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1" r:id="rId2"/>
    <p:sldId id="337" r:id="rId3"/>
    <p:sldId id="377" r:id="rId4"/>
    <p:sldId id="389" r:id="rId5"/>
    <p:sldId id="390" r:id="rId6"/>
    <p:sldId id="378" r:id="rId7"/>
    <p:sldId id="383" r:id="rId8"/>
    <p:sldId id="379" r:id="rId9"/>
    <p:sldId id="391" r:id="rId10"/>
    <p:sldId id="392" r:id="rId11"/>
    <p:sldId id="394" r:id="rId12"/>
    <p:sldId id="393" r:id="rId13"/>
    <p:sldId id="37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9" autoAdjust="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9C91C-BA06-458B-A005-2C09D445BF46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B16A-9ACE-439D-B477-2B38CE389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44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2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36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91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7054850" cy="16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31541"/>
            <a:ext cx="7054850" cy="16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8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7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6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47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24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54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D7CF-31CA-41C2-908D-1CDABC74630E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68A7-394E-4FD4-919A-208DAA3760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8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5734346"/>
            <a:ext cx="1512168" cy="935014"/>
          </a:xfrm>
          <a:prstGeom prst="rect">
            <a:avLst/>
          </a:prstGeom>
        </p:spPr>
      </p:pic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957086" y="88473"/>
            <a:ext cx="6855274" cy="6580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CCR BAIXO SF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Gestão 2016-2020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(Prorrogada 2021)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 smtClean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t-BR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Setembro/2021</a:t>
            </a:r>
          </a:p>
          <a:p>
            <a:pPr marL="0" indent="0" algn="ctr">
              <a:buNone/>
            </a:pP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"/>
    </mc:Choice>
    <mc:Fallback xmlns="">
      <p:transition spd="slow" advTm="23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395536" y="2060848"/>
            <a:ext cx="7974775" cy="3511873"/>
            <a:chOff x="395536" y="2060849"/>
            <a:chExt cx="7974775" cy="3511873"/>
          </a:xfrm>
        </p:grpSpPr>
        <p:pic>
          <p:nvPicPr>
            <p:cNvPr id="14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060849"/>
              <a:ext cx="3890487" cy="314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o 3"/>
            <p:cNvGrpSpPr/>
            <p:nvPr/>
          </p:nvGrpSpPr>
          <p:grpSpPr>
            <a:xfrm>
              <a:off x="395537" y="2060849"/>
              <a:ext cx="7974774" cy="3511873"/>
              <a:chOff x="788501" y="2276475"/>
              <a:chExt cx="7527915" cy="3299661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4576610" y="464373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>
                    <a:solidFill>
                      <a:schemeClr val="bg1"/>
                    </a:solidFill>
                  </a:rPr>
                  <a:t>B</a:t>
                </a:r>
                <a:endParaRPr lang="pt-B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CaixaDeTexto 3"/>
              <p:cNvSpPr txBox="1">
                <a:spLocks noChangeArrowheads="1"/>
              </p:cNvSpPr>
              <p:nvPr/>
            </p:nvSpPr>
            <p:spPr bwMode="auto">
              <a:xfrm>
                <a:off x="788501" y="5229122"/>
                <a:ext cx="7527915" cy="347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/>
                <a:r>
                  <a:rPr lang="pt-BR" altLang="pt-BR" sz="9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Projeto de construção de Fossas </a:t>
                </a:r>
                <a:r>
                  <a:rPr lang="pt-BR" altLang="pt-BR" sz="900" b="1" dirty="0" err="1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Agorecológicas</a:t>
                </a:r>
                <a:r>
                  <a:rPr lang="pt-BR" altLang="pt-BR" sz="9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para o tratamento de Efluentes domésticos na zona rural de Penedo/AL. </a:t>
                </a:r>
                <a:endParaRPr lang="pt-BR" altLang="pt-BR" sz="9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just"/>
                <a:r>
                  <a:rPr lang="pt-BR" altLang="pt-BR" sz="9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pt-BR" altLang="pt-BR" sz="900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                                                                                     Fonte</a:t>
                </a:r>
                <a:r>
                  <a:rPr lang="pt-BR" altLang="pt-BR" sz="9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: GOS Florestal.</a:t>
                </a:r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3929" y="2276475"/>
                <a:ext cx="3672487" cy="2952647"/>
              </a:xfrm>
              <a:prstGeom prst="rect">
                <a:avLst/>
              </a:prstGeom>
            </p:spPr>
          </p:pic>
        </p:grpSp>
      </p:grpSp>
      <p:sp>
        <p:nvSpPr>
          <p:cNvPr id="15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685130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ALGUNS DESTAQUES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46531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408508" y="4580350"/>
            <a:ext cx="381412" cy="39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B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685130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ALGUNS DESTAQUES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835696" y="1916832"/>
            <a:ext cx="5400600" cy="3914670"/>
            <a:chOff x="1835696" y="1916832"/>
            <a:chExt cx="5400600" cy="3914670"/>
          </a:xfrm>
        </p:grpSpPr>
        <p:sp>
          <p:nvSpPr>
            <p:cNvPr id="13" name="CaixaDeTexto 3"/>
            <p:cNvSpPr txBox="1">
              <a:spLocks noChangeArrowheads="1"/>
            </p:cNvSpPr>
            <p:nvPr/>
          </p:nvSpPr>
          <p:spPr bwMode="auto">
            <a:xfrm>
              <a:off x="1835696" y="5600670"/>
              <a:ext cx="54006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pt-BR" altLang="pt-BR" sz="9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Fiscalização Preventiva e Integrada - FPI.</a:t>
              </a:r>
              <a:endParaRPr lang="pt-BR" altLang="pt-BR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916832"/>
              <a:ext cx="5112568" cy="370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0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5472608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PRINCIPAIS DESAFIOS DA REGIÃO</a:t>
            </a:r>
          </a:p>
          <a:p>
            <a:pPr marL="0" indent="0">
              <a:buNone/>
            </a:pPr>
            <a:endParaRPr lang="pt-BR" sz="30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22928"/>
              </p:ext>
            </p:extLst>
          </p:nvPr>
        </p:nvGraphicFramePr>
        <p:xfrm>
          <a:off x="762491" y="1954808"/>
          <a:ext cx="7628238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823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Principais desafios</a:t>
                      </a:r>
                      <a:endParaRPr lang="pt-BR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baseline="0" dirty="0" smtClean="0"/>
                        <a:t>Política de vazões e </a:t>
                      </a:r>
                      <a:r>
                        <a:rPr lang="pt-BR" baseline="0" smtClean="0"/>
                        <a:t>atendimento aos usos </a:t>
                      </a:r>
                      <a:r>
                        <a:rPr lang="pt-BR" baseline="0" dirty="0" smtClean="0"/>
                        <a:t>múltiplos.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Implementação dos instrumentos de gestão hídrica.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Busca de soluções</a:t>
                      </a:r>
                      <a:r>
                        <a:rPr lang="pt-BR" baseline="0" dirty="0" smtClean="0"/>
                        <a:t> para os conflitos.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Gestão integrada e participativa com rios afluentes.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Promoção do desenvolvimento sustentável e</a:t>
                      </a:r>
                      <a:r>
                        <a:rPr lang="pt-BR" baseline="0" dirty="0" smtClean="0"/>
                        <a:t> proteção da biodiversidade.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smtClean="0"/>
                        <a:t>Retomada definitiva </a:t>
                      </a:r>
                      <a:r>
                        <a:rPr lang="pt-BR" dirty="0" smtClean="0"/>
                        <a:t>do projeto</a:t>
                      </a:r>
                      <a:r>
                        <a:rPr lang="pt-BR" baseline="0" dirty="0" smtClean="0"/>
                        <a:t> de revitalização da bacia hidrográfica do Rio </a:t>
                      </a:r>
                      <a:r>
                        <a:rPr lang="pt-BR" baseline="0" smtClean="0"/>
                        <a:t>São Francisco.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4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OBRIGADO!</a:t>
            </a:r>
          </a:p>
          <a:p>
            <a:pPr marL="0" indent="0" algn="ctr">
              <a:buNone/>
            </a:pP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Honey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Gama Oliveira</a:t>
            </a:r>
          </a:p>
          <a:p>
            <a:pPr marL="0" indent="0" algn="ctr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Coordenador da CCR Baixo SF</a:t>
            </a:r>
          </a:p>
          <a:p>
            <a:pPr marL="0" indent="0" algn="ctr"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Rosa Cecília Santos</a:t>
            </a:r>
          </a:p>
          <a:p>
            <a:pPr marL="0" indent="0" algn="ctr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Secretária da CCR Baixo SF</a:t>
            </a: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 descr="C:\Users\Rubia\Desktop\Sem títul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" y="4210258"/>
            <a:ext cx="1709420" cy="253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5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3240360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COMPOSIÇÃO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46388" y="1544910"/>
            <a:ext cx="8424936" cy="5124450"/>
            <a:chOff x="179512" y="1559065"/>
            <a:chExt cx="8712968" cy="512542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559065"/>
              <a:ext cx="4104456" cy="512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130" y="1560035"/>
              <a:ext cx="4324350" cy="512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2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371797"/>
            <a:ext cx="8784976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REUNIÕES DA GESTÃO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69769"/>
              </p:ext>
            </p:extLst>
          </p:nvPr>
        </p:nvGraphicFramePr>
        <p:xfrm>
          <a:off x="832194" y="1700808"/>
          <a:ext cx="748883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62"/>
                <a:gridCol w="2709746"/>
                <a:gridCol w="2537113"/>
                <a:gridCol w="15985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de</a:t>
                      </a:r>
                      <a:r>
                        <a:rPr lang="pt-BR" baseline="0" dirty="0" smtClean="0"/>
                        <a:t> participantes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20/10/2016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Neópolis/SE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17/02/2017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Piaçabuçu/AL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20/07/2017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Maceió/AL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 e 20/10/2017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Aracaju/SE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16/04/2018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Maceió/AL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17/07/2018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Maceió/AL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30/11/2018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Penedo/AL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23/04/2019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Aracaju/SE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04/08/2019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Propriá/SE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04/12/2019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Aracaju/SE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371797"/>
            <a:ext cx="5400600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REUNIÕES DA GESTÃO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02572"/>
              </p:ext>
            </p:extLst>
          </p:nvPr>
        </p:nvGraphicFramePr>
        <p:xfrm>
          <a:off x="832194" y="1700808"/>
          <a:ext cx="748883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62"/>
                <a:gridCol w="2709746"/>
                <a:gridCol w="2537113"/>
                <a:gridCol w="15985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 de</a:t>
                      </a:r>
                      <a:r>
                        <a:rPr lang="pt-BR" baseline="0" dirty="0" smtClean="0"/>
                        <a:t> participantes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25/06/2020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Videoconferência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14/08/2020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Videoconferência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23/11/2020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Videoconferência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04/12/2020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Videoconferência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14/12/2020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Videoconferência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13/04/2021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Videoconferência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27/08/2021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Videoconferência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7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13525" y="3379852"/>
            <a:ext cx="3266387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Reunião realizada em 17/02/ 2017 em Piaçabuçu/AL</a:t>
            </a:r>
            <a:endParaRPr lang="pt-BR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3526" y="6116156"/>
            <a:ext cx="3266386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Reunião realizada em 20/10/2017 em Aracaju/SE</a:t>
            </a:r>
            <a:endParaRPr lang="pt-BR" sz="1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57940" y="3819238"/>
            <a:ext cx="3266384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Reunião realizada em 20/07/2017 em Maceió/AL</a:t>
            </a:r>
            <a:endParaRPr lang="pt-BR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5" y="1154941"/>
            <a:ext cx="3266387" cy="22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39" y="1594326"/>
            <a:ext cx="3266385" cy="22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6" y="3891245"/>
            <a:ext cx="3266386" cy="22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997" y="4251285"/>
            <a:ext cx="3266387" cy="220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754520" y="6480487"/>
            <a:ext cx="3266386" cy="246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Reunião realizada em 04/12/2019 em Aracaju/SE</a:t>
            </a:r>
            <a:endParaRPr lang="pt-BR" sz="1000" dirty="0"/>
          </a:p>
        </p:txBody>
      </p:sp>
      <p:sp>
        <p:nvSpPr>
          <p:cNvPr id="14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371797"/>
            <a:ext cx="5400600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REUNIÕES DA GESTÃO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19984"/>
              </p:ext>
            </p:extLst>
          </p:nvPr>
        </p:nvGraphicFramePr>
        <p:xfrm>
          <a:off x="832194" y="1700808"/>
          <a:ext cx="762823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8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Principais pontos de discussão</a:t>
                      </a:r>
                      <a:endParaRPr lang="pt-BR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Plano de Aplicação Plurianual (2021-2025) e planejamento das ações da CCR Baixo SF - Gestão 2016-2020.</a:t>
                      </a:r>
                      <a:endParaRPr lang="pt-BR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Plano de Execução Orçamentária Anual de 2021 - POA 2021. 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Andamento dos projetos na região do Baixo SF.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Acompanhamento das ações relacionadas a elaboração de Planos Municipais de Saneamento Básico.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Assinaturas de Termos de Parceria e Protocolos de intenções.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Acompanhamento das condições de</a:t>
                      </a:r>
                      <a:r>
                        <a:rPr lang="pt-BR" baseline="0" dirty="0" smtClean="0"/>
                        <a:t> operação do sistema hídrico do Rio São Francisco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Fiscalização Preventiva e Integrada.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Procedimentos de Conflito de Uso das Águas nº</a:t>
                      </a:r>
                      <a:r>
                        <a:rPr lang="pt-BR" baseline="0" dirty="0" smtClean="0"/>
                        <a:t> 003/2015.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Aumento da cunha</a:t>
                      </a:r>
                      <a:r>
                        <a:rPr lang="pt-BR" baseline="0" dirty="0" smtClean="0"/>
                        <a:t> salina.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371797"/>
            <a:ext cx="5400600" cy="60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PRINCIPAIS PONTOS ABORDADOS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3960"/>
              </p:ext>
            </p:extLst>
          </p:nvPr>
        </p:nvGraphicFramePr>
        <p:xfrm>
          <a:off x="832194" y="1700808"/>
          <a:ext cx="7628238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8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Principais pontos de discussão</a:t>
                      </a:r>
                      <a:endParaRPr lang="pt-BR" dirty="0"/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pt-BR" dirty="0" smtClean="0"/>
                        <a:t>Pacto das Águas,</a:t>
                      </a:r>
                      <a:r>
                        <a:rPr lang="pt-BR" baseline="0" dirty="0" smtClean="0"/>
                        <a:t> da Legalidade e da Revitalização.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Deliberações CBHSF.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dirty="0" smtClean="0"/>
                        <a:t>Editais de Chamamento Público para elaboração de Planos Municipais de Saneamento Básico e Projetos </a:t>
                      </a:r>
                      <a:r>
                        <a:rPr lang="pt-BR" dirty="0" err="1" smtClean="0"/>
                        <a:t>Hidroambientais</a:t>
                      </a:r>
                      <a:r>
                        <a:rPr lang="pt-BR" dirty="0" smtClean="0"/>
                        <a:t>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371797"/>
            <a:ext cx="5400600" cy="608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PRINCIPAIS PONTOS ABORDADOS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496" y="1124744"/>
            <a:ext cx="3456384" cy="3096344"/>
          </a:xfrm>
        </p:spPr>
        <p:txBody>
          <a:bodyPr>
            <a:normAutofit/>
          </a:bodyPr>
          <a:lstStyle/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Planos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Municipais de Saneamento Básico (PMSB</a:t>
            </a: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) </a:t>
            </a: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9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Projetos </a:t>
            </a:r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de saneamento </a:t>
            </a: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básico</a:t>
            </a:r>
          </a:p>
          <a:p>
            <a:pPr marL="0" indent="0"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Segurança </a:t>
            </a: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hídrica</a:t>
            </a:r>
          </a:p>
          <a:p>
            <a:pPr marL="0" indent="0">
              <a:buNone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Requalificação </a:t>
            </a:r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Ambiental</a:t>
            </a:r>
            <a:endParaRPr lang="pt-BR" sz="15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2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12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251520" y="443805"/>
            <a:ext cx="4680520" cy="392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PRINCIPAIS AÇÕES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6448" y="5631238"/>
            <a:ext cx="235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* Os </a:t>
            </a:r>
            <a:r>
              <a:rPr lang="pt-BR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projetos </a:t>
            </a:r>
            <a:r>
              <a:rPr lang="pt-BR" sz="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serão detalhados </a:t>
            </a:r>
          </a:p>
          <a:p>
            <a:r>
              <a:rPr lang="pt-BR" sz="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pela </a:t>
            </a:r>
            <a:r>
              <a:rPr lang="pt-BR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Gerência de Projetos </a:t>
            </a:r>
            <a:r>
              <a:rPr lang="pt-BR" sz="800" b="1" dirty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em apresentação </a:t>
            </a:r>
            <a:r>
              <a:rPr lang="pt-BR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específica</a:t>
            </a:r>
            <a:endParaRPr lang="pt-BR" sz="800" b="1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779912" y="1556792"/>
            <a:ext cx="5112568" cy="4608512"/>
            <a:chOff x="3779912" y="1556792"/>
            <a:chExt cx="5112568" cy="460851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129" y="2132856"/>
              <a:ext cx="2499351" cy="194421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130" y="4221088"/>
              <a:ext cx="2499350" cy="1944216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645024"/>
              <a:ext cx="2499350" cy="1944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 descr="C:\Users\Marcio\Downloads\WhatsApp Image 2021-08-19 at 20.36.55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556792"/>
              <a:ext cx="249935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48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17112" y="6759931"/>
            <a:ext cx="3117273" cy="125453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17974" y="6759931"/>
            <a:ext cx="3117273" cy="125453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35247" y="6759931"/>
            <a:ext cx="3117273" cy="125453"/>
          </a:xfrm>
          <a:prstGeom prst="rect">
            <a:avLst/>
          </a:prstGeom>
          <a:solidFill>
            <a:srgbClr val="43B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443805"/>
            <a:ext cx="4685130" cy="536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ALGUNS DESTAQUES</a:t>
            </a:r>
            <a:endParaRPr lang="pt-BR" sz="3000" b="1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t-BR" sz="3000" dirty="0" smtClean="0">
              <a:latin typeface="Verdana" panose="020B060403050404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23528" y="2060848"/>
            <a:ext cx="8136904" cy="3321660"/>
            <a:chOff x="323528" y="2060848"/>
            <a:chExt cx="8136904" cy="3321660"/>
          </a:xfrm>
        </p:grpSpPr>
        <p:sp>
          <p:nvSpPr>
            <p:cNvPr id="9" name="CaixaDeTexto 8"/>
            <p:cNvSpPr txBox="1"/>
            <p:nvPr/>
          </p:nvSpPr>
          <p:spPr>
            <a:xfrm>
              <a:off x="971600" y="464373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224682" y="463432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B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060848"/>
              <a:ext cx="3960440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3" y="2060848"/>
              <a:ext cx="3960439" cy="29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323528" y="5013176"/>
              <a:ext cx="8136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(A) Dia Nacional em Defesa do Velho Chico e (B) Prêmio CNMP pelo projeto de Recuperação </a:t>
              </a:r>
              <a:r>
                <a:rPr lang="pt-BR" sz="900" b="1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Hidroambiental</a:t>
              </a:r>
              <a:r>
                <a:rPr lang="pt-BR" sz="9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da bacia do rio </a:t>
              </a:r>
              <a:r>
                <a:rPr lang="pt-BR" sz="900" b="1" dirty="0" err="1" smtClean="0">
                  <a:latin typeface="Verdana" panose="020B0604030504040204" pitchFamily="34" charset="0"/>
                  <a:ea typeface="Verdana" panose="020B0604030504040204" pitchFamily="34" charset="0"/>
                </a:rPr>
                <a:t>Curituba</a:t>
              </a:r>
              <a:r>
                <a:rPr lang="pt-BR" sz="9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, Canindé de São Francisco/SE.</a:t>
              </a:r>
              <a:endParaRPr lang="pt-BR" sz="9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323528" y="4624030"/>
              <a:ext cx="348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A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499993" y="4624030"/>
              <a:ext cx="348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5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4"/>
    </mc:Choice>
    <mc:Fallback xmlns="">
      <p:transition spd="slow" advTm="625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484</Words>
  <Application>Microsoft Office PowerPoint</Application>
  <PresentationFormat>Apresentação na tela (4:3)</PresentationFormat>
  <Paragraphs>215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rubia santos</dc:creator>
  <cp:lastModifiedBy>AGB-REUNIAO</cp:lastModifiedBy>
  <cp:revision>209</cp:revision>
  <dcterms:created xsi:type="dcterms:W3CDTF">2015-09-21T14:03:36Z</dcterms:created>
  <dcterms:modified xsi:type="dcterms:W3CDTF">2021-09-08T17:56:14Z</dcterms:modified>
</cp:coreProperties>
</file>