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1" r:id="rId2"/>
    <p:sldId id="337" r:id="rId3"/>
    <p:sldId id="412" r:id="rId4"/>
    <p:sldId id="395" r:id="rId5"/>
    <p:sldId id="397" r:id="rId6"/>
    <p:sldId id="398" r:id="rId7"/>
    <p:sldId id="399" r:id="rId8"/>
    <p:sldId id="400" r:id="rId9"/>
    <p:sldId id="402" r:id="rId10"/>
    <p:sldId id="401" r:id="rId11"/>
    <p:sldId id="413" r:id="rId12"/>
    <p:sldId id="403" r:id="rId13"/>
    <p:sldId id="405" r:id="rId14"/>
    <p:sldId id="414" r:id="rId15"/>
    <p:sldId id="404" r:id="rId16"/>
    <p:sldId id="416" r:id="rId17"/>
    <p:sldId id="406" r:id="rId18"/>
    <p:sldId id="407" r:id="rId19"/>
    <p:sldId id="415" r:id="rId20"/>
    <p:sldId id="409" r:id="rId21"/>
    <p:sldId id="410" r:id="rId22"/>
    <p:sldId id="411" r:id="rId23"/>
    <p:sldId id="3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9" autoAdjust="0"/>
  </p:normalViewPr>
  <p:slideViewPr>
    <p:cSldViewPr>
      <p:cViewPr>
        <p:scale>
          <a:sx n="110" d="100"/>
          <a:sy n="110" d="100"/>
        </p:scale>
        <p:origin x="-720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9C91C-BA06-458B-A005-2C09D445BF46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B16A-9ACE-439D-B477-2B38CE389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44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2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3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7054850" cy="16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31541"/>
            <a:ext cx="7054850" cy="16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8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7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7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24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5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D7CF-31CA-41C2-908D-1CDABC74630E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8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734346"/>
            <a:ext cx="1512168" cy="935014"/>
          </a:xfrm>
          <a:prstGeom prst="rect">
            <a:avLst/>
          </a:prstGeom>
        </p:spPr>
      </p:pic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957086" y="592529"/>
            <a:ext cx="6855274" cy="60768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COMITÊ DA BACIA HIDROGRÁFICA DO RIO SÃO FRANCISCO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Gestão 2016-2020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(Prorrogada 2021)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Setembro/2021</a:t>
            </a:r>
          </a:p>
          <a:p>
            <a:pPr marL="0" indent="0" algn="ctr">
              <a:buNone/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"/>
    </mc:Choice>
    <mc:Fallback xmlns="">
      <p:transition spd="slow" advTm="23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SANEAMENTO BÁSICO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388" y="1845112"/>
            <a:ext cx="8640762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Piloto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Projeto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Pankará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– Abastecimento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água;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Projeto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Pirapora – Abastecimento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água;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Projeto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Kariri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Xocó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Abastecimento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água;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Fossas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agroecológicas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Sítio Nazário, área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rural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Penedo/AL.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72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SANEAMENTO BÁSICO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9398" y="1048162"/>
            <a:ext cx="25924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Piloto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59938" y="1579652"/>
            <a:ext cx="7152116" cy="4346768"/>
            <a:chOff x="959938" y="1579652"/>
            <a:chExt cx="7152116" cy="4346768"/>
          </a:xfrm>
        </p:grpSpPr>
        <p:grpSp>
          <p:nvGrpSpPr>
            <p:cNvPr id="3" name="Grupo 2"/>
            <p:cNvGrpSpPr/>
            <p:nvPr/>
          </p:nvGrpSpPr>
          <p:grpSpPr>
            <a:xfrm>
              <a:off x="959938" y="1579652"/>
              <a:ext cx="7152116" cy="4346768"/>
              <a:chOff x="959938" y="1579652"/>
              <a:chExt cx="7152116" cy="434676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79652"/>
                <a:ext cx="3540054" cy="2137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938" y="1579652"/>
                <a:ext cx="3540054" cy="2137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938" y="3789040"/>
                <a:ext cx="3540054" cy="2137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789040"/>
                <a:ext cx="3540054" cy="2137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CaixaDeTexto 3"/>
            <p:cNvSpPr txBox="1"/>
            <p:nvPr/>
          </p:nvSpPr>
          <p:spPr>
            <a:xfrm>
              <a:off x="959938" y="3347700"/>
              <a:ext cx="325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576610" y="3347700"/>
              <a:ext cx="325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B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959938" y="5533253"/>
              <a:ext cx="325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C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576610" y="5530921"/>
              <a:ext cx="325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D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959938" y="5932028"/>
            <a:ext cx="715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(A) Sistema de Abastecimento de Água da Aldeia Serrote dos Campos, Povo </a:t>
            </a:r>
            <a:r>
              <a:rPr lang="pt-B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Pankará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Itacuruba/PE. (B) Sistema de captação e adução de água bruta, Pirapora/MG. (C) Tratativas prévias à implantação do Sistema de Abastecimento de Água do Povo </a:t>
            </a:r>
            <a:r>
              <a:rPr lang="pt-BR" sz="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Kariri-Xocó</a:t>
            </a:r>
            <a:r>
              <a:rPr lang="pt-BR" sz="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Porto Real do Colégio/AL. (D) Implantação de fossas agroecológicas no Sítio Nazário, Penedo/AL. </a:t>
            </a:r>
            <a:endParaRPr lang="pt-BR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DE RECUPERAÇÃO HIDROAMBIENTAL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388" y="1771937"/>
            <a:ext cx="8640762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Recarga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aquíferos;</a:t>
            </a:r>
          </a:p>
          <a:p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Proteção de nascentes;</a:t>
            </a:r>
          </a:p>
          <a:p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Recuperação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matas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ciliares;</a:t>
            </a:r>
          </a:p>
          <a:p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Combate a processos erosivos;</a:t>
            </a:r>
          </a:p>
          <a:p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Regularização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estradas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vicinais;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Construção de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barraginhas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Cercamento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áreas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nativas;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Geração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renda (extrativismo e proteção ambiental).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88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DE RECUPERAÇÃO HIDROAMBIENTAL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169963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Principais números: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81 projetos concluídos;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8 projetos em execução;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9 projetos em elaboração.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720725" algn="just"/>
            <a:endParaRPr lang="pt-B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AutoNum type="arabicParenBoth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DE RECUPERAÇÃO HIDROAMBIENTAL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99492" y="1946318"/>
            <a:ext cx="7212562" cy="4074970"/>
            <a:chOff x="899492" y="1729714"/>
            <a:chExt cx="7212562" cy="4074970"/>
          </a:xfrm>
        </p:grpSpPr>
        <p:grpSp>
          <p:nvGrpSpPr>
            <p:cNvPr id="9" name="Grupo 8"/>
            <p:cNvGrpSpPr/>
            <p:nvPr/>
          </p:nvGrpSpPr>
          <p:grpSpPr>
            <a:xfrm>
              <a:off x="899492" y="1729714"/>
              <a:ext cx="7200900" cy="3859526"/>
              <a:chOff x="1738313" y="1441682"/>
              <a:chExt cx="7200900" cy="5064125"/>
            </a:xfrm>
          </p:grpSpPr>
          <p:pic>
            <p:nvPicPr>
              <p:cNvPr id="10" name="Imagem 17" descr="C:\Users\PLCB\Desktop\Fotos Viagens\Ibimirim 11.03.2014\SAM_544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8313" y="1479782"/>
                <a:ext cx="2940050" cy="220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m 9" descr="DSC0289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650" y="1441682"/>
                <a:ext cx="2976563" cy="218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m 11" descr="D:\AGB PEIXE VIVO\RELATÓRIOS DE FISCALIZAÇÃO\ATO 019 - Bacia rib. Extrema Grande Felixlandia MG\Fotos Novembro - Rafael\DSC0006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638" y="4197582"/>
                <a:ext cx="3679825" cy="230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CaixaDeTexto 12"/>
            <p:cNvSpPr txBox="1"/>
            <p:nvPr/>
          </p:nvSpPr>
          <p:spPr>
            <a:xfrm>
              <a:off x="959938" y="5589240"/>
              <a:ext cx="71521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Projetos </a:t>
              </a:r>
              <a:r>
                <a:rPr lang="pt-BR" sz="8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Hidroambientais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executados com recursos oriundos pelo uso das águas do Rio São Francisco. </a:t>
              </a:r>
              <a:endParaRPr lang="pt-BR" sz="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ACORDOS DE COOPERAÇÃO E PROTOCOLO DE INTENÇÕES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2080880"/>
            <a:ext cx="8640762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CBH Paraopeba, CBH do entorno da Represa de Três Marias, CBH Piauí, CEMIG, UFAL, UFS, SUDENE.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19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CIÊNCIA E TECNOLOGIA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Criação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 Câmara Técnica de Águas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Subterrâneas - CTAS;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Estudos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em andamento na área do Aquífero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Urucuia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Cárstico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Apoio a Expedições Científicas;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Simpósios;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Fórum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das Instituições de Ensino Superior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BHSF;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4013" indent="-354013"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Consultorias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: Transposição, UHE-Formoso,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Estudos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sobre cobrança, Pacto das Águas, Rachaduras em Lapão, estudos na Lagoa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Itaparica,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estudos de Diagnóstico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das Lagoas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Marginais em cooperação com 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CEMIG.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30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RELAÇÕES INSTITUCIONAIS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CNRH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ANA (Sala de crise),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Conselho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Administração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 APV, Ministério 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Desenvolvimento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Regional, CODEVASF,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SUDENE;</a:t>
            </a:r>
          </a:p>
          <a:p>
            <a:pPr marL="263525" indent="-263525"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TCU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AGU, MPF,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MPE’s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Câmara Federal,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Senado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Federal e Assembleias Legislativas;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ABRH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ABES,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ABAS, etc.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9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COMUNICAÇÃO SOCIAL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Criação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Dia Nacional em Defesa do Velho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Chico;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Campanha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“Eu Viro Carranca para Defender o Velho Chico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 (Campanha vencedora do Prêmio ANA 2020);</a:t>
            </a:r>
          </a:p>
          <a:p>
            <a:pPr marL="342900" indent="-342900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Apoio do CBHSF ao Circuito Penedo de Cinema;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Revista Chico;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Boletim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“Travessia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Livros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Publicações;</a:t>
            </a:r>
          </a:p>
          <a:p>
            <a:pPr marL="342900" indent="-342900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Atualização das Redes Sociais do CBHSF.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89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COMUNICAÇÃO SOCIAL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47664" y="1844824"/>
            <a:ext cx="5904656" cy="4154978"/>
            <a:chOff x="1547664" y="1844824"/>
            <a:chExt cx="5904656" cy="41549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844824"/>
              <a:ext cx="5904656" cy="3844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547664" y="5661248"/>
              <a:ext cx="5904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Campanha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em Defesa do Rio São 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Francisco, realizada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pelo 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CBHSF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por meio da Agência Peixe 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Vivo,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ganhou 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o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Prêmio ANA na categoria </a:t>
              </a:r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entes </a:t>
              </a:r>
              <a:r>
                <a:rPr lang="pt-BR" sz="800" dirty="0">
                  <a:latin typeface="Verdana" panose="020B0604030504040204" pitchFamily="34" charset="0"/>
                  <a:ea typeface="Verdana" panose="020B0604030504040204" pitchFamily="34" charset="0"/>
                </a:rPr>
                <a:t>do SINGREH (Sistema Nacional de Gerenciamento de Recursos Hídricos).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4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532859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 PLANO DE RECURSOS HÍDRICOS DA BHSF (2016-2025)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9388" y="2371527"/>
            <a:ext cx="8641084" cy="4369841"/>
            <a:chOff x="179388" y="2371527"/>
            <a:chExt cx="8641084" cy="4369841"/>
          </a:xfrm>
        </p:grpSpPr>
        <p:sp>
          <p:nvSpPr>
            <p:cNvPr id="10" name="CaixaDeTexto 9"/>
            <p:cNvSpPr txBox="1"/>
            <p:nvPr/>
          </p:nvSpPr>
          <p:spPr>
            <a:xfrm>
              <a:off x="179512" y="2371527"/>
              <a:ext cx="86409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O </a:t>
              </a:r>
              <a:r>
                <a:rPr lang="pt-BR" sz="2200" b="1" dirty="0"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Pioneirismo do CBHSF na atualização do seu </a:t>
              </a:r>
              <a:r>
                <a:rPr lang="pt-BR" sz="2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Calibri Light" panose="020F0302020204030204" pitchFamily="34" charset="0"/>
                </a:rPr>
                <a:t>Plano.</a:t>
              </a:r>
              <a:endParaRPr lang="pt-BR" sz="22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endParaRPr>
            </a:p>
            <a:p>
              <a:pPr algn="just"/>
              <a:endParaRPr lang="pt-BR" sz="2200" b="1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79388" y="3186549"/>
              <a:ext cx="8640762" cy="35548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-   43 consultas públicas;</a:t>
              </a:r>
            </a:p>
            <a:p>
              <a:endParaRPr lang="pt-BR" sz="2000" dirty="0" smtClean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-   21 oficinas setoriais;</a:t>
              </a:r>
            </a:p>
            <a:p>
              <a:endParaRPr lang="pt-BR" sz="2000" dirty="0" smtClean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4.625 participantes registrados;</a:t>
              </a:r>
            </a:p>
            <a:p>
              <a:pPr marL="342900" indent="-342900">
                <a:buFontTx/>
                <a:buChar char="-"/>
              </a:pPr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pt-BR" sz="2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1.126 questionários aplicados e 100 entrevistas.</a:t>
              </a:r>
            </a:p>
            <a:p>
              <a:endParaRPr lang="pt-BR" sz="2000" dirty="0" smtClean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/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lvl="1" indent="-365125" algn="just">
                <a:spcBef>
                  <a:spcPts val="600"/>
                </a:spcBef>
                <a:spcAft>
                  <a:spcPts val="600"/>
                </a:spcAft>
                <a:defRPr/>
              </a:pPr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EVENTOS DE INTEGRAÇÃO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Encontros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CBHSF com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CBH’s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Rios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Afluentes;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ENCOB’s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FNCBH.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82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EVENTOS CRÍTICOS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Rompimentos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de barragens em Mariana 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Brumadinho;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Solidariedade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ao CBH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Paraopeba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Manchas de óleo no litoral nordestino;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Lagoa de Itaparica;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Estiagem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2013 – 2019 na BHSF: criação e participação na Sala de Crise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Agência Nacional de Águas e Saneamento Básico - ANA.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75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6696744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MEDIAÇÃO DE CONFLITOS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388" y="1771937"/>
            <a:ext cx="8640762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Criação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 Metodologia de intermediação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conflitos;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Instauração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 mediação de conflitos: Baixo São Francisco (1.Vazões 2. Intrusão Salina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Bacia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Rio Paramirim (BA);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Bacia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Rio Grande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(BA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36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47664" y="1268760"/>
            <a:ext cx="54006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4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OBRIGADO!</a:t>
            </a:r>
          </a:p>
          <a:p>
            <a:pPr marL="0" indent="0" algn="ctr">
              <a:buNone/>
            </a:pP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 descr="C:\Users\Rubia\Desktop\Sem títul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" y="4210258"/>
            <a:ext cx="1709420" cy="253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2227511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 </a:t>
            </a:r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Pioneirismo do CBHSF na atualização do seu </a:t>
            </a: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Plano.</a:t>
            </a:r>
            <a:endParaRPr lang="pt-BR" sz="22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2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683568" y="2712909"/>
            <a:ext cx="7776865" cy="3564056"/>
            <a:chOff x="683568" y="2708920"/>
            <a:chExt cx="7776865" cy="35640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08920"/>
              <a:ext cx="3816424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683569" y="5934422"/>
              <a:ext cx="7776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8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Atualização do Plano de Recursos Hídricos da Bacia Hidrográfica do Rio São Francisco. Reunião realizada em 02/07/2015 entre GAT e CTPPP em Belo Horizonte.</a:t>
              </a:r>
              <a:endParaRPr lang="pt-BR" sz="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708920"/>
            <a:ext cx="3816424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7794"/>
            <a:ext cx="532859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 PLANO DE RECURSOS HÍDRICOS DA BHSF (2016-2025)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 PACTO PELAS ÁGUAS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77281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Instrumento </a:t>
            </a:r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</a:rPr>
              <a:t>político institucional cujo </a:t>
            </a: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escopo e </a:t>
            </a:r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</a:rPr>
              <a:t>metodologia foram aprovadas em reunião plenária de 2020</a:t>
            </a: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Objetivos:</a:t>
            </a: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1177925" indent="-457200" algn="just">
              <a:buAutoNum type="arabicParenBoth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Viabilizar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 mobilização financeira 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orçamentária para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 concretização do Plano Diretor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BHSF;</a:t>
            </a:r>
          </a:p>
          <a:p>
            <a:pPr marL="1177925" indent="-457200" algn="just">
              <a:buAutoNum type="arabicParenBoth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FontTx/>
              <a:buAutoNum type="arabicParenBoth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Harmonizar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 gestão das águas entre todos os Estados da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BHSF;</a:t>
            </a:r>
          </a:p>
          <a:p>
            <a:pPr marL="1177925" indent="-457200" algn="just">
              <a:buFontTx/>
              <a:buAutoNum type="arabicParenBoth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FontTx/>
              <a:buAutoNum type="arabicParenBoth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Universalizar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os instrumentos da gestão hídrica na bacia,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sub-bacias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microbacias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do São Francisco.</a:t>
            </a:r>
          </a:p>
          <a:p>
            <a:pPr marL="1177925" indent="-457200" algn="just">
              <a:buAutoNum type="arabicParenBoth"/>
            </a:pPr>
            <a:endParaRPr lang="pt-BR" sz="2400" dirty="0" smtClean="0"/>
          </a:p>
          <a:p>
            <a:pPr marL="720725" algn="just"/>
            <a:endParaRPr lang="pt-BR" sz="2400" dirty="0"/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230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PACTO PELAS ÁGUAS EM AÇÃO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628800"/>
            <a:ext cx="864096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Termos de Cooperação entre o CBHSF e os estados já assinados e em andamento.</a:t>
            </a: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Bahia: bacia do Rio Correntes. Levantamento Aerofotogramétrico de captações de água;</a:t>
            </a:r>
          </a:p>
          <a:p>
            <a:pPr algn="just"/>
            <a:endParaRPr lang="pt-BR" sz="19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Minas Gerais: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Plano de Recursos Hídricos do SF-1 e enquadramento das águas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SF-2, SF-3 e SF-4,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Produção de Mudas em Patos de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Minas/MG;</a:t>
            </a:r>
          </a:p>
          <a:p>
            <a:pPr marL="342900" indent="-342900" algn="just">
              <a:buFontTx/>
              <a:buChar char="-"/>
            </a:pPr>
            <a:endParaRPr lang="pt-BR" sz="19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Alagoas: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Modelo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de gestão do Canal do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Sertão,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capacitação de seus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irrigantes e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formação do CBH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Sertão do São Francisco;</a:t>
            </a:r>
          </a:p>
          <a:p>
            <a:pPr marL="342900" indent="-342900" algn="just">
              <a:buFontTx/>
              <a:buChar char="-"/>
            </a:pPr>
            <a:endParaRPr lang="pt-BR" sz="19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Sergipe: 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projeto de monitoramento da qualidade das 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águas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pt-BR" sz="1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Pernambuco: cadastramento de barragens e capacitação de usuários.  </a:t>
            </a:r>
            <a:endParaRPr lang="pt-BR" sz="19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2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720725" algn="just"/>
            <a:endParaRPr lang="pt-B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AutoNum type="arabicParenBoth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PLANEJAMENTO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699636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</a:rPr>
              <a:t>Novo modelo financeiro e </a:t>
            </a: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orçamentário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Aprovação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PAP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2021-2025;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Aprovação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POA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2021;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Nova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metodologia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cobrança.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720725" algn="just"/>
            <a:endParaRPr lang="pt-BR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AutoNum type="arabicParenBoth"/>
            </a:pPr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GESTÃO ADMINISTRATIVA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192786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Aprovação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do Novo Contrato de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Gestão (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CG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028/ANA/2020);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Avanço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na cooperação gerencial com a 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gência Delegatária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: aumento do pessoal técnico, medidas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aceleração dos investimentos;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 algn="just">
              <a:buFontTx/>
              <a:buChar char="-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Aprovação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da renovação da concessão à Agência Peixe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Vivo (*Deliberação nº 123/2021).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algn="just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*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Renova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 indicação da Agência de Bacia Hidrográfica Peixe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Vivo/Agência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Peixe Vivo para desempenhar as funções de Agência de Água do Comitê da Bacia Hidrográfica do Rio São Francisco.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720725"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77925" indent="-457200" algn="just">
              <a:buAutoNum type="arabicParenBoth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SANEAMENTO BÁSICO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388" y="1628775"/>
            <a:ext cx="8640762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365125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Planos Municipais de Saneamento Básico - PMSB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63 </a:t>
            </a:r>
            <a:r>
              <a:rPr lang="pt-BR" sz="1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PMSB’s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</a:rPr>
              <a:t>concluídos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: ~ R$ 10 milhões investidos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48 municípios selecionados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previsão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~ R$ 6,5 milhões (2020-2022)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42 PMSB </a:t>
            </a: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</a:rPr>
              <a:t>em elaboração </a:t>
            </a: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finalização diagnóstico/oficinas prognóstico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6 PMSB em fase de </a:t>
            </a: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</a:rPr>
              <a:t>licitação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Baixo SF  </a:t>
            </a:r>
            <a:r>
              <a:rPr lang="pt-BR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Itabi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, Junqueiro, Igaci, Teotônio Vilela, Palmeira dos Índios e Limoeiro de Anadia (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Ato Convocatório nº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002/2021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4 PMSB </a:t>
            </a:r>
            <a:r>
              <a:rPr lang="pt-BR" sz="1900" b="1" dirty="0">
                <a:latin typeface="Verdana" panose="020B0604030504040204" pitchFamily="34" charset="0"/>
                <a:ea typeface="Verdana" panose="020B0604030504040204" pitchFamily="34" charset="0"/>
              </a:rPr>
              <a:t>em elaboração </a:t>
            </a:r>
            <a:r>
              <a:rPr lang="pt-BR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Submédio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</a:rPr>
              <a:t> SF 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Floresta, </a:t>
            </a:r>
            <a:r>
              <a:rPr lang="pt-BR" sz="19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Tacaratu</a:t>
            </a: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Glória e Rodelas.  finalização prevista </a:t>
            </a:r>
            <a:r>
              <a:rPr lang="pt-BR" sz="19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nov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/2021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Dos 63 PMSB concluídos: 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Aprovados em forma de lei: 30 (48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%)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79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968552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SANEAMENTO BÁSICO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252413" y="1742902"/>
            <a:ext cx="86407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altLang="pt-BR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Projetos de esgotamento sanitário</a:t>
            </a:r>
            <a:endParaRPr lang="pt-BR" altLang="pt-BR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-252413" y="2420888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811213" lvl="1" indent="-274638"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- 4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municípios selecionados: Pompéu/MG; Xique-Xique/BA; Chorrochó/BA; 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Traipu/AL.</a:t>
            </a: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11560" y="3234272"/>
            <a:ext cx="8280028" cy="3147056"/>
            <a:chOff x="168275" y="1700213"/>
            <a:chExt cx="8939213" cy="4886325"/>
          </a:xfrm>
        </p:grpSpPr>
        <p:pic>
          <p:nvPicPr>
            <p:cNvPr id="26" name="Picture 7" descr="C:\Users\Marcio\Desktop\Jacqueline\CTPPP\IMG_20210722_13305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4416425"/>
              <a:ext cx="2811463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o 26"/>
            <p:cNvGrpSpPr/>
            <p:nvPr/>
          </p:nvGrpSpPr>
          <p:grpSpPr>
            <a:xfrm>
              <a:off x="179388" y="1700213"/>
              <a:ext cx="8928100" cy="4886325"/>
              <a:chOff x="179388" y="1700213"/>
              <a:chExt cx="8928100" cy="4886325"/>
            </a:xfrm>
          </p:grpSpPr>
          <p:pic>
            <p:nvPicPr>
              <p:cNvPr id="28" name="Picture 2" descr="C:\Users\Marcio\Downloads\WhatsApp Image 2021-08-19 at 16.41.24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8" y="1700213"/>
                <a:ext cx="2703512" cy="2703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" descr="C:\Users\Marcio\Downloads\WhatsApp Image 2021-08-19 at 16.42.16.jpe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0900" y="4349750"/>
                <a:ext cx="2981325" cy="223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" descr="C:\Users\Marcio\Downloads\WhatsApp Image 2021-08-19 at 16.43.09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225" y="1844675"/>
                <a:ext cx="2976563" cy="2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6" descr="C:\Users\Marcio\Downloads\WhatsApp Image 2021-08-19 at 16.43.09 (1)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1704975"/>
                <a:ext cx="2443163" cy="325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tângulo 3"/>
              <p:cNvSpPr>
                <a:spLocks noChangeArrowheads="1"/>
              </p:cNvSpPr>
              <p:nvPr/>
            </p:nvSpPr>
            <p:spPr bwMode="auto">
              <a:xfrm>
                <a:off x="6300788" y="5426074"/>
                <a:ext cx="2806700" cy="860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lvl="1"/>
                <a:r>
                  <a:rPr lang="pt-BR" altLang="pt-BR" sz="1000" b="1" dirty="0">
                    <a:latin typeface="Verdana" panose="020B0604030504040204" pitchFamily="34" charset="0"/>
                    <a:ea typeface="Verdana" panose="020B0604030504040204" pitchFamily="34" charset="0"/>
                    <a:sym typeface="Wingdings" pitchFamily="2" charset="2"/>
                  </a:rPr>
                  <a:t>Investimentos previstos para elaboração dos projetos:  ~1 milhão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82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1169</Words>
  <Application>Microsoft Office PowerPoint</Application>
  <PresentationFormat>Apresentação na tela (4:3)</PresentationFormat>
  <Paragraphs>504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rubia santos</dc:creator>
  <cp:lastModifiedBy>AGB-REUNIAO</cp:lastModifiedBy>
  <cp:revision>294</cp:revision>
  <dcterms:created xsi:type="dcterms:W3CDTF">2015-09-21T14:03:36Z</dcterms:created>
  <dcterms:modified xsi:type="dcterms:W3CDTF">2021-09-09T15:43:57Z</dcterms:modified>
</cp:coreProperties>
</file>