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536" r:id="rId2"/>
    <p:sldId id="490" r:id="rId3"/>
    <p:sldId id="492" r:id="rId4"/>
    <p:sldId id="517" r:id="rId5"/>
    <p:sldId id="491" r:id="rId6"/>
    <p:sldId id="498" r:id="rId7"/>
    <p:sldId id="493" r:id="rId8"/>
    <p:sldId id="494" r:id="rId9"/>
    <p:sldId id="495" r:id="rId10"/>
    <p:sldId id="496" r:id="rId11"/>
    <p:sldId id="540" r:id="rId12"/>
    <p:sldId id="507" r:id="rId13"/>
    <p:sldId id="512" r:id="rId14"/>
    <p:sldId id="508" r:id="rId15"/>
    <p:sldId id="511" r:id="rId16"/>
    <p:sldId id="513" r:id="rId17"/>
    <p:sldId id="497" r:id="rId18"/>
    <p:sldId id="501" r:id="rId19"/>
    <p:sldId id="537" r:id="rId20"/>
    <p:sldId id="538" r:id="rId21"/>
    <p:sldId id="539" r:id="rId22"/>
    <p:sldId id="514" r:id="rId23"/>
    <p:sldId id="521" r:id="rId24"/>
    <p:sldId id="520" r:id="rId25"/>
    <p:sldId id="533" r:id="rId26"/>
    <p:sldId id="535" r:id="rId27"/>
    <p:sldId id="519" r:id="rId28"/>
    <p:sldId id="488" r:id="rId29"/>
  </p:sldIdLst>
  <p:sldSz cx="9144000" cy="6858000" type="screen4x3"/>
  <p:notesSz cx="6662738" cy="9906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present/>
    <p:sldAll/>
    <p:penClr>
      <a:schemeClr val="tx1"/>
    </p:penClr>
  </p:showPr>
  <p:clrMru>
    <a:srgbClr val="EAEAEA"/>
    <a:srgbClr val="DDDDDD"/>
    <a:srgbClr val="006600"/>
    <a:srgbClr val="00CC00"/>
    <a:srgbClr val="66FF33"/>
    <a:srgbClr val="00FF00"/>
    <a:srgbClr val="339933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1" autoAdjust="0"/>
    <p:restoredTop sz="94660" autoAdjust="0"/>
  </p:normalViewPr>
  <p:slideViewPr>
    <p:cSldViewPr>
      <p:cViewPr>
        <p:scale>
          <a:sx n="90" d="100"/>
          <a:sy n="90" d="100"/>
        </p:scale>
        <p:origin x="-140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48" y="-78"/>
      </p:cViewPr>
      <p:guideLst>
        <p:guide orient="horz" pos="3120"/>
        <p:guide pos="209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8" tIns="47423" rIns="94848" bIns="47423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860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8" tIns="47423" rIns="94848" bIns="47423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2288"/>
            <a:ext cx="28860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8" tIns="47423" rIns="94848" bIns="47423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12288"/>
            <a:ext cx="28860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8" tIns="47423" rIns="94848" bIns="4742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400"/>
            </a:lvl1pPr>
          </a:lstStyle>
          <a:p>
            <a:pPr>
              <a:defRPr/>
            </a:pPr>
            <a:fld id="{8A345F2B-1C91-4173-A4CA-C9A1023B552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8" tIns="47423" rIns="94848" bIns="47423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860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8" tIns="47423" rIns="94848" bIns="47423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2950"/>
            <a:ext cx="4959350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06938"/>
            <a:ext cx="4884738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8" tIns="47423" rIns="94848" bIns="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2288"/>
            <a:ext cx="28860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8" tIns="47423" rIns="94848" bIns="47423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12288"/>
            <a:ext cx="28860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8" tIns="47423" rIns="94848" bIns="4742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400"/>
            </a:lvl1pPr>
          </a:lstStyle>
          <a:p>
            <a:pPr>
              <a:defRPr/>
            </a:pPr>
            <a:fld id="{FCAEA1AD-1831-4B7D-A44D-215E6E261D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2950"/>
            <a:ext cx="4956175" cy="3717925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2950"/>
            <a:ext cx="4956175" cy="3717925"/>
          </a:xfrm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7DC9-17D7-43CC-8FB7-36189231CA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DAA55-787A-4502-8130-98F68121FC6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DAEC-AD44-4B67-926F-EFCEFC12894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0"/>
            <a:ext cx="5486400" cy="6858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FA782-D36D-438B-A963-BB624AC495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90D9E-172F-48E9-A90D-38C4B484AF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19F7-BD2C-4F08-A118-8BC670FD11F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9A5BF-F862-45B7-9EAD-7870253D8C0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85C01-7E91-48C8-A299-7D524FDFFBB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0053B-576B-4A31-BE6D-9C5DD465784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33D3-AD3C-4D87-890B-43778AFAF6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D80DA-3FD3-461F-8CDC-76F1555B2BF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2D2B-44DE-4794-AAF0-AE43AE2EF9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7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0"/>
            <a:ext cx="548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56678" name="Rectangle 10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6679" name="Rectangle 10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6680" name="Rectangle 10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A99185CC-3FC0-4D1C-9CBA-B86C05FC4A8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56681" name="Rectangle 10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pic>
        <p:nvPicPr>
          <p:cNvPr id="2055" name="Picture 1035" descr="capaRT_492-CDF-verd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95250" y="173038"/>
            <a:ext cx="18097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87" name="Rectangle 1039"/>
          <p:cNvSpPr>
            <a:spLocks noChangeArrowheads="1"/>
          </p:cNvSpPr>
          <p:nvPr/>
        </p:nvSpPr>
        <p:spPr bwMode="auto">
          <a:xfrm>
            <a:off x="0" y="685800"/>
            <a:ext cx="9144000" cy="365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pt-BR">
              <a:latin typeface="Times New Roman" charset="0"/>
            </a:endParaRPr>
          </a:p>
        </p:txBody>
      </p:sp>
      <p:pic>
        <p:nvPicPr>
          <p:cNvPr id="2057" name="Imagem 9" descr="logo_ENGECORPS.jp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885113" y="115888"/>
            <a:ext cx="1008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Times New Roman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Times New Roma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Times New Roman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>
          <a:xfrm>
            <a:off x="323850" y="188913"/>
            <a:ext cx="8742363" cy="1811337"/>
          </a:xfrm>
        </p:spPr>
        <p:txBody>
          <a:bodyPr/>
          <a:lstStyle/>
          <a:p>
            <a:pPr>
              <a:defRPr/>
            </a:pPr>
            <a:r>
              <a:rPr lang="pt-BR" altLang="pt-BR" sz="2500" dirty="0">
                <a:solidFill>
                  <a:schemeClr val="bg2"/>
                </a:solidFill>
                <a:effectLst/>
              </a:rPr>
              <a:t>COMPANHIA DE </a:t>
            </a:r>
            <a:r>
              <a:rPr lang="pt-BR" altLang="pt-BR" sz="2500" dirty="0">
                <a:solidFill>
                  <a:schemeClr val="bg2">
                    <a:lumMod val="95000"/>
                    <a:lumOff val="5000"/>
                  </a:schemeClr>
                </a:solidFill>
                <a:effectLst/>
              </a:rPr>
              <a:t>DESENVOLVIMENTO</a:t>
            </a:r>
            <a:r>
              <a:rPr lang="pt-BR" altLang="pt-BR" sz="2500" dirty="0">
                <a:solidFill>
                  <a:schemeClr val="bg2"/>
                </a:solidFill>
                <a:effectLst/>
              </a:rPr>
              <a:t> DOS VALES DO SÃO FRANCISCO E DO </a:t>
            </a:r>
            <a:r>
              <a:rPr lang="pt-BR" altLang="pt-BR" sz="2500" dirty="0" smtClean="0">
                <a:solidFill>
                  <a:schemeClr val="bg2"/>
                </a:solidFill>
                <a:effectLst/>
              </a:rPr>
              <a:t>PARNAÍBA</a:t>
            </a:r>
            <a:br>
              <a:rPr lang="pt-BR" altLang="pt-BR" sz="2500" dirty="0" smtClean="0">
                <a:solidFill>
                  <a:schemeClr val="bg2"/>
                </a:solidFill>
                <a:effectLst/>
              </a:rPr>
            </a:br>
            <a:r>
              <a:rPr lang="pt-BR" altLang="pt-BR" sz="2000" dirty="0" smtClean="0">
                <a:solidFill>
                  <a:schemeClr val="bg2"/>
                </a:solidFill>
                <a:effectLst/>
              </a:rPr>
              <a:t>CODEVASF/1ª </a:t>
            </a:r>
            <a:r>
              <a:rPr lang="pt-BR" altLang="pt-BR" sz="2000" dirty="0">
                <a:solidFill>
                  <a:schemeClr val="bg2"/>
                </a:solidFill>
                <a:effectLst/>
              </a:rPr>
              <a:t>SUPERINTENDÊNCIA REGIONAL</a:t>
            </a:r>
            <a:endParaRPr lang="pt-BR" sz="2000" dirty="0">
              <a:solidFill>
                <a:schemeClr val="bg2"/>
              </a:solidFill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sz="quarter" idx="1"/>
          </p:nvPr>
        </p:nvSpPr>
        <p:spPr>
          <a:xfrm>
            <a:off x="349250" y="1917700"/>
            <a:ext cx="7704138" cy="2663825"/>
          </a:xfrm>
        </p:spPr>
        <p:txBody>
          <a:bodyPr/>
          <a:lstStyle/>
          <a:p>
            <a:pPr>
              <a:defRPr/>
            </a:pPr>
            <a:endParaRPr lang="pt-BR" sz="3200" dirty="0" smtClean="0">
              <a:solidFill>
                <a:schemeClr val="bg1"/>
              </a:solidFill>
              <a:effectLst/>
            </a:endParaRPr>
          </a:p>
          <a:p>
            <a:pPr>
              <a:defRPr/>
            </a:pPr>
            <a:r>
              <a:rPr lang="pt-BR" sz="3000" dirty="0" smtClean="0">
                <a:solidFill>
                  <a:schemeClr val="bg1"/>
                </a:solidFill>
                <a:effectLst/>
              </a:rPr>
              <a:t>JEQUITAÍ</a:t>
            </a:r>
          </a:p>
          <a:p>
            <a:pPr>
              <a:defRPr/>
            </a:pPr>
            <a:r>
              <a:rPr lang="pt-BR" sz="3000" dirty="0" smtClean="0">
                <a:solidFill>
                  <a:schemeClr val="bg1"/>
                </a:solidFill>
                <a:effectLst/>
              </a:rPr>
              <a:t>IMPORTÂNCIA AMBIENTAL E</a:t>
            </a:r>
          </a:p>
          <a:p>
            <a:pPr>
              <a:defRPr/>
            </a:pPr>
            <a:r>
              <a:rPr lang="pt-BR" sz="3000" dirty="0" smtClean="0">
                <a:solidFill>
                  <a:schemeClr val="bg1"/>
                </a:solidFill>
                <a:effectLst/>
              </a:rPr>
              <a:t>ECONÔMICA  </a:t>
            </a:r>
          </a:p>
          <a:p>
            <a:pPr>
              <a:defRPr/>
            </a:pPr>
            <a:endParaRPr lang="pt-BR" sz="3200" dirty="0" smtClean="0">
              <a:solidFill>
                <a:schemeClr val="bg2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55875" y="5157788"/>
            <a:ext cx="6192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 dirty="0">
                <a:solidFill>
                  <a:schemeClr val="bg2">
                    <a:lumMod val="95000"/>
                    <a:lumOff val="5000"/>
                  </a:schemeClr>
                </a:solidFill>
              </a:rPr>
              <a:t>XXXV PLENÁRIA ORDINÁRIA DO CBHSF</a:t>
            </a:r>
          </a:p>
          <a:p>
            <a:pPr>
              <a:defRPr/>
            </a:pPr>
            <a:endParaRPr lang="pt-BR" sz="1400" b="1" dirty="0">
              <a:solidFill>
                <a:schemeClr val="bg2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AD2A31-C7B3-48A4-9B06-AAC6CA2C101A}" type="slidenum">
              <a:rPr lang="pt-BR" altLang="pt-BR" smtClean="0"/>
              <a:pPr/>
              <a:t>10</a:t>
            </a:fld>
            <a:endParaRPr lang="pt-BR" altLang="pt-BR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solidFill>
                  <a:schemeClr val="bg2"/>
                </a:solidFill>
                <a:effectLst/>
              </a:rPr>
              <a:t>Barragens Jequitaí I e II  </a:t>
            </a:r>
            <a:br>
              <a:rPr lang="pt-BR" altLang="pt-BR" smtClean="0">
                <a:solidFill>
                  <a:schemeClr val="bg2"/>
                </a:solidFill>
                <a:effectLst/>
              </a:rPr>
            </a:br>
            <a:r>
              <a:rPr lang="pt-BR" altLang="pt-BR" smtClean="0">
                <a:solidFill>
                  <a:schemeClr val="bg2"/>
                </a:solidFill>
                <a:effectLst/>
              </a:rPr>
              <a:t>Dados Básicos</a:t>
            </a:r>
          </a:p>
        </p:txBody>
      </p:sp>
      <p:graphicFrame>
        <p:nvGraphicFramePr>
          <p:cNvPr id="362604" name="Group 108"/>
          <p:cNvGraphicFramePr>
            <a:graphicFrameLocks noGrp="1"/>
          </p:cNvGraphicFramePr>
          <p:nvPr/>
        </p:nvGraphicFramePr>
        <p:xfrm>
          <a:off x="266700" y="1828800"/>
          <a:ext cx="8610600" cy="3429001"/>
        </p:xfrm>
        <a:graphic>
          <a:graphicData uri="http://schemas.openxmlformats.org/drawingml/2006/table">
            <a:tbl>
              <a:tblPr/>
              <a:tblGrid>
                <a:gridCol w="4457700"/>
                <a:gridCol w="2133600"/>
                <a:gridCol w="2019300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Dados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Básicos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A.M. </a:t>
                      </a: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Jequitaí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A.M. </a:t>
                      </a: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Jequitaí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6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Vazão regularizada (95% garantia)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33,2 m³/s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33,2 m³/s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Área Inundada no N.A. normal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9.000 ha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100 ha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Potência Instalada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8,25 MW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12,40 MW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Altura do Barramento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41,0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38,0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7737" name="Text Box 41"/>
          <p:cNvSpPr txBox="1">
            <a:spLocks noChangeArrowheads="1"/>
          </p:cNvSpPr>
          <p:nvPr/>
        </p:nvSpPr>
        <p:spPr bwMode="auto">
          <a:xfrm>
            <a:off x="762000" y="876300"/>
            <a:ext cx="7924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Aft>
                <a:spcPct val="10000"/>
              </a:spcAft>
              <a:defRPr/>
            </a:pPr>
            <a:r>
              <a:rPr lang="pt-BR" sz="1900" b="1" dirty="0">
                <a:latin typeface="Arial" charset="0"/>
              </a:rPr>
              <a:t>PROJETO JEQUITAÍ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2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2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2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2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933D3-AD3C-4D87-890B-43778AFAF646}" type="slidenum">
              <a:rPr lang="pt-BR" altLang="pt-BR" smtClean="0"/>
              <a:pPr/>
              <a:t>11</a:t>
            </a:fld>
            <a:endParaRPr lang="pt-BR" altLang="pt-BR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-285776"/>
            <a:ext cx="999504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4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4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4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Contribuição ao rio São Francisco: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Implantada, a barragem I armazenará e  regularizará as vazões (inclusive das cheias) do rio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Jequitaí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Regularização de vazão Prevista: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33,2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m³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/s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 smtClean="0">
              <a:solidFill>
                <a:schemeClr val="bg2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Comparação de regularização	     Transposição Eixo Norte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 		                   Extensão: 260 km</a:t>
            </a:r>
            <a:endParaRPr kumimoji="0" lang="pt-BR" sz="20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		                  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Outorga:     16,4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m³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/s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		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	                               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Transposição Eixo Leste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   		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Extensão: 217 km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 		                  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Outorga:     10,0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m³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/s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840413" y="6061075"/>
            <a:ext cx="1905000" cy="457200"/>
          </a:xfrm>
          <a:noFill/>
        </p:spPr>
        <p:txBody>
          <a:bodyPr/>
          <a:lstStyle/>
          <a:p>
            <a:fld id="{A7FF3695-2DF3-4A25-BBAC-042B27C47FA9}" type="slidenum">
              <a:rPr lang="pt-BR" altLang="pt-BR" smtClean="0"/>
              <a:pPr/>
              <a:t>12</a:t>
            </a:fld>
            <a:endParaRPr lang="pt-BR" altLang="pt-BR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1763" y="717550"/>
          <a:ext cx="8880475" cy="4838700"/>
        </p:xfrm>
        <a:graphic>
          <a:graphicData uri="http://schemas.openxmlformats.org/presentationml/2006/ole">
            <p:oleObj spid="_x0000_s1026" name="Planilha" r:id="rId3" imgW="9101160" imgH="4612680" progId="Excel.Sheet.8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solidFill>
                  <a:schemeClr val="bg2"/>
                </a:solidFill>
                <a:effectLst/>
              </a:rPr>
              <a:t>Cronograma de Implantação</a:t>
            </a:r>
            <a:br>
              <a:rPr lang="pt-BR" altLang="pt-BR" smtClean="0">
                <a:solidFill>
                  <a:schemeClr val="bg2"/>
                </a:solidFill>
                <a:effectLst/>
              </a:rPr>
            </a:br>
            <a:r>
              <a:rPr lang="pt-BR" altLang="pt-BR" smtClean="0">
                <a:solidFill>
                  <a:schemeClr val="bg2"/>
                </a:solidFill>
                <a:effectLst/>
              </a:rPr>
              <a:t>A.M. Jequitaí I</a:t>
            </a:r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4572000" y="1012825"/>
            <a:ext cx="0" cy="4495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30" name="Line 4"/>
          <p:cNvSpPr>
            <a:spLocks noChangeShapeType="1"/>
          </p:cNvSpPr>
          <p:nvPr/>
        </p:nvSpPr>
        <p:spPr bwMode="auto">
          <a:xfrm>
            <a:off x="6781800" y="1012825"/>
            <a:ext cx="0" cy="4495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67622" name="Rectangle 6"/>
          <p:cNvSpPr>
            <a:spLocks noChangeArrowheads="1"/>
          </p:cNvSpPr>
          <p:nvPr/>
        </p:nvSpPr>
        <p:spPr bwMode="auto">
          <a:xfrm>
            <a:off x="3962400" y="1470025"/>
            <a:ext cx="6096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pt-BR" altLang="pt-BR"/>
          </a:p>
        </p:txBody>
      </p:sp>
      <p:sp>
        <p:nvSpPr>
          <p:cNvPr id="367623" name="Rectangle 7"/>
          <p:cNvSpPr>
            <a:spLocks noChangeArrowheads="1"/>
          </p:cNvSpPr>
          <p:nvPr/>
        </p:nvSpPr>
        <p:spPr bwMode="auto">
          <a:xfrm>
            <a:off x="3962400" y="1851025"/>
            <a:ext cx="10668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pt-BR" altLang="pt-BR"/>
          </a:p>
        </p:txBody>
      </p: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5029200" y="2243138"/>
            <a:ext cx="5334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pt-BR" altLang="pt-BR"/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4191000" y="2624138"/>
            <a:ext cx="3810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pt-BR" altLang="pt-BR"/>
          </a:p>
        </p:txBody>
      </p:sp>
      <p:sp>
        <p:nvSpPr>
          <p:cNvPr id="367626" name="Rectangle 10"/>
          <p:cNvSpPr>
            <a:spLocks noChangeArrowheads="1"/>
          </p:cNvSpPr>
          <p:nvPr/>
        </p:nvSpPr>
        <p:spPr bwMode="auto">
          <a:xfrm>
            <a:off x="5257800" y="2624138"/>
            <a:ext cx="11430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pt-BR" altLang="pt-BR"/>
          </a:p>
        </p:txBody>
      </p:sp>
      <p:sp>
        <p:nvSpPr>
          <p:cNvPr id="367627" name="Rectangle 11"/>
          <p:cNvSpPr>
            <a:spLocks noChangeArrowheads="1"/>
          </p:cNvSpPr>
          <p:nvPr/>
        </p:nvSpPr>
        <p:spPr bwMode="auto">
          <a:xfrm>
            <a:off x="5791200" y="3005138"/>
            <a:ext cx="7620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pt-BR" altLang="pt-BR"/>
          </a:p>
        </p:txBody>
      </p:sp>
      <p:sp>
        <p:nvSpPr>
          <p:cNvPr id="367628" name="Rectangle 12"/>
          <p:cNvSpPr>
            <a:spLocks noChangeArrowheads="1"/>
          </p:cNvSpPr>
          <p:nvPr/>
        </p:nvSpPr>
        <p:spPr bwMode="auto">
          <a:xfrm>
            <a:off x="5943600" y="3298825"/>
            <a:ext cx="6096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pt-BR" altLang="pt-BR"/>
          </a:p>
        </p:txBody>
      </p:sp>
      <p:sp>
        <p:nvSpPr>
          <p:cNvPr id="367629" name="Rectangle 13"/>
          <p:cNvSpPr>
            <a:spLocks noChangeArrowheads="1"/>
          </p:cNvSpPr>
          <p:nvPr/>
        </p:nvSpPr>
        <p:spPr bwMode="auto">
          <a:xfrm>
            <a:off x="4191000" y="3984625"/>
            <a:ext cx="5334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pt-BR" altLang="pt-BR"/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4572000" y="4294188"/>
            <a:ext cx="16002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pt-BR" altLang="pt-BR"/>
          </a:p>
        </p:txBody>
      </p:sp>
      <p:sp>
        <p:nvSpPr>
          <p:cNvPr id="367631" name="Rectangle 15"/>
          <p:cNvSpPr>
            <a:spLocks noChangeArrowheads="1"/>
          </p:cNvSpPr>
          <p:nvPr/>
        </p:nvSpPr>
        <p:spPr bwMode="auto">
          <a:xfrm>
            <a:off x="5105400" y="4598988"/>
            <a:ext cx="3810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pt-BR" altLang="pt-BR"/>
          </a:p>
        </p:txBody>
      </p:sp>
      <p:sp>
        <p:nvSpPr>
          <p:cNvPr id="367632" name="Rectangle 16"/>
          <p:cNvSpPr>
            <a:spLocks noChangeArrowheads="1"/>
          </p:cNvSpPr>
          <p:nvPr/>
        </p:nvSpPr>
        <p:spPr bwMode="auto">
          <a:xfrm>
            <a:off x="5791200" y="4598988"/>
            <a:ext cx="16764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pt-BR" altLang="pt-BR"/>
          </a:p>
        </p:txBody>
      </p:sp>
      <p:sp>
        <p:nvSpPr>
          <p:cNvPr id="367633" name="Rectangle 17"/>
          <p:cNvSpPr>
            <a:spLocks noChangeArrowheads="1"/>
          </p:cNvSpPr>
          <p:nvPr/>
        </p:nvSpPr>
        <p:spPr bwMode="auto">
          <a:xfrm>
            <a:off x="3962400" y="4899025"/>
            <a:ext cx="16764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pt-BR" altLang="pt-BR"/>
          </a:p>
        </p:txBody>
      </p:sp>
      <p:sp>
        <p:nvSpPr>
          <p:cNvPr id="367634" name="AutoShape 18"/>
          <p:cNvSpPr>
            <a:spLocks/>
          </p:cNvSpPr>
          <p:nvPr/>
        </p:nvSpPr>
        <p:spPr bwMode="auto">
          <a:xfrm>
            <a:off x="2400300" y="5572125"/>
            <a:ext cx="2743200" cy="304800"/>
          </a:xfrm>
          <a:prstGeom prst="borderCallout2">
            <a:avLst>
              <a:gd name="adj1" fmla="val 37500"/>
              <a:gd name="adj2" fmla="val 100477"/>
              <a:gd name="adj3" fmla="val 37500"/>
              <a:gd name="adj4" fmla="val 116843"/>
              <a:gd name="adj5" fmla="val -18769"/>
              <a:gd name="adj6" fmla="val 116597"/>
            </a:avLst>
          </a:prstGeom>
          <a:noFill/>
          <a:ln w="28575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pt-BR" altLang="pt-BR" sz="1400" b="1">
                <a:solidFill>
                  <a:schemeClr val="bg2"/>
                </a:solidFill>
                <a:latin typeface="Arial" charset="0"/>
              </a:rPr>
              <a:t>Início do desvio de 2ª fase</a:t>
            </a:r>
          </a:p>
        </p:txBody>
      </p:sp>
      <p:sp>
        <p:nvSpPr>
          <p:cNvPr id="367635" name="AutoShape 19"/>
          <p:cNvSpPr>
            <a:spLocks/>
          </p:cNvSpPr>
          <p:nvPr/>
        </p:nvSpPr>
        <p:spPr bwMode="auto">
          <a:xfrm>
            <a:off x="2857500" y="5929313"/>
            <a:ext cx="3124200" cy="304800"/>
          </a:xfrm>
          <a:prstGeom prst="borderCallout2">
            <a:avLst>
              <a:gd name="adj1" fmla="val 37500"/>
              <a:gd name="adj2" fmla="val 99750"/>
              <a:gd name="adj3" fmla="val 37500"/>
              <a:gd name="adj4" fmla="val 113667"/>
              <a:gd name="adj5" fmla="val -123944"/>
              <a:gd name="adj6" fmla="val 113403"/>
            </a:avLst>
          </a:prstGeom>
          <a:noFill/>
          <a:ln w="28575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pt-BR" altLang="pt-BR" sz="1400" b="1">
                <a:solidFill>
                  <a:schemeClr val="bg2"/>
                </a:solidFill>
                <a:latin typeface="Arial" charset="0"/>
              </a:rPr>
              <a:t>Início do Enchimento do Reserv.</a:t>
            </a:r>
          </a:p>
        </p:txBody>
      </p:sp>
      <p:sp>
        <p:nvSpPr>
          <p:cNvPr id="367636" name="AutoShape 20"/>
          <p:cNvSpPr>
            <a:spLocks/>
          </p:cNvSpPr>
          <p:nvPr/>
        </p:nvSpPr>
        <p:spPr bwMode="auto">
          <a:xfrm>
            <a:off x="7858125" y="5572125"/>
            <a:ext cx="1000125" cy="428625"/>
          </a:xfrm>
          <a:prstGeom prst="borderCallout2">
            <a:avLst>
              <a:gd name="adj1" fmla="val 43792"/>
              <a:gd name="adj2" fmla="val -1671"/>
              <a:gd name="adj3" fmla="val 43792"/>
              <a:gd name="adj4" fmla="val -38481"/>
              <a:gd name="adj5" fmla="val -2255"/>
              <a:gd name="adj6" fmla="val -37764"/>
            </a:avLst>
          </a:prstGeom>
          <a:noFill/>
          <a:ln w="28575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pt-BR" altLang="pt-BR" sz="1300" b="1">
                <a:solidFill>
                  <a:schemeClr val="bg2"/>
                </a:solidFill>
                <a:latin typeface="Arial" charset="0"/>
              </a:rPr>
              <a:t>Geração comercial</a:t>
            </a:r>
          </a:p>
        </p:txBody>
      </p:sp>
      <p:sp>
        <p:nvSpPr>
          <p:cNvPr id="367645" name="Rectangle 29"/>
          <p:cNvSpPr>
            <a:spLocks noChangeArrowheads="1"/>
          </p:cNvSpPr>
          <p:nvPr/>
        </p:nvSpPr>
        <p:spPr bwMode="auto">
          <a:xfrm>
            <a:off x="6400800" y="5280025"/>
            <a:ext cx="1066800" cy="76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pt-BR" alt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3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3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3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36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3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36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36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7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7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7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7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2" grpId="0" animBg="1"/>
      <p:bldP spid="367623" grpId="0" animBg="1"/>
      <p:bldP spid="367625" grpId="0" animBg="1"/>
      <p:bldP spid="367626" grpId="0" animBg="1"/>
      <p:bldP spid="367627" grpId="0" animBg="1"/>
      <p:bldP spid="367628" grpId="0" animBg="1"/>
      <p:bldP spid="367629" grpId="0" animBg="1"/>
      <p:bldP spid="367630" grpId="0" animBg="1"/>
      <p:bldP spid="367631" grpId="0" animBg="1"/>
      <p:bldP spid="367632" grpId="0" animBg="1"/>
      <p:bldP spid="367633" grpId="0" animBg="1"/>
      <p:bldP spid="367634" grpId="0" animBg="1" autoUpdateAnimBg="0"/>
      <p:bldP spid="367635" grpId="0" animBg="1" autoUpdateAnimBg="0"/>
      <p:bldP spid="367636" grpId="0" animBg="1" autoUpdateAnimBg="0"/>
      <p:bldP spid="3676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altLang="pt-BR" smtClean="0"/>
              <a:t>Reservatório - Propriedades</a:t>
            </a:r>
          </a:p>
        </p:txBody>
      </p:sp>
      <p:sp>
        <p:nvSpPr>
          <p:cNvPr id="27651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10A150-EF6B-466E-AF10-9A3D8009CCB7}" type="slidenum">
              <a:rPr lang="pt-BR" altLang="pt-BR" smtClean="0"/>
              <a:pPr/>
              <a:t>13</a:t>
            </a:fld>
            <a:endParaRPr lang="pt-BR" altLang="pt-BR" smtClean="0"/>
          </a:p>
        </p:txBody>
      </p:sp>
      <p:pic>
        <p:nvPicPr>
          <p:cNvPr id="44036" name="Picture 7" descr="C:\Documents and Settings\cristiano\Meus documentos\Figura_Benfeitori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71600" y="188640"/>
            <a:ext cx="7987525" cy="5616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12330" name="Picture 10" descr="C:\Documents and Settings\cristiano\Meus documentos\Figura_Benfeitori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81100" y="3933056"/>
            <a:ext cx="1800200" cy="7449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8" name="Text Box 41"/>
          <p:cNvSpPr txBox="1">
            <a:spLocks noChangeArrowheads="1"/>
          </p:cNvSpPr>
          <p:nvPr/>
        </p:nvSpPr>
        <p:spPr bwMode="auto">
          <a:xfrm rot="16200000">
            <a:off x="-2413793" y="2804319"/>
            <a:ext cx="5761037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13500000">
              <a:srgbClr val="000099"/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Aft>
                <a:spcPct val="10000"/>
              </a:spcAft>
              <a:defRPr/>
            </a:pPr>
            <a:r>
              <a:rPr lang="pt-BR" sz="19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PROJETO JEQUITAÍ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EC3627-BA2A-45C8-8739-5CA980AF21F8}" type="slidenum">
              <a:rPr lang="pt-BR" altLang="pt-BR" smtClean="0"/>
              <a:pPr/>
              <a:t>14</a:t>
            </a:fld>
            <a:endParaRPr lang="pt-BR" altLang="pt-BR" smtClean="0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879475"/>
            <a:ext cx="8135938" cy="457200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25000"/>
              </a:spcAft>
            </a:pPr>
            <a:r>
              <a:rPr lang="pt-BR" altLang="pt-BR" smtClean="0">
                <a:solidFill>
                  <a:schemeClr val="bg2"/>
                </a:solidFill>
                <a:effectLst/>
              </a:rPr>
              <a:t>Reservatório da Barragem Jequitaí I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pt-BR" altLang="pt-BR" smtClean="0">
                <a:solidFill>
                  <a:schemeClr val="bg2"/>
                </a:solidFill>
                <a:effectLst/>
              </a:rPr>
              <a:t>Remanejamento da População Atingida</a:t>
            </a:r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539750" y="1525588"/>
            <a:ext cx="8135938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1" hangingPunct="1">
              <a:spcAft>
                <a:spcPct val="50000"/>
              </a:spcAft>
              <a:buClr>
                <a:srgbClr val="00FF00"/>
              </a:buClr>
              <a:buFontTx/>
              <a:buChar char="•"/>
              <a:defRPr/>
            </a:pPr>
            <a:r>
              <a:rPr lang="pt-BR" sz="2200" b="1" dirty="0">
                <a:solidFill>
                  <a:schemeClr val="bg2"/>
                </a:solidFill>
                <a:latin typeface="Arial" charset="0"/>
              </a:rPr>
              <a:t>Decreto de Utilidade Pública para fins de desapropriação (20/09/2004)</a:t>
            </a:r>
          </a:p>
          <a:p>
            <a:pPr marL="742950" lvl="1" indent="-285750" eaLnBrk="1" hangingPunct="1">
              <a:spcAft>
                <a:spcPct val="50000"/>
              </a:spcAft>
              <a:buClr>
                <a:srgbClr val="00FF00"/>
              </a:buClr>
              <a:buFontTx/>
              <a:buChar char="•"/>
              <a:defRPr/>
            </a:pPr>
            <a:r>
              <a:rPr lang="pt-BR" sz="2200" b="1" dirty="0">
                <a:solidFill>
                  <a:schemeClr val="bg2"/>
                </a:solidFill>
                <a:latin typeface="Arial" charset="0"/>
              </a:rPr>
              <a:t>Cadastro Patrimonial, Social e Econômico (concluído</a:t>
            </a:r>
            <a:r>
              <a:rPr lang="pt-BR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graphicFrame>
        <p:nvGraphicFramePr>
          <p:cNvPr id="345160" name="Group 72"/>
          <p:cNvGraphicFramePr>
            <a:graphicFrameLocks noGrp="1"/>
          </p:cNvGraphicFramePr>
          <p:nvPr/>
        </p:nvGraphicFramePr>
        <p:xfrm>
          <a:off x="1371600" y="3111500"/>
          <a:ext cx="6400800" cy="792308"/>
        </p:xfrm>
        <a:graphic>
          <a:graphicData uri="http://schemas.openxmlformats.org/drawingml/2006/table">
            <a:tbl>
              <a:tblPr/>
              <a:tblGrid>
                <a:gridCol w="4619625"/>
                <a:gridCol w="1781175"/>
              </a:tblGrid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Propriedades Cadastradas</a:t>
                      </a:r>
                    </a:p>
                  </a:txBody>
                  <a:tcPr marT="45677" marB="4567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276 imóveis</a:t>
                      </a:r>
                    </a:p>
                  </a:txBody>
                  <a:tcPr marT="45677" marB="456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Proprietários, Posseiros e Meeiros</a:t>
                      </a:r>
                    </a:p>
                  </a:txBody>
                  <a:tcPr marT="45677" marB="4567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206</a:t>
                      </a:r>
                    </a:p>
                  </a:txBody>
                  <a:tcPr marT="45677" marB="456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5156" name="Rectangle 68"/>
          <p:cNvSpPr>
            <a:spLocks noChangeArrowheads="1"/>
          </p:cNvSpPr>
          <p:nvPr/>
        </p:nvSpPr>
        <p:spPr bwMode="auto">
          <a:xfrm>
            <a:off x="503238" y="4652963"/>
            <a:ext cx="81359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eaLnBrk="1" hangingPunct="1">
              <a:spcAft>
                <a:spcPct val="50000"/>
              </a:spcAft>
              <a:buClr>
                <a:srgbClr val="00FF00"/>
              </a:buClr>
              <a:buFontTx/>
              <a:buChar char="•"/>
            </a:pPr>
            <a:r>
              <a:rPr lang="pt-BR" altLang="pt-BR" sz="2200" b="1">
                <a:solidFill>
                  <a:schemeClr val="bg2"/>
                </a:solidFill>
                <a:latin typeface="Arial" charset="0"/>
              </a:rPr>
              <a:t>Avaliação do Imóvel (NBR 14.653-3 / 2004)</a:t>
            </a:r>
          </a:p>
        </p:txBody>
      </p:sp>
      <p:sp>
        <p:nvSpPr>
          <p:cNvPr id="345159" name="Rectangle 71"/>
          <p:cNvSpPr>
            <a:spLocks noChangeArrowheads="1"/>
          </p:cNvSpPr>
          <p:nvPr/>
        </p:nvSpPr>
        <p:spPr bwMode="auto">
          <a:xfrm>
            <a:off x="838200" y="3965575"/>
            <a:ext cx="3733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eaLnBrk="1" hangingPunct="1">
              <a:spcAft>
                <a:spcPct val="50000"/>
              </a:spcAft>
              <a:buClr>
                <a:srgbClr val="00FF00"/>
              </a:buClr>
            </a:pPr>
            <a:r>
              <a:rPr lang="pt-BR" altLang="pt-BR" sz="1000" b="1">
                <a:solidFill>
                  <a:schemeClr val="bg2"/>
                </a:solidFill>
                <a:latin typeface="Arial" charset="0"/>
              </a:rPr>
              <a:t>Fonte: CODEVASF, 2005</a:t>
            </a:r>
          </a:p>
        </p:txBody>
      </p:sp>
      <p:sp>
        <p:nvSpPr>
          <p:cNvPr id="157737" name="Text Box 41"/>
          <p:cNvSpPr txBox="1">
            <a:spLocks noChangeArrowheads="1"/>
          </p:cNvSpPr>
          <p:nvPr/>
        </p:nvSpPr>
        <p:spPr bwMode="auto">
          <a:xfrm rot="16200000">
            <a:off x="-1650206" y="2804319"/>
            <a:ext cx="4100512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13500000">
              <a:srgbClr val="000099"/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Aft>
                <a:spcPct val="10000"/>
              </a:spcAft>
              <a:defRPr/>
            </a:pPr>
            <a:r>
              <a:rPr lang="pt-BR" sz="19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ETO JEQUITAÍ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45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34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45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34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0" grpId="0" build="p" autoUpdateAnimBg="0" advAuto="0"/>
      <p:bldP spid="345092" grpId="0" build="p" bldLvl="2" autoUpdateAnimBg="0"/>
      <p:bldP spid="345156" grpId="0" build="p" bldLvl="2" autoUpdateAnimBg="0"/>
      <p:bldP spid="345159" grpId="0" build="p" bldLvl="2" autoUpdateAnimBg="0" advAuto="1000"/>
      <p:bldP spid="15773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7D0EFD-61FF-4C1B-BECB-4C7074113FD6}" type="slidenum">
              <a:rPr lang="pt-BR" altLang="pt-BR" smtClean="0"/>
              <a:pPr/>
              <a:t>15</a:t>
            </a:fld>
            <a:endParaRPr lang="pt-BR" altLang="pt-BR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chemeClr val="bg2"/>
                </a:solidFill>
                <a:effectLst/>
              </a:rPr>
              <a:t>Áreas para Implantação do Projeto</a:t>
            </a:r>
          </a:p>
        </p:txBody>
      </p:sp>
      <p:grpSp>
        <p:nvGrpSpPr>
          <p:cNvPr id="2" name="Group 222"/>
          <p:cNvGrpSpPr>
            <a:grpSpLocks/>
          </p:cNvGrpSpPr>
          <p:nvPr/>
        </p:nvGrpSpPr>
        <p:grpSpPr bwMode="auto">
          <a:xfrm>
            <a:off x="1104900" y="1111250"/>
            <a:ext cx="7239000" cy="1870075"/>
            <a:chOff x="576" y="675"/>
            <a:chExt cx="4560" cy="1178"/>
          </a:xfrm>
        </p:grpSpPr>
        <p:sp>
          <p:nvSpPr>
            <p:cNvPr id="29730" name="Rectangle 105"/>
            <p:cNvSpPr>
              <a:spLocks noChangeArrowheads="1"/>
            </p:cNvSpPr>
            <p:nvPr/>
          </p:nvSpPr>
          <p:spPr bwMode="auto">
            <a:xfrm>
              <a:off x="3984" y="1623"/>
              <a:ext cx="115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rgbClr val="00FF00"/>
                </a:buClr>
                <a:buFont typeface="Wingdings" pitchFamily="2" charset="2"/>
                <a:buNone/>
              </a:pPr>
              <a:r>
                <a:rPr lang="pt-BR" altLang="pt-BR" sz="1800" b="1">
                  <a:solidFill>
                    <a:schemeClr val="bg2"/>
                  </a:solidFill>
                  <a:latin typeface="Arial" charset="0"/>
                </a:rPr>
                <a:t>12.900 ha</a:t>
              </a:r>
            </a:p>
          </p:txBody>
        </p:sp>
        <p:sp>
          <p:nvSpPr>
            <p:cNvPr id="178280" name="Rectangle 104"/>
            <p:cNvSpPr>
              <a:spLocks noChangeArrowheads="1"/>
            </p:cNvSpPr>
            <p:nvPr/>
          </p:nvSpPr>
          <p:spPr bwMode="auto">
            <a:xfrm>
              <a:off x="576" y="1623"/>
              <a:ext cx="34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rgbClr val="00FF00"/>
                </a:buClr>
                <a:buFont typeface="Wingdings" pitchFamily="2" charset="2"/>
                <a:buChar char="§"/>
                <a:defRPr/>
              </a:pPr>
              <a:r>
                <a:rPr lang="pt-BR" sz="1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pt-BR" sz="1800" b="1" dirty="0">
                  <a:solidFill>
                    <a:schemeClr val="bg2"/>
                  </a:solidFill>
                  <a:latin typeface="Arial" charset="0"/>
                </a:rPr>
                <a:t>Área total estimada dos reservatórios</a:t>
              </a:r>
            </a:p>
          </p:txBody>
        </p:sp>
        <p:sp>
          <p:nvSpPr>
            <p:cNvPr id="29732" name="Rectangle 103"/>
            <p:cNvSpPr>
              <a:spLocks noChangeArrowheads="1"/>
            </p:cNvSpPr>
            <p:nvPr/>
          </p:nvSpPr>
          <p:spPr bwMode="auto">
            <a:xfrm>
              <a:off x="3984" y="1365"/>
              <a:ext cx="115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rgbClr val="00FF00"/>
                </a:buClr>
                <a:buFont typeface="Wingdings" pitchFamily="2" charset="2"/>
                <a:buNone/>
              </a:pPr>
              <a:r>
                <a:rPr lang="pt-BR" altLang="pt-BR" sz="1800">
                  <a:solidFill>
                    <a:schemeClr val="bg2"/>
                  </a:solidFill>
                  <a:latin typeface="Arial" charset="0"/>
                </a:rPr>
                <a:t>3.800 ha</a:t>
              </a:r>
            </a:p>
          </p:txBody>
        </p:sp>
        <p:sp>
          <p:nvSpPr>
            <p:cNvPr id="178278" name="Rectangle 102"/>
            <p:cNvSpPr>
              <a:spLocks noChangeArrowheads="1"/>
            </p:cNvSpPr>
            <p:nvPr/>
          </p:nvSpPr>
          <p:spPr bwMode="auto">
            <a:xfrm>
              <a:off x="576" y="1365"/>
              <a:ext cx="3408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rgbClr val="00FF00"/>
                </a:buClr>
                <a:buFont typeface="Wingdings" pitchFamily="2" charset="2"/>
                <a:buChar char="§"/>
                <a:defRPr/>
              </a:pPr>
              <a:r>
                <a:rPr lang="pt-BR" sz="1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pt-BR" sz="1800" dirty="0">
                  <a:solidFill>
                    <a:schemeClr val="bg2"/>
                  </a:solidFill>
                  <a:latin typeface="Arial" charset="0"/>
                </a:rPr>
                <a:t>Área das margens do reservatório</a:t>
              </a:r>
            </a:p>
          </p:txBody>
        </p:sp>
        <p:sp>
          <p:nvSpPr>
            <p:cNvPr id="29734" name="Rectangle 101"/>
            <p:cNvSpPr>
              <a:spLocks noChangeArrowheads="1"/>
            </p:cNvSpPr>
            <p:nvPr/>
          </p:nvSpPr>
          <p:spPr bwMode="auto">
            <a:xfrm>
              <a:off x="3984" y="1135"/>
              <a:ext cx="115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rgbClr val="00FF00"/>
                </a:buClr>
                <a:buFont typeface="Wingdings" pitchFamily="2" charset="2"/>
                <a:buNone/>
              </a:pPr>
              <a:r>
                <a:rPr lang="pt-BR" altLang="pt-BR" sz="1800">
                  <a:solidFill>
                    <a:schemeClr val="bg2"/>
                  </a:solidFill>
                  <a:latin typeface="Arial" charset="0"/>
                </a:rPr>
                <a:t>9.100 ha</a:t>
              </a:r>
            </a:p>
          </p:txBody>
        </p:sp>
        <p:sp>
          <p:nvSpPr>
            <p:cNvPr id="178276" name="Rectangle 100"/>
            <p:cNvSpPr>
              <a:spLocks noChangeArrowheads="1"/>
            </p:cNvSpPr>
            <p:nvPr/>
          </p:nvSpPr>
          <p:spPr bwMode="auto">
            <a:xfrm>
              <a:off x="576" y="1135"/>
              <a:ext cx="34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rgbClr val="00FF00"/>
                </a:buClr>
                <a:buFont typeface="Wingdings" pitchFamily="2" charset="2"/>
                <a:buChar char="§"/>
                <a:defRPr/>
              </a:pPr>
              <a:r>
                <a:rPr lang="pt-BR" sz="1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pt-BR" sz="1800" dirty="0">
                  <a:solidFill>
                    <a:schemeClr val="bg2"/>
                  </a:solidFill>
                  <a:latin typeface="Arial" charset="0"/>
                </a:rPr>
                <a:t>Área dos reservatórios</a:t>
              </a:r>
            </a:p>
          </p:txBody>
        </p:sp>
        <p:sp>
          <p:nvSpPr>
            <p:cNvPr id="29736" name="Rectangle 99"/>
            <p:cNvSpPr>
              <a:spLocks noChangeArrowheads="1"/>
            </p:cNvSpPr>
            <p:nvPr/>
          </p:nvSpPr>
          <p:spPr bwMode="auto">
            <a:xfrm>
              <a:off x="3984" y="905"/>
              <a:ext cx="115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rgbClr val="00FF00"/>
                </a:buClr>
                <a:buFont typeface="Wingdings" pitchFamily="2" charset="2"/>
                <a:buNone/>
              </a:pPr>
              <a:r>
                <a:rPr lang="pt-BR" altLang="pt-BR" sz="1800">
                  <a:solidFill>
                    <a:schemeClr val="bg2"/>
                  </a:solidFill>
                  <a:latin typeface="Arial" charset="0"/>
                </a:rPr>
                <a:t>276 imóveis</a:t>
              </a:r>
            </a:p>
          </p:txBody>
        </p:sp>
        <p:sp>
          <p:nvSpPr>
            <p:cNvPr id="178274" name="Rectangle 98"/>
            <p:cNvSpPr>
              <a:spLocks noChangeArrowheads="1"/>
            </p:cNvSpPr>
            <p:nvPr/>
          </p:nvSpPr>
          <p:spPr bwMode="auto">
            <a:xfrm>
              <a:off x="576" y="905"/>
              <a:ext cx="34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rgbClr val="00FF00"/>
                </a:buClr>
                <a:buFont typeface="Wingdings" pitchFamily="2" charset="2"/>
                <a:buChar char="§"/>
                <a:defRPr/>
              </a:pPr>
              <a:r>
                <a:rPr lang="pt-BR" sz="1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pt-BR" sz="1800" dirty="0">
                  <a:solidFill>
                    <a:schemeClr val="bg2"/>
                  </a:solidFill>
                  <a:latin typeface="Arial" charset="0"/>
                </a:rPr>
                <a:t>Nº de propriedades</a:t>
              </a:r>
            </a:p>
          </p:txBody>
        </p:sp>
        <p:sp>
          <p:nvSpPr>
            <p:cNvPr id="178272" name="Rectangle 96"/>
            <p:cNvSpPr>
              <a:spLocks noChangeArrowheads="1"/>
            </p:cNvSpPr>
            <p:nvPr/>
          </p:nvSpPr>
          <p:spPr bwMode="auto">
            <a:xfrm>
              <a:off x="576" y="675"/>
              <a:ext cx="4560" cy="2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rgbClr val="00FF00"/>
                </a:buClr>
                <a:buFont typeface="Wingdings" pitchFamily="2" charset="2"/>
                <a:buNone/>
                <a:defRPr/>
              </a:pPr>
              <a:r>
                <a:rPr lang="pt-B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Reservatórios e Barragens </a:t>
              </a:r>
              <a:r>
                <a:rPr lang="pt-BR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Jequitaí</a:t>
              </a:r>
              <a:r>
                <a:rPr lang="pt-B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I e </a:t>
              </a:r>
              <a:r>
                <a:rPr lang="pt-BR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Jequitaí</a:t>
              </a:r>
              <a:r>
                <a:rPr lang="pt-B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II</a:t>
              </a:r>
            </a:p>
          </p:txBody>
        </p:sp>
        <p:sp>
          <p:nvSpPr>
            <p:cNvPr id="29739" name="Line 126"/>
            <p:cNvSpPr>
              <a:spLocks noChangeShapeType="1"/>
            </p:cNvSpPr>
            <p:nvPr/>
          </p:nvSpPr>
          <p:spPr bwMode="auto">
            <a:xfrm>
              <a:off x="576" y="675"/>
              <a:ext cx="45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sp>
          <p:nvSpPr>
            <p:cNvPr id="29740" name="Line 127"/>
            <p:cNvSpPr>
              <a:spLocks noChangeShapeType="1"/>
            </p:cNvSpPr>
            <p:nvPr/>
          </p:nvSpPr>
          <p:spPr bwMode="auto">
            <a:xfrm>
              <a:off x="576" y="905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sp>
          <p:nvSpPr>
            <p:cNvPr id="29741" name="Line 128"/>
            <p:cNvSpPr>
              <a:spLocks noChangeShapeType="1"/>
            </p:cNvSpPr>
            <p:nvPr/>
          </p:nvSpPr>
          <p:spPr bwMode="auto">
            <a:xfrm>
              <a:off x="576" y="1135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sp>
          <p:nvSpPr>
            <p:cNvPr id="29742" name="Line 129"/>
            <p:cNvSpPr>
              <a:spLocks noChangeShapeType="1"/>
            </p:cNvSpPr>
            <p:nvPr/>
          </p:nvSpPr>
          <p:spPr bwMode="auto">
            <a:xfrm>
              <a:off x="576" y="1365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sp>
          <p:nvSpPr>
            <p:cNvPr id="29743" name="Line 130"/>
            <p:cNvSpPr>
              <a:spLocks noChangeShapeType="1"/>
            </p:cNvSpPr>
            <p:nvPr/>
          </p:nvSpPr>
          <p:spPr bwMode="auto">
            <a:xfrm>
              <a:off x="576" y="1623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sp>
          <p:nvSpPr>
            <p:cNvPr id="29744" name="Line 141"/>
            <p:cNvSpPr>
              <a:spLocks noChangeShapeType="1"/>
            </p:cNvSpPr>
            <p:nvPr/>
          </p:nvSpPr>
          <p:spPr bwMode="auto">
            <a:xfrm>
              <a:off x="576" y="1853"/>
              <a:ext cx="45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sp>
          <p:nvSpPr>
            <p:cNvPr id="29745" name="Line 142"/>
            <p:cNvSpPr>
              <a:spLocks noChangeShapeType="1"/>
            </p:cNvSpPr>
            <p:nvPr/>
          </p:nvSpPr>
          <p:spPr bwMode="auto">
            <a:xfrm>
              <a:off x="576" y="675"/>
              <a:ext cx="0" cy="11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sp>
          <p:nvSpPr>
            <p:cNvPr id="29746" name="Line 144"/>
            <p:cNvSpPr>
              <a:spLocks noChangeShapeType="1"/>
            </p:cNvSpPr>
            <p:nvPr/>
          </p:nvSpPr>
          <p:spPr bwMode="auto">
            <a:xfrm>
              <a:off x="5136" y="675"/>
              <a:ext cx="0" cy="11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sp>
          <p:nvSpPr>
            <p:cNvPr id="29747" name="Line 150"/>
            <p:cNvSpPr>
              <a:spLocks noChangeShapeType="1"/>
            </p:cNvSpPr>
            <p:nvPr/>
          </p:nvSpPr>
          <p:spPr bwMode="auto">
            <a:xfrm>
              <a:off x="3984" y="905"/>
              <a:ext cx="0" cy="9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</p:grpSp>
      <p:grpSp>
        <p:nvGrpSpPr>
          <p:cNvPr id="3" name="Group 223"/>
          <p:cNvGrpSpPr>
            <a:grpSpLocks/>
          </p:cNvGrpSpPr>
          <p:nvPr/>
        </p:nvGrpSpPr>
        <p:grpSpPr bwMode="auto">
          <a:xfrm>
            <a:off x="914400" y="3070225"/>
            <a:ext cx="7239000" cy="3167063"/>
            <a:chOff x="576" y="1934"/>
            <a:chExt cx="4560" cy="2042"/>
          </a:xfrm>
        </p:grpSpPr>
        <p:sp>
          <p:nvSpPr>
            <p:cNvPr id="29703" name="Rectangle 199"/>
            <p:cNvSpPr>
              <a:spLocks noChangeArrowheads="1"/>
            </p:cNvSpPr>
            <p:nvPr/>
          </p:nvSpPr>
          <p:spPr bwMode="auto">
            <a:xfrm>
              <a:off x="3984" y="3516"/>
              <a:ext cx="115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rgbClr val="00FF00"/>
                </a:buClr>
                <a:buFont typeface="Wingdings" pitchFamily="2" charset="2"/>
                <a:buNone/>
              </a:pPr>
              <a:r>
                <a:rPr lang="pt-BR" altLang="pt-BR" sz="1800">
                  <a:solidFill>
                    <a:schemeClr val="bg2"/>
                  </a:solidFill>
                  <a:latin typeface="Arial" charset="0"/>
                </a:rPr>
                <a:t>11.600 ha</a:t>
              </a:r>
            </a:p>
          </p:txBody>
        </p:sp>
        <p:sp>
          <p:nvSpPr>
            <p:cNvPr id="178373" name="Rectangle 197"/>
            <p:cNvSpPr>
              <a:spLocks noChangeArrowheads="1"/>
            </p:cNvSpPr>
            <p:nvPr/>
          </p:nvSpPr>
          <p:spPr bwMode="auto">
            <a:xfrm>
              <a:off x="576" y="3516"/>
              <a:ext cx="3408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rgbClr val="00FF00"/>
                </a:buClr>
                <a:buFontTx/>
                <a:buChar char="•"/>
                <a:defRPr/>
              </a:pPr>
              <a:r>
                <a:rPr lang="pt-BR" sz="1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pt-BR" sz="1800" dirty="0">
                  <a:solidFill>
                    <a:schemeClr val="bg2"/>
                  </a:solidFill>
                  <a:latin typeface="Arial" charset="0"/>
                </a:rPr>
                <a:t>Reserva legal</a:t>
              </a:r>
            </a:p>
          </p:txBody>
        </p:sp>
        <p:sp>
          <p:nvSpPr>
            <p:cNvPr id="29705" name="Rectangle 194"/>
            <p:cNvSpPr>
              <a:spLocks noChangeArrowheads="1"/>
            </p:cNvSpPr>
            <p:nvPr/>
          </p:nvSpPr>
          <p:spPr bwMode="auto">
            <a:xfrm>
              <a:off x="3984" y="3746"/>
              <a:ext cx="115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rgbClr val="00FF00"/>
                </a:buClr>
                <a:buFont typeface="Wingdings" pitchFamily="2" charset="2"/>
                <a:buNone/>
              </a:pPr>
              <a:r>
                <a:rPr lang="pt-BR" altLang="pt-BR" sz="1800" b="1">
                  <a:solidFill>
                    <a:schemeClr val="bg2"/>
                  </a:solidFill>
                  <a:latin typeface="Arial" charset="0"/>
                </a:rPr>
                <a:t>58.150 ha</a:t>
              </a:r>
            </a:p>
          </p:txBody>
        </p:sp>
        <p:sp>
          <p:nvSpPr>
            <p:cNvPr id="178368" name="Rectangle 192"/>
            <p:cNvSpPr>
              <a:spLocks noChangeArrowheads="1"/>
            </p:cNvSpPr>
            <p:nvPr/>
          </p:nvSpPr>
          <p:spPr bwMode="auto">
            <a:xfrm>
              <a:off x="576" y="3746"/>
              <a:ext cx="34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rgbClr val="00FF00"/>
                </a:buClr>
                <a:buFontTx/>
                <a:buChar char="•"/>
                <a:defRPr/>
              </a:pPr>
              <a:r>
                <a:rPr lang="pt-BR" sz="1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pt-BR" sz="1800" b="1" dirty="0">
                  <a:solidFill>
                    <a:schemeClr val="bg2"/>
                  </a:solidFill>
                  <a:latin typeface="Arial" charset="0"/>
                </a:rPr>
                <a:t>Total estimado</a:t>
              </a:r>
            </a:p>
          </p:txBody>
        </p:sp>
        <p:sp>
          <p:nvSpPr>
            <p:cNvPr id="29707" name="Rectangle 189"/>
            <p:cNvSpPr>
              <a:spLocks noChangeArrowheads="1"/>
            </p:cNvSpPr>
            <p:nvPr/>
          </p:nvSpPr>
          <p:spPr bwMode="auto">
            <a:xfrm>
              <a:off x="3984" y="3056"/>
              <a:ext cx="115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rgbClr val="00FF00"/>
                </a:buClr>
                <a:buFont typeface="Wingdings" pitchFamily="2" charset="2"/>
                <a:buNone/>
              </a:pPr>
              <a:r>
                <a:rPr lang="pt-BR" altLang="pt-BR" sz="1800">
                  <a:solidFill>
                    <a:schemeClr val="bg2"/>
                  </a:solidFill>
                  <a:latin typeface="Arial" charset="0"/>
                </a:rPr>
                <a:t>16.012 ha</a:t>
              </a:r>
            </a:p>
          </p:txBody>
        </p:sp>
        <p:sp>
          <p:nvSpPr>
            <p:cNvPr id="178363" name="Rectangle 187"/>
            <p:cNvSpPr>
              <a:spLocks noChangeArrowheads="1"/>
            </p:cNvSpPr>
            <p:nvPr/>
          </p:nvSpPr>
          <p:spPr bwMode="auto">
            <a:xfrm>
              <a:off x="576" y="3056"/>
              <a:ext cx="34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lvl="1" eaLnBrk="1" hangingPunct="1">
                <a:spcBef>
                  <a:spcPct val="20000"/>
                </a:spcBef>
                <a:buClr>
                  <a:srgbClr val="00FF00"/>
                </a:buClr>
                <a:buSzPct val="90000"/>
                <a:buFontTx/>
                <a:buChar char="•"/>
                <a:defRPr/>
              </a:pPr>
              <a:r>
                <a:rPr lang="pt-BR" sz="1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pt-BR" sz="1800" dirty="0">
                  <a:solidFill>
                    <a:schemeClr val="bg2"/>
                  </a:solidFill>
                  <a:latin typeface="Arial" charset="0"/>
                </a:rPr>
                <a:t>Área irrigada perímetro privado</a:t>
              </a:r>
            </a:p>
          </p:txBody>
        </p:sp>
        <p:sp>
          <p:nvSpPr>
            <p:cNvPr id="29709" name="Rectangle 184"/>
            <p:cNvSpPr>
              <a:spLocks noChangeArrowheads="1"/>
            </p:cNvSpPr>
            <p:nvPr/>
          </p:nvSpPr>
          <p:spPr bwMode="auto">
            <a:xfrm>
              <a:off x="3984" y="3286"/>
              <a:ext cx="115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rgbClr val="00FF00"/>
                </a:buClr>
                <a:buFont typeface="Wingdings" pitchFamily="2" charset="2"/>
                <a:buNone/>
              </a:pPr>
              <a:r>
                <a:rPr lang="pt-BR" altLang="pt-BR" sz="1800">
                  <a:solidFill>
                    <a:schemeClr val="bg2"/>
                  </a:solidFill>
                  <a:latin typeface="Arial" charset="0"/>
                </a:rPr>
                <a:t>11.600 ha</a:t>
              </a:r>
            </a:p>
          </p:txBody>
        </p:sp>
        <p:sp>
          <p:nvSpPr>
            <p:cNvPr id="178358" name="Rectangle 182"/>
            <p:cNvSpPr>
              <a:spLocks noChangeArrowheads="1"/>
            </p:cNvSpPr>
            <p:nvPr/>
          </p:nvSpPr>
          <p:spPr bwMode="auto">
            <a:xfrm>
              <a:off x="576" y="3286"/>
              <a:ext cx="34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rgbClr val="00FF00"/>
                </a:buClr>
                <a:buFontTx/>
                <a:buChar char="•"/>
                <a:defRPr/>
              </a:pPr>
              <a:r>
                <a:rPr lang="pt-BR" sz="1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pt-BR" sz="1800" dirty="0">
                  <a:solidFill>
                    <a:schemeClr val="bg2"/>
                  </a:solidFill>
                  <a:latin typeface="Arial" charset="0"/>
                </a:rPr>
                <a:t>Área de </a:t>
              </a:r>
              <a:r>
                <a:rPr lang="pt-BR" sz="1800" dirty="0" err="1">
                  <a:solidFill>
                    <a:schemeClr val="bg2"/>
                  </a:solidFill>
                  <a:latin typeface="Arial" charset="0"/>
                </a:rPr>
                <a:t>infra-estrutura</a:t>
              </a:r>
              <a:r>
                <a:rPr lang="pt-BR" sz="1800" dirty="0">
                  <a:solidFill>
                    <a:schemeClr val="bg2"/>
                  </a:solidFill>
                  <a:latin typeface="Arial" charset="0"/>
                </a:rPr>
                <a:t> e preservação</a:t>
              </a:r>
            </a:p>
          </p:txBody>
        </p:sp>
        <p:sp>
          <p:nvSpPr>
            <p:cNvPr id="29711" name="Rectangle 162"/>
            <p:cNvSpPr>
              <a:spLocks noChangeArrowheads="1"/>
            </p:cNvSpPr>
            <p:nvPr/>
          </p:nvSpPr>
          <p:spPr bwMode="auto">
            <a:xfrm>
              <a:off x="3984" y="2826"/>
              <a:ext cx="115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rgbClr val="00FF00"/>
                </a:buClr>
                <a:buFont typeface="Wingdings" pitchFamily="2" charset="2"/>
                <a:buNone/>
              </a:pPr>
              <a:r>
                <a:rPr lang="pt-BR" altLang="pt-BR" sz="1800">
                  <a:solidFill>
                    <a:schemeClr val="bg2"/>
                  </a:solidFill>
                  <a:latin typeface="Arial" charset="0"/>
                </a:rPr>
                <a:t>18.938 ha</a:t>
              </a:r>
            </a:p>
          </p:txBody>
        </p:sp>
        <p:sp>
          <p:nvSpPr>
            <p:cNvPr id="178339" name="Rectangle 163"/>
            <p:cNvSpPr>
              <a:spLocks noChangeArrowheads="1"/>
            </p:cNvSpPr>
            <p:nvPr/>
          </p:nvSpPr>
          <p:spPr bwMode="auto">
            <a:xfrm>
              <a:off x="576" y="2826"/>
              <a:ext cx="34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lvl="1" eaLnBrk="1" hangingPunct="1">
                <a:spcBef>
                  <a:spcPct val="20000"/>
                </a:spcBef>
                <a:buClr>
                  <a:srgbClr val="00FF00"/>
                </a:buClr>
                <a:buSzPct val="90000"/>
                <a:buFontTx/>
                <a:buChar char="•"/>
                <a:defRPr/>
              </a:pPr>
              <a:r>
                <a:rPr lang="pt-BR" sz="1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pt-BR" sz="1800" dirty="0">
                  <a:solidFill>
                    <a:schemeClr val="bg2"/>
                  </a:solidFill>
                  <a:latin typeface="Arial" charset="0"/>
                </a:rPr>
                <a:t>Área irrigada perímetro público</a:t>
              </a:r>
            </a:p>
          </p:txBody>
        </p:sp>
        <p:sp>
          <p:nvSpPr>
            <p:cNvPr id="29713" name="Rectangle 164"/>
            <p:cNvSpPr>
              <a:spLocks noChangeArrowheads="1"/>
            </p:cNvSpPr>
            <p:nvPr/>
          </p:nvSpPr>
          <p:spPr bwMode="auto">
            <a:xfrm>
              <a:off x="3984" y="2596"/>
              <a:ext cx="115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rgbClr val="00FF00"/>
                </a:buClr>
                <a:buFont typeface="Wingdings" pitchFamily="2" charset="2"/>
                <a:buNone/>
              </a:pPr>
              <a:r>
                <a:rPr lang="pt-BR" altLang="pt-BR" sz="1800">
                  <a:solidFill>
                    <a:schemeClr val="bg2"/>
                  </a:solidFill>
                  <a:latin typeface="Arial" charset="0"/>
                </a:rPr>
                <a:t>34.800 ha</a:t>
              </a:r>
            </a:p>
          </p:txBody>
        </p:sp>
        <p:sp>
          <p:nvSpPr>
            <p:cNvPr id="178341" name="Rectangle 165"/>
            <p:cNvSpPr>
              <a:spLocks noChangeArrowheads="1"/>
            </p:cNvSpPr>
            <p:nvPr/>
          </p:nvSpPr>
          <p:spPr bwMode="auto">
            <a:xfrm>
              <a:off x="576" y="2596"/>
              <a:ext cx="3408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rgbClr val="00FF00"/>
                </a:buClr>
                <a:buFont typeface="Wingdings" pitchFamily="2" charset="2"/>
                <a:buChar char="§"/>
                <a:defRPr/>
              </a:pPr>
              <a:r>
                <a:rPr lang="pt-BR" sz="1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pt-BR" sz="1800" dirty="0">
                  <a:solidFill>
                    <a:schemeClr val="bg2"/>
                  </a:solidFill>
                  <a:latin typeface="Arial" charset="0"/>
                </a:rPr>
                <a:t>Área do projeto</a:t>
              </a:r>
            </a:p>
          </p:txBody>
        </p:sp>
        <p:sp>
          <p:nvSpPr>
            <p:cNvPr id="29715" name="Rectangle 166"/>
            <p:cNvSpPr>
              <a:spLocks noChangeArrowheads="1"/>
            </p:cNvSpPr>
            <p:nvPr/>
          </p:nvSpPr>
          <p:spPr bwMode="auto">
            <a:xfrm>
              <a:off x="3984" y="2366"/>
              <a:ext cx="115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>
                <a:spcBef>
                  <a:spcPct val="20000"/>
                </a:spcBef>
                <a:buClr>
                  <a:srgbClr val="00FF00"/>
                </a:buClr>
                <a:buFont typeface="Wingdings" pitchFamily="2" charset="2"/>
                <a:buNone/>
              </a:pPr>
              <a:r>
                <a:rPr lang="pt-BR" altLang="pt-BR" sz="1800">
                  <a:solidFill>
                    <a:schemeClr val="bg2"/>
                  </a:solidFill>
                  <a:latin typeface="Arial" charset="0"/>
                </a:rPr>
                <a:t>330 imóveis</a:t>
              </a:r>
            </a:p>
          </p:txBody>
        </p:sp>
        <p:sp>
          <p:nvSpPr>
            <p:cNvPr id="178343" name="Rectangle 167"/>
            <p:cNvSpPr>
              <a:spLocks noChangeArrowheads="1"/>
            </p:cNvSpPr>
            <p:nvPr/>
          </p:nvSpPr>
          <p:spPr bwMode="auto">
            <a:xfrm>
              <a:off x="576" y="2366"/>
              <a:ext cx="34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rgbClr val="00FF00"/>
                </a:buClr>
                <a:buFont typeface="Wingdings" pitchFamily="2" charset="2"/>
                <a:buChar char="§"/>
                <a:defRPr/>
              </a:pPr>
              <a:r>
                <a:rPr lang="pt-BR" sz="1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pt-BR" sz="1800" dirty="0">
                  <a:solidFill>
                    <a:schemeClr val="bg2"/>
                  </a:solidFill>
                  <a:latin typeface="Arial" charset="0"/>
                </a:rPr>
                <a:t>Nº de propriedades</a:t>
              </a:r>
            </a:p>
          </p:txBody>
        </p:sp>
        <p:sp>
          <p:nvSpPr>
            <p:cNvPr id="29717" name="Rectangle 168"/>
            <p:cNvSpPr>
              <a:spLocks noChangeArrowheads="1"/>
            </p:cNvSpPr>
            <p:nvPr/>
          </p:nvSpPr>
          <p:spPr bwMode="auto">
            <a:xfrm>
              <a:off x="576" y="1934"/>
              <a:ext cx="4560" cy="43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rgbClr val="00FF00"/>
                </a:buClr>
                <a:buFont typeface="Wingdings" pitchFamily="2" charset="2"/>
                <a:buNone/>
              </a:pPr>
              <a:r>
                <a:rPr lang="pt-BR" sz="2000" b="1">
                  <a:solidFill>
                    <a:schemeClr val="bg1"/>
                  </a:solidFill>
                  <a:latin typeface="Arial" charset="0"/>
                </a:rPr>
                <a:t>Projeto de Irrigação – Jusante das Barragens</a:t>
              </a:r>
            </a:p>
          </p:txBody>
        </p:sp>
        <p:sp>
          <p:nvSpPr>
            <p:cNvPr id="29718" name="Line 169"/>
            <p:cNvSpPr>
              <a:spLocks noChangeShapeType="1"/>
            </p:cNvSpPr>
            <p:nvPr/>
          </p:nvSpPr>
          <p:spPr bwMode="auto">
            <a:xfrm>
              <a:off x="576" y="2136"/>
              <a:ext cx="45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sp>
          <p:nvSpPr>
            <p:cNvPr id="29719" name="Line 170"/>
            <p:cNvSpPr>
              <a:spLocks noChangeShapeType="1"/>
            </p:cNvSpPr>
            <p:nvPr/>
          </p:nvSpPr>
          <p:spPr bwMode="auto">
            <a:xfrm>
              <a:off x="576" y="2366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sp>
          <p:nvSpPr>
            <p:cNvPr id="29720" name="Line 171"/>
            <p:cNvSpPr>
              <a:spLocks noChangeShapeType="1"/>
            </p:cNvSpPr>
            <p:nvPr/>
          </p:nvSpPr>
          <p:spPr bwMode="auto">
            <a:xfrm>
              <a:off x="576" y="2596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sp>
          <p:nvSpPr>
            <p:cNvPr id="29721" name="Line 172"/>
            <p:cNvSpPr>
              <a:spLocks noChangeShapeType="1"/>
            </p:cNvSpPr>
            <p:nvPr/>
          </p:nvSpPr>
          <p:spPr bwMode="auto">
            <a:xfrm>
              <a:off x="576" y="2826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sp>
          <p:nvSpPr>
            <p:cNvPr id="29722" name="Line 173"/>
            <p:cNvSpPr>
              <a:spLocks noChangeShapeType="1"/>
            </p:cNvSpPr>
            <p:nvPr/>
          </p:nvSpPr>
          <p:spPr bwMode="auto">
            <a:xfrm>
              <a:off x="576" y="3056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sp>
          <p:nvSpPr>
            <p:cNvPr id="29723" name="Line 174"/>
            <p:cNvSpPr>
              <a:spLocks noChangeShapeType="1"/>
            </p:cNvSpPr>
            <p:nvPr/>
          </p:nvSpPr>
          <p:spPr bwMode="auto">
            <a:xfrm>
              <a:off x="576" y="3976"/>
              <a:ext cx="45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sp>
          <p:nvSpPr>
            <p:cNvPr id="29724" name="Line 175"/>
            <p:cNvSpPr>
              <a:spLocks noChangeShapeType="1"/>
            </p:cNvSpPr>
            <p:nvPr/>
          </p:nvSpPr>
          <p:spPr bwMode="auto">
            <a:xfrm>
              <a:off x="576" y="2136"/>
              <a:ext cx="0" cy="18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sp>
          <p:nvSpPr>
            <p:cNvPr id="29725" name="Line 176"/>
            <p:cNvSpPr>
              <a:spLocks noChangeShapeType="1"/>
            </p:cNvSpPr>
            <p:nvPr/>
          </p:nvSpPr>
          <p:spPr bwMode="auto">
            <a:xfrm>
              <a:off x="5136" y="2136"/>
              <a:ext cx="0" cy="18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sp>
          <p:nvSpPr>
            <p:cNvPr id="29726" name="Line 177"/>
            <p:cNvSpPr>
              <a:spLocks noChangeShapeType="1"/>
            </p:cNvSpPr>
            <p:nvPr/>
          </p:nvSpPr>
          <p:spPr bwMode="auto">
            <a:xfrm>
              <a:off x="3984" y="2366"/>
              <a:ext cx="0" cy="16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sp>
          <p:nvSpPr>
            <p:cNvPr id="29727" name="Line 183"/>
            <p:cNvSpPr>
              <a:spLocks noChangeShapeType="1"/>
            </p:cNvSpPr>
            <p:nvPr/>
          </p:nvSpPr>
          <p:spPr bwMode="auto">
            <a:xfrm>
              <a:off x="576" y="3516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sp>
          <p:nvSpPr>
            <p:cNvPr id="29728" name="Line 188"/>
            <p:cNvSpPr>
              <a:spLocks noChangeShapeType="1"/>
            </p:cNvSpPr>
            <p:nvPr/>
          </p:nvSpPr>
          <p:spPr bwMode="auto">
            <a:xfrm>
              <a:off x="576" y="3286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sp>
          <p:nvSpPr>
            <p:cNvPr id="29729" name="Line 198"/>
            <p:cNvSpPr>
              <a:spLocks noChangeShapeType="1"/>
            </p:cNvSpPr>
            <p:nvPr/>
          </p:nvSpPr>
          <p:spPr bwMode="auto">
            <a:xfrm>
              <a:off x="576" y="3746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</p:grpSp>
      <p:sp>
        <p:nvSpPr>
          <p:cNvPr id="157737" name="Text Box 41"/>
          <p:cNvSpPr txBox="1">
            <a:spLocks noChangeArrowheads="1"/>
          </p:cNvSpPr>
          <p:nvPr/>
        </p:nvSpPr>
        <p:spPr bwMode="auto">
          <a:xfrm rot="16200000">
            <a:off x="-3028156" y="3220244"/>
            <a:ext cx="6589712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13500000">
              <a:srgbClr val="000099"/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Aft>
                <a:spcPct val="10000"/>
              </a:spcAft>
              <a:defRPr/>
            </a:pPr>
            <a:r>
              <a:rPr lang="pt-BR" sz="19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PROJETO JEQUITAÍ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75EC76-97BE-4A1A-97C0-C950648010DF}" type="slidenum">
              <a:rPr lang="pt-BR" altLang="pt-BR" smtClean="0"/>
              <a:pPr/>
              <a:t>16</a:t>
            </a:fld>
            <a:endParaRPr lang="pt-BR" altLang="pt-BR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486400" cy="785813"/>
          </a:xfrm>
        </p:spPr>
        <p:txBody>
          <a:bodyPr/>
          <a:lstStyle/>
          <a:p>
            <a:r>
              <a:rPr lang="pt-BR" altLang="pt-BR" smtClean="0">
                <a:solidFill>
                  <a:schemeClr val="bg2"/>
                </a:solidFill>
                <a:effectLst/>
              </a:rPr>
              <a:t/>
            </a:r>
            <a:br>
              <a:rPr lang="pt-BR" altLang="pt-BR" smtClean="0">
                <a:solidFill>
                  <a:schemeClr val="bg2"/>
                </a:solidFill>
                <a:effectLst/>
              </a:rPr>
            </a:br>
            <a:r>
              <a:rPr lang="pt-BR" altLang="pt-BR" smtClean="0">
                <a:solidFill>
                  <a:schemeClr val="bg2"/>
                </a:solidFill>
                <a:effectLst/>
              </a:rPr>
              <a:t>Projeto de Irrigação - Arranjo Geral</a:t>
            </a:r>
            <a:br>
              <a:rPr lang="pt-BR" altLang="pt-BR" smtClean="0">
                <a:solidFill>
                  <a:schemeClr val="bg2"/>
                </a:solidFill>
                <a:effectLst/>
              </a:rPr>
            </a:br>
            <a:r>
              <a:rPr lang="pt-BR" altLang="pt-BR" smtClean="0">
                <a:solidFill>
                  <a:schemeClr val="bg2"/>
                </a:solidFill>
                <a:effectLst/>
              </a:rPr>
              <a:t/>
            </a:r>
            <a:br>
              <a:rPr lang="pt-BR" altLang="pt-BR" smtClean="0">
                <a:solidFill>
                  <a:schemeClr val="bg2"/>
                </a:solidFill>
                <a:effectLst/>
              </a:rPr>
            </a:br>
            <a:endParaRPr lang="pt-BR" altLang="pt-BR" smtClean="0">
              <a:solidFill>
                <a:schemeClr val="bg2"/>
              </a:solidFill>
              <a:effectLst/>
            </a:endParaRPr>
          </a:p>
        </p:txBody>
      </p:sp>
      <p:pic>
        <p:nvPicPr>
          <p:cNvPr id="159788" name="Picture 44" descr="Figura_MapInfo_ConcepçãoGe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47675"/>
            <a:ext cx="8572500" cy="5357813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grpSp>
        <p:nvGrpSpPr>
          <p:cNvPr id="2" name="Group 28"/>
          <p:cNvGrpSpPr>
            <a:grpSpLocks noChangeAspect="1"/>
          </p:cNvGrpSpPr>
          <p:nvPr/>
        </p:nvGrpSpPr>
        <p:grpSpPr bwMode="auto">
          <a:xfrm>
            <a:off x="5287963" y="3167063"/>
            <a:ext cx="446087" cy="346075"/>
            <a:chOff x="3660" y="1732"/>
            <a:chExt cx="375" cy="291"/>
          </a:xfrm>
        </p:grpSpPr>
        <p:sp>
          <p:nvSpPr>
            <p:cNvPr id="34834" name="Freeform 29"/>
            <p:cNvSpPr>
              <a:spLocks noChangeAspect="1"/>
            </p:cNvSpPr>
            <p:nvPr/>
          </p:nvSpPr>
          <p:spPr bwMode="auto">
            <a:xfrm>
              <a:off x="3713" y="1732"/>
              <a:ext cx="294" cy="200"/>
            </a:xfrm>
            <a:custGeom>
              <a:avLst/>
              <a:gdLst>
                <a:gd name="T0" fmla="*/ 0 w 293"/>
                <a:gd name="T1" fmla="*/ 197 h 200"/>
                <a:gd name="T2" fmla="*/ 241 w 293"/>
                <a:gd name="T3" fmla="*/ 0 h 200"/>
                <a:gd name="T4" fmla="*/ 294 w 293"/>
                <a:gd name="T5" fmla="*/ 6 h 200"/>
                <a:gd name="T6" fmla="*/ 56 w 293"/>
                <a:gd name="T7" fmla="*/ 199 h 200"/>
                <a:gd name="T8" fmla="*/ 0 w 293"/>
                <a:gd name="T9" fmla="*/ 197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3" h="200">
                  <a:moveTo>
                    <a:pt x="0" y="197"/>
                  </a:moveTo>
                  <a:lnTo>
                    <a:pt x="239" y="0"/>
                  </a:lnTo>
                  <a:lnTo>
                    <a:pt x="292" y="6"/>
                  </a:lnTo>
                  <a:lnTo>
                    <a:pt x="56" y="199"/>
                  </a:lnTo>
                  <a:lnTo>
                    <a:pt x="0" y="197"/>
                  </a:lnTo>
                </a:path>
              </a:pathLst>
            </a:custGeom>
            <a:solidFill>
              <a:srgbClr val="FFFF00"/>
            </a:solidFill>
            <a:ln w="1333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835" name="Freeform 30"/>
            <p:cNvSpPr>
              <a:spLocks noChangeAspect="1"/>
            </p:cNvSpPr>
            <p:nvPr/>
          </p:nvSpPr>
          <p:spPr bwMode="auto">
            <a:xfrm>
              <a:off x="3660" y="1934"/>
              <a:ext cx="125" cy="85"/>
            </a:xfrm>
            <a:custGeom>
              <a:avLst/>
              <a:gdLst>
                <a:gd name="T0" fmla="*/ 46 w 125"/>
                <a:gd name="T1" fmla="*/ 0 h 86"/>
                <a:gd name="T2" fmla="*/ 0 w 125"/>
                <a:gd name="T3" fmla="*/ 61 h 86"/>
                <a:gd name="T4" fmla="*/ 124 w 125"/>
                <a:gd name="T5" fmla="*/ 83 h 86"/>
                <a:gd name="T6" fmla="*/ 110 w 125"/>
                <a:gd name="T7" fmla="*/ 4 h 86"/>
                <a:gd name="T8" fmla="*/ 46 w 125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86">
                  <a:moveTo>
                    <a:pt x="46" y="0"/>
                  </a:moveTo>
                  <a:lnTo>
                    <a:pt x="0" y="63"/>
                  </a:lnTo>
                  <a:lnTo>
                    <a:pt x="124" y="85"/>
                  </a:lnTo>
                  <a:lnTo>
                    <a:pt x="110" y="4"/>
                  </a:lnTo>
                  <a:lnTo>
                    <a:pt x="46" y="0"/>
                  </a:lnTo>
                </a:path>
              </a:pathLst>
            </a:custGeom>
            <a:solidFill>
              <a:srgbClr val="FF8000"/>
            </a:solidFill>
            <a:ln w="13335" cap="flat" cmpd="sng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836" name="Freeform 31"/>
            <p:cNvSpPr>
              <a:spLocks noChangeAspect="1"/>
            </p:cNvSpPr>
            <p:nvPr/>
          </p:nvSpPr>
          <p:spPr bwMode="auto">
            <a:xfrm>
              <a:off x="3772" y="1736"/>
              <a:ext cx="263" cy="287"/>
            </a:xfrm>
            <a:custGeom>
              <a:avLst/>
              <a:gdLst>
                <a:gd name="T0" fmla="*/ 0 w 263"/>
                <a:gd name="T1" fmla="*/ 195 h 287"/>
                <a:gd name="T2" fmla="*/ 16 w 263"/>
                <a:gd name="T3" fmla="*/ 286 h 287"/>
                <a:gd name="T4" fmla="*/ 262 w 263"/>
                <a:gd name="T5" fmla="*/ 47 h 287"/>
                <a:gd name="T6" fmla="*/ 240 w 263"/>
                <a:gd name="T7" fmla="*/ 0 h 287"/>
                <a:gd name="T8" fmla="*/ 0 w 263"/>
                <a:gd name="T9" fmla="*/ 195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" h="287">
                  <a:moveTo>
                    <a:pt x="0" y="195"/>
                  </a:moveTo>
                  <a:lnTo>
                    <a:pt x="16" y="286"/>
                  </a:lnTo>
                  <a:lnTo>
                    <a:pt x="262" y="47"/>
                  </a:lnTo>
                  <a:lnTo>
                    <a:pt x="240" y="0"/>
                  </a:lnTo>
                  <a:lnTo>
                    <a:pt x="0" y="195"/>
                  </a:lnTo>
                </a:path>
              </a:pathLst>
            </a:custGeom>
            <a:solidFill>
              <a:srgbClr val="663300"/>
            </a:solidFill>
            <a:ln w="1333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339975" y="676275"/>
            <a:ext cx="1209675" cy="547688"/>
            <a:chOff x="2070" y="855"/>
            <a:chExt cx="762" cy="345"/>
          </a:xfrm>
        </p:grpSpPr>
        <p:sp>
          <p:nvSpPr>
            <p:cNvPr id="159780" name="AutoShape 36"/>
            <p:cNvSpPr>
              <a:spLocks noChangeArrowheads="1"/>
            </p:cNvSpPr>
            <p:nvPr/>
          </p:nvSpPr>
          <p:spPr bwMode="auto">
            <a:xfrm>
              <a:off x="2112" y="864"/>
              <a:ext cx="720" cy="336"/>
            </a:xfrm>
            <a:prstGeom prst="wedgeRectCallout">
              <a:avLst>
                <a:gd name="adj1" fmla="val -140893"/>
                <a:gd name="adj2" fmla="val 67327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/>
            <a:lstStyle/>
            <a:p>
              <a:pPr>
                <a:defRPr/>
              </a:pPr>
              <a:endParaRPr lang="pt-BR" sz="1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59779" name="AutoShape 35"/>
            <p:cNvSpPr>
              <a:spLocks noChangeArrowheads="1"/>
            </p:cNvSpPr>
            <p:nvPr/>
          </p:nvSpPr>
          <p:spPr bwMode="auto">
            <a:xfrm>
              <a:off x="2070" y="855"/>
              <a:ext cx="720" cy="336"/>
            </a:xfrm>
            <a:prstGeom prst="wedgeRectCallout">
              <a:avLst>
                <a:gd name="adj1" fmla="val -77810"/>
                <a:gd name="adj2" fmla="val 169355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Irrigação a partir do rio</a:t>
              </a:r>
              <a:endParaRPr lang="pt-BR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4" name="Group 40"/>
          <p:cNvGrpSpPr>
            <a:grpSpLocks noChangeAspect="1"/>
          </p:cNvGrpSpPr>
          <p:nvPr/>
        </p:nvGrpSpPr>
        <p:grpSpPr bwMode="auto">
          <a:xfrm>
            <a:off x="4887913" y="2974975"/>
            <a:ext cx="446087" cy="346075"/>
            <a:chOff x="2899" y="1470"/>
            <a:chExt cx="375" cy="291"/>
          </a:xfrm>
        </p:grpSpPr>
        <p:sp>
          <p:nvSpPr>
            <p:cNvPr id="34829" name="Freeform 41"/>
            <p:cNvSpPr>
              <a:spLocks noChangeAspect="1"/>
            </p:cNvSpPr>
            <p:nvPr/>
          </p:nvSpPr>
          <p:spPr bwMode="auto">
            <a:xfrm>
              <a:off x="2954" y="1470"/>
              <a:ext cx="295" cy="200"/>
            </a:xfrm>
            <a:custGeom>
              <a:avLst/>
              <a:gdLst>
                <a:gd name="T0" fmla="*/ 0 w 293"/>
                <a:gd name="T1" fmla="*/ 197 h 200"/>
                <a:gd name="T2" fmla="*/ 243 w 293"/>
                <a:gd name="T3" fmla="*/ 0 h 200"/>
                <a:gd name="T4" fmla="*/ 296 w 293"/>
                <a:gd name="T5" fmla="*/ 7 h 200"/>
                <a:gd name="T6" fmla="*/ 55 w 293"/>
                <a:gd name="T7" fmla="*/ 199 h 200"/>
                <a:gd name="T8" fmla="*/ 0 w 293"/>
                <a:gd name="T9" fmla="*/ 197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3" h="200">
                  <a:moveTo>
                    <a:pt x="0" y="197"/>
                  </a:moveTo>
                  <a:lnTo>
                    <a:pt x="239" y="0"/>
                  </a:lnTo>
                  <a:lnTo>
                    <a:pt x="292" y="7"/>
                  </a:lnTo>
                  <a:lnTo>
                    <a:pt x="55" y="199"/>
                  </a:lnTo>
                  <a:lnTo>
                    <a:pt x="0" y="197"/>
                  </a:lnTo>
                </a:path>
              </a:pathLst>
            </a:custGeom>
            <a:solidFill>
              <a:srgbClr val="FFFF00"/>
            </a:solidFill>
            <a:ln w="1333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830" name="Freeform 42"/>
            <p:cNvSpPr>
              <a:spLocks noChangeAspect="1"/>
            </p:cNvSpPr>
            <p:nvPr/>
          </p:nvSpPr>
          <p:spPr bwMode="auto">
            <a:xfrm>
              <a:off x="2899" y="1672"/>
              <a:ext cx="125" cy="85"/>
            </a:xfrm>
            <a:custGeom>
              <a:avLst/>
              <a:gdLst>
                <a:gd name="T0" fmla="*/ 47 w 126"/>
                <a:gd name="T1" fmla="*/ 0 h 85"/>
                <a:gd name="T2" fmla="*/ 0 w 126"/>
                <a:gd name="T3" fmla="*/ 63 h 85"/>
                <a:gd name="T4" fmla="*/ 123 w 126"/>
                <a:gd name="T5" fmla="*/ 84 h 85"/>
                <a:gd name="T6" fmla="*/ 108 w 126"/>
                <a:gd name="T7" fmla="*/ 4 h 85"/>
                <a:gd name="T8" fmla="*/ 47 w 126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" h="85">
                  <a:moveTo>
                    <a:pt x="47" y="0"/>
                  </a:moveTo>
                  <a:lnTo>
                    <a:pt x="0" y="63"/>
                  </a:lnTo>
                  <a:lnTo>
                    <a:pt x="125" y="84"/>
                  </a:lnTo>
                  <a:lnTo>
                    <a:pt x="110" y="4"/>
                  </a:lnTo>
                  <a:lnTo>
                    <a:pt x="47" y="0"/>
                  </a:lnTo>
                </a:path>
              </a:pathLst>
            </a:custGeom>
            <a:solidFill>
              <a:srgbClr val="FF8000"/>
            </a:solidFill>
            <a:ln w="13335" cap="flat" cmpd="sng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831" name="Freeform 43"/>
            <p:cNvSpPr>
              <a:spLocks noChangeAspect="1"/>
            </p:cNvSpPr>
            <p:nvPr/>
          </p:nvSpPr>
          <p:spPr bwMode="auto">
            <a:xfrm>
              <a:off x="3011" y="1475"/>
              <a:ext cx="263" cy="286"/>
            </a:xfrm>
            <a:custGeom>
              <a:avLst/>
              <a:gdLst>
                <a:gd name="T0" fmla="*/ 0 w 263"/>
                <a:gd name="T1" fmla="*/ 194 h 286"/>
                <a:gd name="T2" fmla="*/ 17 w 263"/>
                <a:gd name="T3" fmla="*/ 285 h 286"/>
                <a:gd name="T4" fmla="*/ 262 w 263"/>
                <a:gd name="T5" fmla="*/ 46 h 286"/>
                <a:gd name="T6" fmla="*/ 241 w 263"/>
                <a:gd name="T7" fmla="*/ 0 h 286"/>
                <a:gd name="T8" fmla="*/ 0 w 263"/>
                <a:gd name="T9" fmla="*/ 194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" h="286">
                  <a:moveTo>
                    <a:pt x="0" y="194"/>
                  </a:moveTo>
                  <a:lnTo>
                    <a:pt x="17" y="285"/>
                  </a:lnTo>
                  <a:lnTo>
                    <a:pt x="262" y="46"/>
                  </a:lnTo>
                  <a:lnTo>
                    <a:pt x="241" y="0"/>
                  </a:lnTo>
                  <a:lnTo>
                    <a:pt x="0" y="194"/>
                  </a:lnTo>
                </a:path>
              </a:pathLst>
            </a:custGeom>
            <a:solidFill>
              <a:srgbClr val="663300"/>
            </a:solidFill>
            <a:ln w="1333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96875" y="3494088"/>
            <a:ext cx="1295400" cy="723900"/>
            <a:chOff x="250" y="2201"/>
            <a:chExt cx="816" cy="456"/>
          </a:xfrm>
        </p:grpSpPr>
        <p:sp>
          <p:nvSpPr>
            <p:cNvPr id="176156" name="AutoShape 28"/>
            <p:cNvSpPr>
              <a:spLocks noChangeArrowheads="1"/>
            </p:cNvSpPr>
            <p:nvPr/>
          </p:nvSpPr>
          <p:spPr bwMode="auto">
            <a:xfrm>
              <a:off x="250" y="2321"/>
              <a:ext cx="384" cy="336"/>
            </a:xfrm>
            <a:prstGeom prst="wedgeRectCallout">
              <a:avLst>
                <a:gd name="adj1" fmla="val 534728"/>
                <a:gd name="adj2" fmla="val -323018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/>
            <a:lstStyle/>
            <a:p>
              <a:pPr>
                <a:defRPr/>
              </a:pPr>
              <a:endParaRPr lang="pt-BR" sz="1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59789" name="AutoShape 45"/>
            <p:cNvSpPr>
              <a:spLocks noChangeArrowheads="1"/>
            </p:cNvSpPr>
            <p:nvPr/>
          </p:nvSpPr>
          <p:spPr bwMode="auto">
            <a:xfrm>
              <a:off x="250" y="2201"/>
              <a:ext cx="816" cy="456"/>
            </a:xfrm>
            <a:prstGeom prst="wedgeRectCallout">
              <a:avLst>
                <a:gd name="adj1" fmla="val 170645"/>
                <a:gd name="adj2" fmla="val 79470"/>
              </a:avLst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Irrigação a partir de canais</a:t>
              </a:r>
            </a:p>
          </p:txBody>
        </p:sp>
      </p:grp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5791200" y="2892425"/>
            <a:ext cx="1676400" cy="266700"/>
          </a:xfrm>
          <a:prstGeom prst="wedgeRectCallout">
            <a:avLst>
              <a:gd name="adj1" fmla="val -61551"/>
              <a:gd name="adj2" fmla="val 148213"/>
            </a:avLst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6000" tIns="36000" rIns="36000" bIns="36000"/>
          <a:lstStyle/>
          <a:p>
            <a:pPr algn="ctr">
              <a:defRPr/>
            </a:pPr>
            <a:r>
              <a:rPr lang="pt-B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Eixo Jequitaí I</a:t>
            </a:r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5622925" y="2420938"/>
            <a:ext cx="1752600" cy="304800"/>
          </a:xfrm>
          <a:prstGeom prst="wedgeRectCallout">
            <a:avLst>
              <a:gd name="adj1" fmla="val -69745"/>
              <a:gd name="adj2" fmla="val 148440"/>
            </a:avLst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6000" tIns="36000" rIns="36000" bIns="36000"/>
          <a:lstStyle/>
          <a:p>
            <a:pPr algn="ctr">
              <a:defRPr/>
            </a:pPr>
            <a:r>
              <a:rPr lang="pt-B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Eixo Jequitaí II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  <p:bldP spid="2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1C53D8-17F1-4051-9222-A3A68D132B20}" type="slidenum">
              <a:rPr lang="pt-BR" altLang="pt-BR" smtClean="0"/>
              <a:pPr/>
              <a:t>17</a:t>
            </a:fld>
            <a:endParaRPr lang="pt-BR" altLang="pt-BR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solidFill>
                  <a:schemeClr val="bg2"/>
                </a:solidFill>
                <a:effectLst/>
              </a:rPr>
              <a:t>Projeto de Irrigação</a:t>
            </a:r>
            <a:br>
              <a:rPr lang="pt-BR" altLang="pt-BR" smtClean="0">
                <a:solidFill>
                  <a:schemeClr val="bg2"/>
                </a:solidFill>
                <a:effectLst/>
              </a:rPr>
            </a:br>
            <a:r>
              <a:rPr lang="pt-BR" altLang="pt-BR" smtClean="0">
                <a:solidFill>
                  <a:schemeClr val="bg2"/>
                </a:solidFill>
                <a:effectLst/>
              </a:rPr>
              <a:t>Dados Básicos</a:t>
            </a:r>
          </a:p>
        </p:txBody>
      </p:sp>
      <p:graphicFrame>
        <p:nvGraphicFramePr>
          <p:cNvPr id="338014" name="Group 94"/>
          <p:cNvGraphicFramePr>
            <a:graphicFrameLocks noGrp="1"/>
          </p:cNvGraphicFramePr>
          <p:nvPr/>
        </p:nvGraphicFramePr>
        <p:xfrm>
          <a:off x="609600" y="1182688"/>
          <a:ext cx="7848600" cy="4176464"/>
        </p:xfrm>
        <a:graphic>
          <a:graphicData uri="http://schemas.openxmlformats.org/drawingml/2006/table">
            <a:tbl>
              <a:tblPr/>
              <a:tblGrid>
                <a:gridCol w="4924425"/>
                <a:gridCol w="2924175"/>
              </a:tblGrid>
              <a:tr h="2714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PERÍMETRO PÚBLICO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14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Sistema da margem direita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Extensão do canal principal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32,4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Pequenos produtores (6 ha)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3.352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Empresários (20 ha)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216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Sistema da margem esquerda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Extensão do canal principal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44,8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Pequenos produtores (6 ha)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8.522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Empresários (20 ha)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1.175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Sistema de captação direta do rio Jequitaí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Área irrigada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5.673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18.938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8015" name="Group 95"/>
          <p:cNvGraphicFramePr>
            <a:graphicFrameLocks noGrp="1"/>
          </p:cNvGraphicFramePr>
          <p:nvPr/>
        </p:nvGraphicFramePr>
        <p:xfrm>
          <a:off x="642938" y="5357813"/>
          <a:ext cx="7848600" cy="700658"/>
        </p:xfrm>
        <a:graphic>
          <a:graphicData uri="http://schemas.openxmlformats.org/drawingml/2006/table">
            <a:tbl>
              <a:tblPr/>
              <a:tblGrid>
                <a:gridCol w="4924425"/>
                <a:gridCol w="2924175"/>
              </a:tblGrid>
              <a:tr h="3430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PERÍMETRO PRIVADO</a:t>
                      </a:r>
                    </a:p>
                  </a:txBody>
                  <a:tcPr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Áreas privadas</a:t>
                      </a:r>
                    </a:p>
                  </a:txBody>
                  <a:tcPr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16.012 ha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57737" name="Text Box 41"/>
          <p:cNvSpPr txBox="1">
            <a:spLocks noChangeArrowheads="1"/>
          </p:cNvSpPr>
          <p:nvPr/>
        </p:nvSpPr>
        <p:spPr bwMode="auto">
          <a:xfrm>
            <a:off x="609600" y="762000"/>
            <a:ext cx="7924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Aft>
                <a:spcPct val="10000"/>
              </a:spcAft>
              <a:defRPr/>
            </a:pPr>
            <a:r>
              <a:rPr lang="pt-BR" sz="1900" b="1" dirty="0">
                <a:latin typeface="Arial" charset="0"/>
              </a:rPr>
              <a:t>PROJETO JEQUITAÍ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8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8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02B2C1-417C-41B6-B56D-BE84FBB975C4}" type="slidenum">
              <a:rPr lang="pt-BR" altLang="pt-BR" smtClean="0"/>
              <a:pPr/>
              <a:t>18</a:t>
            </a:fld>
            <a:endParaRPr lang="pt-BR" altLang="pt-BR" smtClean="0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>
                <a:solidFill>
                  <a:schemeClr val="bg2"/>
                </a:solidFill>
                <a:effectLst/>
              </a:rPr>
              <a:t>Estudo de Impactos Ambientais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395288" y="990600"/>
            <a:ext cx="8316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Aft>
                <a:spcPct val="25000"/>
              </a:spcAft>
              <a:buClr>
                <a:srgbClr val="66FF33"/>
              </a:buClr>
              <a:buFont typeface="Wingdings" pitchFamily="2" charset="2"/>
              <a:buChar char="§"/>
            </a:pPr>
            <a:r>
              <a:rPr lang="pt-BR" altLang="pt-BR" b="1">
                <a:solidFill>
                  <a:schemeClr val="bg2"/>
                </a:solidFill>
                <a:latin typeface="Arial" charset="0"/>
              </a:rPr>
              <a:t>Elaboração do EIA/RIMA – 2004/2005</a:t>
            </a: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395288" y="1524000"/>
            <a:ext cx="831691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Aft>
                <a:spcPct val="50000"/>
              </a:spcAft>
              <a:buClr>
                <a:srgbClr val="66FF33"/>
              </a:buClr>
              <a:buFont typeface="Wingdings" pitchFamily="2" charset="2"/>
              <a:buChar char="§"/>
            </a:pPr>
            <a:r>
              <a:rPr lang="pt-BR" altLang="pt-BR" b="1" dirty="0">
                <a:solidFill>
                  <a:schemeClr val="bg2"/>
                </a:solidFill>
                <a:latin typeface="Arial" charset="0"/>
              </a:rPr>
              <a:t>Protocolado no IEF em junho 2005</a:t>
            </a:r>
          </a:p>
          <a:p>
            <a:pPr marL="342900" indent="-342900" eaLnBrk="1" hangingPunct="1">
              <a:spcAft>
                <a:spcPct val="50000"/>
              </a:spcAft>
              <a:buClr>
                <a:srgbClr val="66FF33"/>
              </a:buClr>
              <a:buFont typeface="Wingdings" pitchFamily="2" charset="2"/>
              <a:buChar char="§"/>
            </a:pPr>
            <a:r>
              <a:rPr lang="pt-BR" altLang="pt-BR" b="1" dirty="0">
                <a:solidFill>
                  <a:schemeClr val="bg2"/>
                </a:solidFill>
                <a:latin typeface="Arial" charset="0"/>
              </a:rPr>
              <a:t>LP e Outorga para todo o empreendimento</a:t>
            </a:r>
          </a:p>
          <a:p>
            <a:pPr marL="342900" indent="-342900" eaLnBrk="1" hangingPunct="1">
              <a:spcAft>
                <a:spcPct val="50000"/>
              </a:spcAft>
              <a:buClr>
                <a:srgbClr val="66FF33"/>
              </a:buClr>
              <a:buFont typeface="Wingdings" pitchFamily="2" charset="2"/>
              <a:buChar char="§"/>
            </a:pPr>
            <a:r>
              <a:rPr lang="pt-BR" altLang="pt-BR" b="1" dirty="0">
                <a:solidFill>
                  <a:schemeClr val="bg2"/>
                </a:solidFill>
                <a:latin typeface="Arial" charset="0"/>
              </a:rPr>
              <a:t>LI para cada fase de implantação</a:t>
            </a:r>
          </a:p>
          <a:p>
            <a:pPr marL="342900" indent="-342900" eaLnBrk="1" hangingPunct="1">
              <a:spcAft>
                <a:spcPct val="50000"/>
              </a:spcAft>
              <a:buClr>
                <a:srgbClr val="66FF33"/>
              </a:buClr>
              <a:buFont typeface="Wingdings" pitchFamily="2" charset="2"/>
              <a:buChar char="§"/>
            </a:pPr>
            <a:r>
              <a:rPr lang="pt-BR" altLang="pt-BR" b="1" dirty="0">
                <a:solidFill>
                  <a:schemeClr val="bg2"/>
                </a:solidFill>
                <a:latin typeface="Arial" charset="0"/>
              </a:rPr>
              <a:t>LO para cada fase implantada</a:t>
            </a:r>
          </a:p>
          <a:p>
            <a:pPr marL="342900" indent="-342900" eaLnBrk="1" hangingPunct="1">
              <a:spcAft>
                <a:spcPct val="50000"/>
              </a:spcAft>
              <a:buClr>
                <a:srgbClr val="66FF33"/>
              </a:buClr>
              <a:buFont typeface="Wingdings" pitchFamily="2" charset="2"/>
              <a:buChar char="§"/>
            </a:pPr>
            <a:r>
              <a:rPr lang="pt-BR" altLang="pt-BR" b="1" dirty="0">
                <a:solidFill>
                  <a:schemeClr val="bg2"/>
                </a:solidFill>
                <a:latin typeface="Arial" charset="0"/>
              </a:rPr>
              <a:t>Reuniões com IEF, IGAM, municípios da área de influência direta, Comitê de Bacia e outros</a:t>
            </a:r>
          </a:p>
          <a:p>
            <a:pPr marL="342900" indent="-342900" eaLnBrk="1" hangingPunct="1">
              <a:spcAft>
                <a:spcPct val="50000"/>
              </a:spcAft>
              <a:buClr>
                <a:srgbClr val="66FF33"/>
              </a:buClr>
              <a:buFont typeface="Wingdings" pitchFamily="2" charset="2"/>
              <a:buChar char="§"/>
            </a:pPr>
            <a:r>
              <a:rPr lang="pt-BR" altLang="pt-BR" b="1" dirty="0">
                <a:solidFill>
                  <a:schemeClr val="bg2"/>
                </a:solidFill>
                <a:latin typeface="Arial" charset="0"/>
              </a:rPr>
              <a:t>Inventário hidrelétrico e concessão de energia junto à ANEEL</a:t>
            </a:r>
          </a:p>
          <a:p>
            <a:pPr marL="342900" indent="-342900" eaLnBrk="1" hangingPunct="1">
              <a:spcAft>
                <a:spcPct val="50000"/>
              </a:spcAft>
              <a:buClr>
                <a:srgbClr val="66FF33"/>
              </a:buClr>
              <a:buFont typeface="Wingdings" pitchFamily="2" charset="2"/>
              <a:buChar char="§"/>
            </a:pPr>
            <a:r>
              <a:rPr lang="pt-BR" altLang="pt-BR" b="1" dirty="0">
                <a:solidFill>
                  <a:schemeClr val="bg2"/>
                </a:solidFill>
                <a:latin typeface="Arial" charset="0"/>
              </a:rPr>
              <a:t>Certificado de sustentabilidade hídrica e operacional junto à ANA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02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02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02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02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02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02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027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027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9" grpId="0" build="p" bldLvl="5" autoUpdateAnimBg="0" advAuto="1000"/>
      <p:bldP spid="202761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933D3-AD3C-4D87-890B-43778AFAF646}" type="slidenum">
              <a:rPr lang="pt-BR" altLang="pt-BR" smtClean="0"/>
              <a:pPr>
                <a:defRPr/>
              </a:pPr>
              <a:t>19</a:t>
            </a:fld>
            <a:endParaRPr lang="pt-BR" altLang="pt-BR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714348" y="214286"/>
          <a:ext cx="7929618" cy="5796557"/>
        </p:xfrm>
        <a:graphic>
          <a:graphicData uri="http://schemas.openxmlformats.org/drawingml/2006/table">
            <a:tbl>
              <a:tblPr/>
              <a:tblGrid>
                <a:gridCol w="381703"/>
                <a:gridCol w="7547915"/>
              </a:tblGrid>
              <a:tr h="2911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PROGRAMAS /SUBPROGRAMAS AMBIENTAIS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1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 DE GESTÃO AMBIENTAL INTEGRADA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1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 PARA MONITORAMENTO DO NÍVEL PIEZOMÉTRICO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1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 DE MONITORAMENTO LIMNOLÓGICO E DA QUALIDADE DAS ÁGUAS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22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Subprograma de Avaliação da Qualidade da Água - (Etapa anterior à Obra) -  Módulo I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Subprograma de Avaliação da Qualidade da Água - (Etapa de construção do empreendimento) - Módulo II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Subprograma de Avaliação da Qualidade da Água - (Etapa de enchimento do reservatório) - Módulo III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PROGRAMA DE INTERFERÊNCIAS COM DIREITOS MINERÁRIOS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1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 DE MONITORAMENTO SISMOLÓGICO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22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 DE SUPRESSÃO DA VEGETAÇÃO E LIMPEZA DE RESERVATÓRIOS, ÁREAS AGRÍCOLAS E DE OBRAS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22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 de Supressão da Vegetação e Limpeza da Área do Canteiro de Obras e Barramento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2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Programa de Supressão da Vegetação e Limpeza de Reservatórios, Áreas Agrícolas 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7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 de Supressão da Vegetação e Limpeza da Área da Bacia Hidráulica 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33" name="AutoShape 37"/>
          <p:cNvSpPr>
            <a:spLocks noChangeArrowheads="1"/>
          </p:cNvSpPr>
          <p:nvPr/>
        </p:nvSpPr>
        <p:spPr bwMode="auto">
          <a:xfrm>
            <a:off x="914400" y="1371600"/>
            <a:ext cx="7315200" cy="4495800"/>
          </a:xfrm>
          <a:prstGeom prst="bevel">
            <a:avLst>
              <a:gd name="adj" fmla="val 894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pt-BR"/>
          </a:p>
        </p:txBody>
      </p:sp>
      <p:pic>
        <p:nvPicPr>
          <p:cNvPr id="157732" name="Picture 36" descr="capaRT_492-CDF-az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1444625"/>
            <a:ext cx="70866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37" name="Text Box 41"/>
          <p:cNvSpPr txBox="1">
            <a:spLocks noChangeArrowheads="1"/>
          </p:cNvSpPr>
          <p:nvPr/>
        </p:nvSpPr>
        <p:spPr bwMode="auto">
          <a:xfrm>
            <a:off x="947738" y="333375"/>
            <a:ext cx="73152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Aft>
                <a:spcPct val="10000"/>
              </a:spcAft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PROJETO JEQUITAÍ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5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933D3-AD3C-4D87-890B-43778AFAF646}" type="slidenum">
              <a:rPr lang="pt-BR" altLang="pt-BR" smtClean="0"/>
              <a:pPr>
                <a:defRPr/>
              </a:pPr>
              <a:t>20</a:t>
            </a:fld>
            <a:endParaRPr lang="pt-BR" alt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714348" y="285728"/>
          <a:ext cx="8001056" cy="5572164"/>
        </p:xfrm>
        <a:graphic>
          <a:graphicData uri="http://schemas.openxmlformats.org/drawingml/2006/table">
            <a:tbl>
              <a:tblPr/>
              <a:tblGrid>
                <a:gridCol w="483761"/>
                <a:gridCol w="7517295"/>
              </a:tblGrid>
              <a:tr h="2802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 DE CONSERVAÇÃO DA FLORA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02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Subprograma de Resgate da Flora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Subprograma para Implantação do Viveiro de Mudas Nativas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 DE CONSERVAÇÃO DA FAUNA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33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Subprograma de Implantação da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Infraestrutura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Apoio à Execução das Atividade de Resgate da Fauna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3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Subprograma de Resgate da Fauna durante a Supressão da Vegetação e Limpeza das Áreas do Canteiro de Obras e Reservatório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Jequitaí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5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Subprograma de Resgate da Fauna durante o Enchimento do Reservatório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Jequitaí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Subprograma de Monitoramento da Fauna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 DE MONITORAMENTO E MANEJO DA ICTIOFAUNA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33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Subprograma de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Biomonitoramento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da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Ictiofauna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nas Diferentes Etapas de Implantação do Projeto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Jequitaí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Subprograma de Monitoramento Intensivo da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Ictiofauna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como Subsídio à Avaliação de Áreas de Relevante Interesse à Conservação e Manutenção da Diversidade de Peixes do Rio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Jequitaí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3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Subprograma de Resgate de Peixes Durante as Obras de Desvio do Rio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Jequitaí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para a Construção da Barragem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9.4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Subprograma de Resgate de Peixes Durante o Enchimento do Reservatório 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933D3-AD3C-4D87-890B-43778AFAF646}" type="slidenum">
              <a:rPr lang="pt-BR" altLang="pt-BR" smtClean="0"/>
              <a:pPr>
                <a:defRPr/>
              </a:pPr>
              <a:t>21</a:t>
            </a:fld>
            <a:endParaRPr lang="pt-BR" alt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71472" y="428607"/>
          <a:ext cx="8143932" cy="5500723"/>
        </p:xfrm>
        <a:graphic>
          <a:graphicData uri="http://schemas.openxmlformats.org/drawingml/2006/table">
            <a:tbl>
              <a:tblPr/>
              <a:tblGrid>
                <a:gridCol w="501353"/>
                <a:gridCol w="7642579"/>
              </a:tblGrid>
              <a:tr h="1984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 DE REDIMENSIONAMENTO E ADEQUAÇÃO DA INFRA-ESTRUTURA DIRETAMENTE AFETADA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97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Subprograma de Articulação Interinstitucional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6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Subprograma de Adequação da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Infraestrutura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Viária e dos Equipamentos (escola, creche, Posto Policial, Centro de Saúde).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6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Sub-programa de Fortalecimento da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Infra-estrutura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(escola / creche /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Posoto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Policial / Saúde)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6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 DE PROTEÇÃO DO PATRIMÔNIO CULTURAL E NATURAL DA ÁREA DE INFLUÊNCIA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95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14.1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Subprograma de Prospecção Arqueológica e Salvamento do Patrimônio 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5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14.2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Subprograma de Salvamento/ Resgate de Sítios Arqueológicos Pré-Históricos e Históricos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7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14.3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Subprograma de Educação Patrimonial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7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14.4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Subprograma de Monitoramento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7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 DE GESTÃO AMBIENTAL INTEGRADA - PGAI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97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15.1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Plano de Gestão Ambiental Integrada - PGAI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15.2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Subprogramas do Plano de Gestão Ambiental Integrada - PGAI</a:t>
                      </a:r>
                    </a:p>
                  </a:txBody>
                  <a:tcPr marL="6865" marR="6865" marT="6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A59E59-6873-4C1C-9A4E-86C92FBF1645}" type="slidenum">
              <a:rPr lang="pt-BR" altLang="pt-BR" smtClean="0"/>
              <a:pPr/>
              <a:t>22</a:t>
            </a:fld>
            <a:endParaRPr lang="pt-BR" altLang="pt-BR" smtClean="0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solidFill>
                  <a:schemeClr val="bg2"/>
                </a:solidFill>
                <a:effectLst/>
              </a:rPr>
              <a:t>Recursos Hídricos</a:t>
            </a:r>
            <a:r>
              <a:rPr lang="pt-BR" dirty="0"/>
              <a:t/>
            </a:r>
            <a:br>
              <a:rPr lang="pt-BR" dirty="0"/>
            </a:br>
            <a:r>
              <a:rPr lang="pt-BR" b="0" dirty="0">
                <a:solidFill>
                  <a:schemeClr val="bg2"/>
                </a:solidFill>
              </a:rPr>
              <a:t>Outorga – Situação do Processo</a:t>
            </a: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425450" y="1371600"/>
            <a:ext cx="83375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OUTORGAS DEFERIDAS</a:t>
            </a:r>
          </a:p>
        </p:txBody>
      </p:sp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425450" y="3810000"/>
            <a:ext cx="83375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OUTORGAS FUTURAS – </a:t>
            </a:r>
            <a:r>
              <a:rPr lang="pt-BR"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APÓS A CONSTRUÇÃO DO BARRAMENTO JEQUITAÍ I</a:t>
            </a:r>
            <a:endParaRPr lang="pt-BR" sz="1600" b="1">
              <a:latin typeface="Arial" charset="0"/>
            </a:endParaRPr>
          </a:p>
        </p:txBody>
      </p:sp>
      <p:graphicFrame>
        <p:nvGraphicFramePr>
          <p:cNvPr id="326780" name="Group 124"/>
          <p:cNvGraphicFramePr>
            <a:graphicFrameLocks noGrp="1"/>
          </p:cNvGraphicFramePr>
          <p:nvPr/>
        </p:nvGraphicFramePr>
        <p:xfrm>
          <a:off x="425450" y="4283075"/>
          <a:ext cx="8310563" cy="731838"/>
        </p:xfrm>
        <a:graphic>
          <a:graphicData uri="http://schemas.openxmlformats.org/drawingml/2006/table">
            <a:tbl>
              <a:tblPr/>
              <a:tblGrid>
                <a:gridCol w="5643563"/>
                <a:gridCol w="2667000"/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RESERVATÓRIO DE JEQUITAÍ I</a:t>
                      </a: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ANA 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RIO A JUSANTE – OUTROS USUÁRIOS</a:t>
                      </a:r>
                    </a:p>
                  </a:txBody>
                  <a:tcPr marT="45740" marB="457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IGAM 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6779" name="Group 123"/>
          <p:cNvGraphicFramePr>
            <a:graphicFrameLocks noGrp="1"/>
          </p:cNvGraphicFramePr>
          <p:nvPr/>
        </p:nvGraphicFramePr>
        <p:xfrm>
          <a:off x="427038" y="2000250"/>
          <a:ext cx="8288337" cy="1813544"/>
        </p:xfrm>
        <a:graphic>
          <a:graphicData uri="http://schemas.openxmlformats.org/drawingml/2006/table">
            <a:tbl>
              <a:tblPr/>
              <a:tblGrid>
                <a:gridCol w="5627961"/>
                <a:gridCol w="2660376"/>
              </a:tblGrid>
              <a:tr h="776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BARRAMENTO DE JEQUITAÍ I – REGULARIZAÇÃO DE VAZÕES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IGAM / CBH JEQUITAÍ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BARRAMENTEQUITAÍ II – CAPTAÇÃO DE ÁGUA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IGAM / CBH JEQUITAÍ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GERAÇÃO DE ENERGIA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ANEEL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7737" name="Text Box 41"/>
          <p:cNvSpPr txBox="1">
            <a:spLocks noChangeArrowheads="1"/>
          </p:cNvSpPr>
          <p:nvPr/>
        </p:nvSpPr>
        <p:spPr bwMode="auto">
          <a:xfrm>
            <a:off x="571500" y="857250"/>
            <a:ext cx="7924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Aft>
                <a:spcPct val="10000"/>
              </a:spcAft>
              <a:defRPr/>
            </a:pPr>
            <a:r>
              <a:rPr lang="pt-BR" sz="1900" b="1" dirty="0">
                <a:latin typeface="Arial" charset="0"/>
              </a:rPr>
              <a:t>PROJETO JEQUITAÍ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2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2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animBg="1" autoUpdateAnimBg="0"/>
      <p:bldP spid="326662" grpId="0" animBg="1" autoUpdateAnimBg="0"/>
      <p:bldP spid="15773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FD6D7A-66AC-4A16-8BC4-A86480715215}" type="slidenum">
              <a:rPr lang="pt-BR" altLang="pt-BR" smtClean="0"/>
              <a:pPr/>
              <a:t>23</a:t>
            </a:fld>
            <a:endParaRPr lang="pt-BR" altLang="pt-BR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416800" cy="685800"/>
          </a:xfrm>
        </p:spPr>
        <p:txBody>
          <a:bodyPr/>
          <a:lstStyle/>
          <a:p>
            <a:r>
              <a:rPr lang="pt-BR" altLang="pt-BR" smtClean="0">
                <a:solidFill>
                  <a:schemeClr val="bg2"/>
                </a:solidFill>
                <a:effectLst/>
              </a:rPr>
              <a:t> </a:t>
            </a:r>
            <a:r>
              <a:rPr lang="pt-BR" altLang="pt-BR" sz="2400" smtClean="0">
                <a:solidFill>
                  <a:schemeClr val="bg2"/>
                </a:solidFill>
                <a:effectLst/>
              </a:rPr>
              <a:t>Síntese dos Benefícios do Empreendimento</a:t>
            </a:r>
          </a:p>
        </p:txBody>
      </p:sp>
      <p:sp>
        <p:nvSpPr>
          <p:cNvPr id="335902" name="Rectangle 30"/>
          <p:cNvSpPr>
            <a:spLocks noChangeArrowheads="1"/>
          </p:cNvSpPr>
          <p:nvPr/>
        </p:nvSpPr>
        <p:spPr bwMode="auto">
          <a:xfrm>
            <a:off x="381000" y="642938"/>
            <a:ext cx="7766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marL="342900" indent="-342900" eaLnBrk="1" hangingPunct="1">
              <a:lnSpc>
                <a:spcPct val="115000"/>
              </a:lnSpc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pt-BR" sz="2200" b="1" dirty="0">
                <a:solidFill>
                  <a:schemeClr val="bg1"/>
                </a:solidFill>
                <a:latin typeface="Arial" charset="0"/>
              </a:rPr>
              <a:t>Regularização de Vazões </a:t>
            </a:r>
          </a:p>
          <a:p>
            <a:pPr marL="742950" lvl="1" indent="-285750" eaLnBrk="1" hangingPunct="1">
              <a:lnSpc>
                <a:spcPct val="115000"/>
              </a:lnSpc>
              <a:spcAft>
                <a:spcPct val="50000"/>
              </a:spcAft>
              <a:buClr>
                <a:srgbClr val="66FF33"/>
              </a:buClr>
              <a:buFontTx/>
              <a:buChar char="•"/>
              <a:defRPr/>
            </a:pPr>
            <a:r>
              <a:rPr lang="pt-BR" sz="2000" b="1" dirty="0" err="1">
                <a:solidFill>
                  <a:schemeClr val="bg2"/>
                </a:solidFill>
                <a:latin typeface="Arial" charset="0"/>
              </a:rPr>
              <a:t>Q</a:t>
            </a:r>
            <a:r>
              <a:rPr lang="pt-BR" sz="2000" b="1" baseline="-25000" dirty="0" err="1">
                <a:solidFill>
                  <a:schemeClr val="bg2"/>
                </a:solidFill>
                <a:latin typeface="Arial" charset="0"/>
              </a:rPr>
              <a:t>reg</a:t>
            </a:r>
            <a:r>
              <a:rPr lang="pt-BR" sz="2000" b="1" dirty="0">
                <a:solidFill>
                  <a:schemeClr val="bg2"/>
                </a:solidFill>
                <a:latin typeface="Arial" charset="0"/>
              </a:rPr>
              <a:t> = </a:t>
            </a:r>
            <a:r>
              <a:rPr lang="pt-BR" sz="2000" b="1" dirty="0" smtClean="0">
                <a:solidFill>
                  <a:schemeClr val="bg2"/>
                </a:solidFill>
                <a:latin typeface="Arial" charset="0"/>
              </a:rPr>
              <a:t>33,2 </a:t>
            </a:r>
            <a:r>
              <a:rPr lang="pt-BR" sz="2000" b="1" dirty="0" err="1">
                <a:solidFill>
                  <a:schemeClr val="bg2"/>
                </a:solidFill>
                <a:latin typeface="Arial" charset="0"/>
              </a:rPr>
              <a:t>m³</a:t>
            </a:r>
            <a:r>
              <a:rPr lang="pt-BR" sz="2000" b="1" dirty="0">
                <a:solidFill>
                  <a:schemeClr val="bg2"/>
                </a:solidFill>
                <a:latin typeface="Arial" charset="0"/>
              </a:rPr>
              <a:t>/s (95% de garantia)</a:t>
            </a:r>
          </a:p>
        </p:txBody>
      </p:sp>
      <p:sp>
        <p:nvSpPr>
          <p:cNvPr id="335903" name="Rectangle 31"/>
          <p:cNvSpPr>
            <a:spLocks noChangeArrowheads="1"/>
          </p:cNvSpPr>
          <p:nvPr/>
        </p:nvSpPr>
        <p:spPr bwMode="auto">
          <a:xfrm>
            <a:off x="381000" y="1357313"/>
            <a:ext cx="87630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marL="342900" indent="-342900" eaLnBrk="1" hangingPunct="1">
              <a:lnSpc>
                <a:spcPct val="115000"/>
              </a:lnSpc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pt-BR" sz="2200" b="1" dirty="0">
                <a:solidFill>
                  <a:schemeClr val="bg1"/>
                </a:solidFill>
                <a:latin typeface="Arial" charset="0"/>
              </a:rPr>
              <a:t>Controle de Cheias</a:t>
            </a:r>
          </a:p>
          <a:p>
            <a:pPr marL="742950" lvl="1" indent="-285750" eaLnBrk="1" hangingPunct="1">
              <a:lnSpc>
                <a:spcPct val="115000"/>
              </a:lnSpc>
              <a:buClr>
                <a:srgbClr val="66FF33"/>
              </a:buClr>
              <a:buFontTx/>
              <a:buChar char="•"/>
              <a:defRPr/>
            </a:pPr>
            <a:r>
              <a:rPr lang="pt-BR" sz="2000" b="1" dirty="0">
                <a:solidFill>
                  <a:schemeClr val="bg2"/>
                </a:solidFill>
                <a:latin typeface="Arial" charset="0"/>
              </a:rPr>
              <a:t>Vazões afluentes com TR = 50 anos</a:t>
            </a:r>
          </a:p>
          <a:p>
            <a:pPr marL="742950" lvl="1" indent="-285750" eaLnBrk="1" hangingPunct="1">
              <a:lnSpc>
                <a:spcPct val="115000"/>
              </a:lnSpc>
              <a:buClr>
                <a:srgbClr val="66FF33"/>
              </a:buClr>
              <a:buFontTx/>
              <a:buChar char="•"/>
              <a:defRPr/>
            </a:pPr>
            <a:r>
              <a:rPr lang="pt-BR" sz="2000" b="1" dirty="0">
                <a:solidFill>
                  <a:schemeClr val="bg2"/>
                </a:solidFill>
                <a:latin typeface="Arial" charset="0"/>
              </a:rPr>
              <a:t>Vazões </a:t>
            </a:r>
            <a:r>
              <a:rPr lang="pt-BR" sz="2000" b="1" dirty="0" err="1">
                <a:solidFill>
                  <a:schemeClr val="bg2"/>
                </a:solidFill>
                <a:latin typeface="Arial" charset="0"/>
              </a:rPr>
              <a:t>defluentes</a:t>
            </a:r>
            <a:r>
              <a:rPr lang="pt-BR" sz="2000" b="1" dirty="0">
                <a:solidFill>
                  <a:schemeClr val="bg2"/>
                </a:solidFill>
                <a:latin typeface="Arial" charset="0"/>
              </a:rPr>
              <a:t> com TR = 5 anos</a:t>
            </a:r>
          </a:p>
          <a:p>
            <a:pPr marL="342900" indent="-342900" eaLnBrk="1" hangingPunct="1">
              <a:lnSpc>
                <a:spcPct val="115000"/>
              </a:lnSpc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pt-BR" sz="2200" b="1" dirty="0" smtClean="0">
                <a:solidFill>
                  <a:schemeClr val="bg1"/>
                </a:solidFill>
                <a:latin typeface="Arial" charset="0"/>
              </a:rPr>
              <a:t>Geração de Energia </a:t>
            </a:r>
            <a:endParaRPr lang="pt-BR" sz="2200" b="1" dirty="0">
              <a:solidFill>
                <a:schemeClr val="bg1"/>
              </a:solidFill>
              <a:latin typeface="Arial" charset="0"/>
            </a:endParaRPr>
          </a:p>
          <a:p>
            <a:pPr marL="742950" lvl="1" indent="-285750" eaLnBrk="1" hangingPunct="1">
              <a:lnSpc>
                <a:spcPct val="115000"/>
              </a:lnSpc>
              <a:buClr>
                <a:srgbClr val="66FF33"/>
              </a:buClr>
              <a:buFontTx/>
              <a:buChar char="•"/>
              <a:defRPr/>
            </a:pPr>
            <a:r>
              <a:rPr lang="pt-BR" sz="2000" b="1" dirty="0" err="1">
                <a:solidFill>
                  <a:schemeClr val="bg2"/>
                </a:solidFill>
                <a:latin typeface="Arial" charset="0"/>
              </a:rPr>
              <a:t>Jequitaí</a:t>
            </a:r>
            <a:r>
              <a:rPr lang="pt-BR" sz="2000" b="1" dirty="0">
                <a:solidFill>
                  <a:schemeClr val="bg2"/>
                </a:solidFill>
                <a:latin typeface="Arial" charset="0"/>
              </a:rPr>
              <a:t> I  = </a:t>
            </a:r>
            <a:r>
              <a:rPr lang="pt-BR" sz="2000" b="1" dirty="0" smtClean="0">
                <a:solidFill>
                  <a:schemeClr val="bg2"/>
                </a:solidFill>
                <a:latin typeface="Arial" charset="0"/>
              </a:rPr>
              <a:t> 8,25 MW</a:t>
            </a:r>
            <a:endParaRPr lang="pt-BR" sz="2000" b="1" dirty="0">
              <a:solidFill>
                <a:schemeClr val="bg2"/>
              </a:solidFill>
              <a:latin typeface="Arial" charset="0"/>
            </a:endParaRPr>
          </a:p>
          <a:p>
            <a:pPr marL="742950" lvl="1" indent="-285750" eaLnBrk="1" hangingPunct="1">
              <a:lnSpc>
                <a:spcPct val="115000"/>
              </a:lnSpc>
              <a:buClr>
                <a:srgbClr val="66FF33"/>
              </a:buClr>
              <a:buFontTx/>
              <a:buChar char="•"/>
              <a:defRPr/>
            </a:pPr>
            <a:r>
              <a:rPr lang="pt-BR" sz="2000" b="1" dirty="0" err="1">
                <a:solidFill>
                  <a:schemeClr val="bg2"/>
                </a:solidFill>
                <a:latin typeface="Arial" charset="0"/>
              </a:rPr>
              <a:t>Jequitaí</a:t>
            </a:r>
            <a:r>
              <a:rPr lang="pt-BR" sz="2000" b="1" dirty="0">
                <a:solidFill>
                  <a:schemeClr val="bg2"/>
                </a:solidFill>
                <a:latin typeface="Arial" charset="0"/>
              </a:rPr>
              <a:t> II = </a:t>
            </a:r>
            <a:r>
              <a:rPr lang="pt-BR" sz="2000" b="1" dirty="0" smtClean="0">
                <a:solidFill>
                  <a:schemeClr val="bg2"/>
                </a:solidFill>
                <a:latin typeface="Arial" charset="0"/>
              </a:rPr>
              <a:t>12,40 </a:t>
            </a:r>
            <a:r>
              <a:rPr lang="pt-BR" sz="2000" b="1" dirty="0">
                <a:solidFill>
                  <a:schemeClr val="bg2"/>
                </a:solidFill>
                <a:latin typeface="Arial" charset="0"/>
              </a:rPr>
              <a:t>MW</a:t>
            </a:r>
          </a:p>
          <a:p>
            <a:pPr marL="342900" indent="-342900" eaLnBrk="1" hangingPunct="1">
              <a:lnSpc>
                <a:spcPct val="115000"/>
              </a:lnSpc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pt-BR" sz="2200" b="1" dirty="0">
                <a:solidFill>
                  <a:schemeClr val="bg1"/>
                </a:solidFill>
                <a:latin typeface="Arial" charset="0"/>
              </a:rPr>
              <a:t>Irrigação</a:t>
            </a:r>
            <a:r>
              <a:rPr lang="pt-BR" sz="2200" b="1" dirty="0" smtClean="0">
                <a:solidFill>
                  <a:schemeClr val="bg1"/>
                </a:solidFill>
                <a:latin typeface="Arial" charset="0"/>
              </a:rPr>
              <a:t>: 35.000 hectares</a:t>
            </a:r>
            <a:endParaRPr lang="pt-BR" sz="2200" b="1" dirty="0">
              <a:solidFill>
                <a:schemeClr val="bg1"/>
              </a:solidFill>
              <a:latin typeface="Arial" charset="0"/>
            </a:endParaRPr>
          </a:p>
          <a:p>
            <a:pPr marL="742950" lvl="1" indent="-285750" eaLnBrk="1" hangingPunct="1">
              <a:lnSpc>
                <a:spcPct val="115000"/>
              </a:lnSpc>
              <a:buClr>
                <a:srgbClr val="66FF33"/>
              </a:buClr>
              <a:buFontTx/>
              <a:buChar char="•"/>
              <a:defRPr/>
            </a:pPr>
            <a:r>
              <a:rPr lang="pt-BR" sz="2000" b="1" dirty="0">
                <a:solidFill>
                  <a:schemeClr val="bg2"/>
                </a:solidFill>
                <a:latin typeface="Arial" charset="0"/>
              </a:rPr>
              <a:t>Produção Esperada = 750 x 10³ t/ano</a:t>
            </a:r>
          </a:p>
          <a:p>
            <a:pPr marL="742950" lvl="1" indent="-285750" eaLnBrk="1" hangingPunct="1">
              <a:lnSpc>
                <a:spcPct val="115000"/>
              </a:lnSpc>
              <a:buClr>
                <a:srgbClr val="66FF33"/>
              </a:buClr>
              <a:buFontTx/>
              <a:buChar char="•"/>
              <a:defRPr/>
            </a:pPr>
            <a:r>
              <a:rPr lang="pt-BR" sz="2000" b="1" dirty="0">
                <a:solidFill>
                  <a:schemeClr val="bg2"/>
                </a:solidFill>
                <a:latin typeface="Arial" charset="0"/>
              </a:rPr>
              <a:t>Receita Líquida = R$ 558x10</a:t>
            </a:r>
            <a:r>
              <a:rPr lang="pt-BR" sz="2000" b="1" baseline="30000" dirty="0">
                <a:solidFill>
                  <a:schemeClr val="bg2"/>
                </a:solidFill>
                <a:latin typeface="Arial" charset="0"/>
              </a:rPr>
              <a:t>6</a:t>
            </a:r>
            <a:r>
              <a:rPr lang="pt-BR" sz="2000" b="1" dirty="0">
                <a:solidFill>
                  <a:schemeClr val="bg2"/>
                </a:solidFill>
                <a:latin typeface="Arial" charset="0"/>
              </a:rPr>
              <a:t>/ano</a:t>
            </a:r>
          </a:p>
          <a:p>
            <a:pPr marL="342900" indent="-342900" eaLnBrk="1" hangingPunct="1">
              <a:lnSpc>
                <a:spcPct val="115000"/>
              </a:lnSpc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pt-BR" sz="2200" b="1" dirty="0" smtClean="0">
                <a:solidFill>
                  <a:schemeClr val="bg1"/>
                </a:solidFill>
                <a:latin typeface="Arial" charset="0"/>
              </a:rPr>
              <a:t>Potencial </a:t>
            </a:r>
            <a:r>
              <a:rPr lang="pt-BR" sz="2200" b="1" dirty="0">
                <a:solidFill>
                  <a:schemeClr val="bg1"/>
                </a:solidFill>
                <a:latin typeface="Arial" charset="0"/>
              </a:rPr>
              <a:t>para Piscicultura, Lazer e Recreação e Abastecimento </a:t>
            </a:r>
            <a:r>
              <a:rPr lang="pt-BR" sz="2200" b="1" dirty="0" smtClean="0">
                <a:solidFill>
                  <a:schemeClr val="bg1"/>
                </a:solidFill>
                <a:latin typeface="Arial" charset="0"/>
              </a:rPr>
              <a:t>Público de 16 municípios</a:t>
            </a:r>
          </a:p>
          <a:p>
            <a:pPr marL="342900" indent="-342900" eaLnBrk="1" hangingPunct="1">
              <a:lnSpc>
                <a:spcPct val="115000"/>
              </a:lnSpc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pt-BR" sz="2200" b="1" dirty="0" smtClean="0">
                <a:solidFill>
                  <a:schemeClr val="bg1"/>
                </a:solidFill>
                <a:latin typeface="Arial" charset="0"/>
              </a:rPr>
              <a:t>Empregos Gerados: </a:t>
            </a:r>
            <a:r>
              <a:rPr lang="pt-BR" sz="2200" b="1" dirty="0" smtClean="0">
                <a:solidFill>
                  <a:schemeClr val="bg2"/>
                </a:solidFill>
                <a:latin typeface="Arial" charset="0"/>
              </a:rPr>
              <a:t>105.000</a:t>
            </a:r>
            <a:endParaRPr lang="pt-BR" sz="22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7737" name="Text Box 41"/>
          <p:cNvSpPr txBox="1">
            <a:spLocks noChangeArrowheads="1"/>
          </p:cNvSpPr>
          <p:nvPr/>
        </p:nvSpPr>
        <p:spPr bwMode="auto">
          <a:xfrm rot="5400000">
            <a:off x="6134100" y="3200400"/>
            <a:ext cx="5638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13500000">
              <a:srgbClr val="000099"/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Aft>
                <a:spcPct val="10000"/>
              </a:spcAft>
              <a:defRPr/>
            </a:pPr>
            <a:r>
              <a:rPr lang="pt-BR" sz="19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PROJETO JEQUITAÍ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3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3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35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35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35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35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335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359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3359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3359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3359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3359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902" grpId="0" autoUpdateAnimBg="0"/>
      <p:bldP spid="335903" grpId="0" build="p" bldLvl="2" autoUpdateAnimBg="0"/>
      <p:bldP spid="157737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88"/>
          <p:cNvSpPr>
            <a:spLocks noGrp="1" noChangeArrowheads="1"/>
          </p:cNvSpPr>
          <p:nvPr>
            <p:ph type="title"/>
          </p:nvPr>
        </p:nvSpPr>
        <p:spPr>
          <a:xfrm>
            <a:off x="323850" y="271463"/>
            <a:ext cx="8712200" cy="1212850"/>
          </a:xfrm>
        </p:spPr>
        <p:txBody>
          <a:bodyPr/>
          <a:lstStyle/>
          <a:p>
            <a:r>
              <a:rPr lang="pt-BR" altLang="pt-BR" sz="3200" smtClean="0">
                <a:solidFill>
                  <a:schemeClr val="bg2"/>
                </a:solidFill>
                <a:effectLst/>
              </a:rPr>
              <a:t>Necessidade de Recursos para Conclusão da Barragem I </a:t>
            </a:r>
          </a:p>
        </p:txBody>
      </p:sp>
      <p:sp>
        <p:nvSpPr>
          <p:cNvPr id="35843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BCF7E0-4E1B-4E44-BC34-37982D8313CC}" type="slidenum">
              <a:rPr lang="pt-BR" altLang="pt-BR" smtClean="0"/>
              <a:pPr/>
              <a:t>24</a:t>
            </a:fld>
            <a:endParaRPr lang="pt-BR" altLang="pt-BR" smtClean="0"/>
          </a:p>
        </p:txBody>
      </p:sp>
      <p:graphicFrame>
        <p:nvGraphicFramePr>
          <p:cNvPr id="382139" name="Group 187"/>
          <p:cNvGraphicFramePr>
            <a:graphicFrameLocks noGrp="1"/>
          </p:cNvGraphicFramePr>
          <p:nvPr/>
        </p:nvGraphicFramePr>
        <p:xfrm>
          <a:off x="762000" y="1631950"/>
          <a:ext cx="7620000" cy="4359278"/>
        </p:xfrm>
        <a:graphic>
          <a:graphicData uri="http://schemas.openxmlformats.org/drawingml/2006/table">
            <a:tbl>
              <a:tblPr/>
              <a:tblGrid>
                <a:gridCol w="4716463"/>
                <a:gridCol w="2903537"/>
              </a:tblGrid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Descrição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Valores em R$ 1.000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Regularização Fundiária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33.426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Programas Socioambientais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70.962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Reassentamento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46.966                        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Remanejamento de Redes Elétricas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12.500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Obras – Barragem I  e Obras de Arte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126.800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Supressão e Limpeza do Lago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24.000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Segurança da Barragem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2.000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Licença de Operação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 O T A L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316.753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7737" name="Text Box 41"/>
          <p:cNvSpPr txBox="1">
            <a:spLocks noChangeArrowheads="1"/>
          </p:cNvSpPr>
          <p:nvPr/>
        </p:nvSpPr>
        <p:spPr bwMode="auto">
          <a:xfrm rot="5400000">
            <a:off x="6542087" y="3624263"/>
            <a:ext cx="436562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13500000">
              <a:srgbClr val="000099"/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Aft>
                <a:spcPct val="10000"/>
              </a:spcAft>
              <a:defRPr/>
            </a:pPr>
            <a:r>
              <a:rPr lang="pt-BR" sz="19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PROJETO JEQUITAÍ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 rot="5400000">
            <a:off x="6545262" y="3621088"/>
            <a:ext cx="435927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13500000">
              <a:srgbClr val="000099"/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Aft>
                <a:spcPct val="10000"/>
              </a:spcAft>
              <a:defRPr/>
            </a:pPr>
            <a:r>
              <a:rPr lang="pt-BR" sz="19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PROJETO JEQUITAÍ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8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7" grpId="0" animBg="1" autoUpdateAnimBg="0"/>
      <p:bldP spid="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BCF377-2E8F-41F9-A6A0-60A7A6F5BED1}" type="slidenum">
              <a:rPr lang="pt-BR" altLang="pt-BR" smtClean="0"/>
              <a:pPr/>
              <a:t>25</a:t>
            </a:fld>
            <a:endParaRPr lang="pt-BR" altLang="pt-BR" smtClean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95288" y="900113"/>
          <a:ext cx="7905750" cy="5030784"/>
        </p:xfrm>
        <a:graphic>
          <a:graphicData uri="http://schemas.openxmlformats.org/drawingml/2006/table">
            <a:tbl>
              <a:tblPr/>
              <a:tblGrid>
                <a:gridCol w="4893330"/>
                <a:gridCol w="3012420"/>
              </a:tblGrid>
              <a:tr h="711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Descrição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Valores em R$ 1.000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Regularização Fundiária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18.678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3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Programas Socioambientais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27.016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319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Reassentamento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15.059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3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Remanejamento de Redes Elétricas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12.500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3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Obras – Barragem I  e Obras de Arte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26.800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3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Supressão e Limpeza do Lago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8.000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3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Segurança da Barragem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43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Licença de Operação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43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43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 O T A L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108.753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Box 41"/>
          <p:cNvSpPr txBox="1">
            <a:spLocks noChangeArrowheads="1"/>
          </p:cNvSpPr>
          <p:nvPr/>
        </p:nvSpPr>
        <p:spPr bwMode="auto">
          <a:xfrm rot="5400000">
            <a:off x="6207919" y="3225007"/>
            <a:ext cx="5030787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13500000">
              <a:srgbClr val="000099"/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Aft>
                <a:spcPct val="10000"/>
              </a:spcAft>
              <a:defRPr/>
            </a:pPr>
            <a:r>
              <a:rPr lang="pt-BR" sz="19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PROJETO JEQUITAÍ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27088" y="260350"/>
            <a:ext cx="76454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2"/>
                </a:solidFill>
                <a:latin typeface="+mj-lt"/>
              </a:rPr>
              <a:t>Necessidade de Recursos para 2018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635DE9-3886-421F-BA55-FB71EB667C89}" type="slidenum">
              <a:rPr lang="pt-BR" altLang="pt-BR" smtClean="0"/>
              <a:pPr/>
              <a:t>26</a:t>
            </a:fld>
            <a:endParaRPr lang="pt-BR" altLang="pt-BR" smtClean="0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35125"/>
            <a:ext cx="7772400" cy="830263"/>
          </a:xfrm>
        </p:spPr>
        <p:txBody>
          <a:bodyPr>
            <a:spAutoFit/>
          </a:bodyPr>
          <a:lstStyle/>
          <a:p>
            <a:r>
              <a:rPr lang="pt-BR" altLang="pt-BR" smtClean="0">
                <a:solidFill>
                  <a:schemeClr val="bg2"/>
                </a:solidFill>
                <a:effectLst/>
              </a:rPr>
              <a:t>Continuidade do lento processo de desenvolvimento atual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981200" y="0"/>
            <a:ext cx="548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/>
            <a:r>
              <a:rPr lang="pt-BR" altLang="pt-BR" b="1">
                <a:solidFill>
                  <a:schemeClr val="bg2"/>
                </a:solidFill>
                <a:latin typeface="Arial" charset="0"/>
              </a:rPr>
              <a:t>Cenários</a:t>
            </a:r>
          </a:p>
        </p:txBody>
      </p:sp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152400" y="822325"/>
            <a:ext cx="88392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Cenário Futuro </a:t>
            </a:r>
            <a:r>
              <a:rPr lang="pt-BR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Sem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 Implantação do Empreendimento</a:t>
            </a:r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685800" y="2590800"/>
            <a:ext cx="77724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spcAft>
                <a:spcPct val="15000"/>
              </a:spcAft>
              <a:buClr>
                <a:srgbClr val="00FF00"/>
              </a:buClr>
              <a:buFont typeface="Wingdings" pitchFamily="2" charset="2"/>
              <a:buChar char="§"/>
            </a:pPr>
            <a:r>
              <a:rPr lang="pt-BR" altLang="pt-BR" b="1">
                <a:solidFill>
                  <a:schemeClr val="bg2"/>
                </a:solidFill>
                <a:latin typeface="Arial" charset="0"/>
              </a:rPr>
              <a:t>Reduzidas perspectivas de investimentos na região pela iniciativa privada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15000"/>
              </a:spcAft>
              <a:buClr>
                <a:srgbClr val="00FF00"/>
              </a:buClr>
              <a:buFont typeface="Wingdings" pitchFamily="2" charset="2"/>
              <a:buChar char="§"/>
            </a:pPr>
            <a:r>
              <a:rPr lang="pt-BR" altLang="pt-BR" b="1">
                <a:solidFill>
                  <a:schemeClr val="bg2"/>
                </a:solidFill>
                <a:latin typeface="Arial" charset="0"/>
              </a:rPr>
              <a:t>Manutenção das condições sociais desfavoráveis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15000"/>
              </a:spcAft>
              <a:buClr>
                <a:srgbClr val="00FF00"/>
              </a:buClr>
              <a:buFont typeface="Wingdings" pitchFamily="2" charset="2"/>
              <a:buChar char="§"/>
            </a:pPr>
            <a:r>
              <a:rPr lang="pt-BR" altLang="pt-BR" b="1">
                <a:solidFill>
                  <a:schemeClr val="bg2"/>
                </a:solidFill>
                <a:latin typeface="Arial" charset="0"/>
              </a:rPr>
              <a:t>Agravamento gradativo das condições ambientais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15000"/>
              </a:spcAft>
              <a:buClr>
                <a:srgbClr val="00FF00"/>
              </a:buClr>
              <a:buFont typeface="Wingdings" pitchFamily="2" charset="2"/>
              <a:buChar char="§"/>
            </a:pPr>
            <a:r>
              <a:rPr lang="pt-BR" altLang="pt-BR" b="1">
                <a:solidFill>
                  <a:schemeClr val="bg2"/>
                </a:solidFill>
                <a:latin typeface="Arial" charset="0"/>
              </a:rPr>
              <a:t>Não se percebe a possibilidade de estabelecimento de um ciclo de desenvolvimento independente da intervenção específica do Estado para esta região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30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30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30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30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build="p" autoUpdateAnimBg="0" advAuto="0"/>
      <p:bldP spid="330757" grpId="0" animBg="1" autoUpdateAnimBg="0"/>
      <p:bldP spid="330758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0017F3-E1F1-4189-ADF5-D7533D500CB1}" type="slidenum">
              <a:rPr lang="pt-BR" altLang="pt-BR" smtClean="0"/>
              <a:pPr/>
              <a:t>27</a:t>
            </a:fld>
            <a:endParaRPr lang="pt-BR" altLang="pt-BR" smtClean="0"/>
          </a:p>
        </p:txBody>
      </p:sp>
      <p:sp>
        <p:nvSpPr>
          <p:cNvPr id="33177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04800" y="1477963"/>
            <a:ext cx="8520113" cy="427037"/>
          </a:xfrm>
        </p:spPr>
        <p:txBody>
          <a:bodyPr>
            <a:spAutoFit/>
          </a:bodyPr>
          <a:lstStyle/>
          <a:p>
            <a:pPr>
              <a:spcAft>
                <a:spcPct val="10000"/>
              </a:spcAft>
            </a:pPr>
            <a:r>
              <a:rPr lang="pt-BR" altLang="pt-BR" sz="2200" smtClean="0">
                <a:solidFill>
                  <a:schemeClr val="bg2"/>
                </a:solidFill>
                <a:effectLst/>
              </a:rPr>
              <a:t>Predomínio dos prognósticos positivos</a:t>
            </a:r>
          </a:p>
        </p:txBody>
      </p:sp>
      <p:sp>
        <p:nvSpPr>
          <p:cNvPr id="38916" name="Rectangle 1027"/>
          <p:cNvSpPr>
            <a:spLocks noChangeArrowheads="1"/>
          </p:cNvSpPr>
          <p:nvPr/>
        </p:nvSpPr>
        <p:spPr bwMode="auto">
          <a:xfrm>
            <a:off x="1981200" y="0"/>
            <a:ext cx="548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/>
            <a:r>
              <a:rPr lang="pt-BR" altLang="pt-BR" b="1">
                <a:solidFill>
                  <a:schemeClr val="bg2"/>
                </a:solidFill>
                <a:latin typeface="Arial" charset="0"/>
              </a:rPr>
              <a:t>Cenários</a:t>
            </a:r>
          </a:p>
        </p:txBody>
      </p:sp>
      <p:sp>
        <p:nvSpPr>
          <p:cNvPr id="331781" name="Text Box 1029"/>
          <p:cNvSpPr txBox="1">
            <a:spLocks noChangeArrowheads="1"/>
          </p:cNvSpPr>
          <p:nvPr/>
        </p:nvSpPr>
        <p:spPr bwMode="auto">
          <a:xfrm>
            <a:off x="152400" y="822325"/>
            <a:ext cx="88392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Cenário Futuro </a:t>
            </a:r>
            <a:r>
              <a:rPr lang="pt-BR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 Implantação do Empreendimento</a:t>
            </a:r>
          </a:p>
        </p:txBody>
      </p:sp>
      <p:sp>
        <p:nvSpPr>
          <p:cNvPr id="331782" name="Rectangle 1030"/>
          <p:cNvSpPr>
            <a:spLocks noChangeArrowheads="1"/>
          </p:cNvSpPr>
          <p:nvPr/>
        </p:nvSpPr>
        <p:spPr bwMode="auto">
          <a:xfrm>
            <a:off x="304800" y="2011363"/>
            <a:ext cx="8520113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Aft>
                <a:spcPct val="50000"/>
              </a:spcAft>
              <a:buClr>
                <a:srgbClr val="00FF00"/>
              </a:buClr>
              <a:buFont typeface="Wingdings" pitchFamily="2" charset="2"/>
              <a:buChar char="§"/>
            </a:pPr>
            <a:r>
              <a:rPr lang="pt-BR" altLang="pt-BR" sz="2200" b="1">
                <a:solidFill>
                  <a:schemeClr val="bg2"/>
                </a:solidFill>
                <a:latin typeface="Arial" charset="0"/>
              </a:rPr>
              <a:t>A região entrará num novo ciclo de desenvolvimento econômico</a:t>
            </a:r>
          </a:p>
          <a:p>
            <a:pPr marL="342900" indent="-342900" eaLnBrk="1" hangingPunct="1">
              <a:spcAft>
                <a:spcPct val="50000"/>
              </a:spcAft>
              <a:buClr>
                <a:srgbClr val="00FF00"/>
              </a:buClr>
              <a:buFont typeface="Wingdings" pitchFamily="2" charset="2"/>
              <a:buChar char="§"/>
            </a:pPr>
            <a:r>
              <a:rPr lang="pt-BR" altLang="pt-BR" sz="2200" b="1">
                <a:solidFill>
                  <a:schemeClr val="bg2"/>
                </a:solidFill>
                <a:latin typeface="Arial" charset="0"/>
              </a:rPr>
              <a:t>Alterações positivas sobre a economia regional e sobre o mercado de trabalho urbano e rural</a:t>
            </a:r>
          </a:p>
          <a:p>
            <a:pPr marL="342900" indent="-342900" eaLnBrk="1" hangingPunct="1">
              <a:spcAft>
                <a:spcPct val="50000"/>
              </a:spcAft>
              <a:buClr>
                <a:srgbClr val="00FF00"/>
              </a:buClr>
              <a:buFont typeface="Wingdings" pitchFamily="2" charset="2"/>
              <a:buChar char="§"/>
            </a:pPr>
            <a:r>
              <a:rPr lang="pt-BR" altLang="pt-BR" sz="2200" b="1">
                <a:solidFill>
                  <a:schemeClr val="bg2"/>
                </a:solidFill>
                <a:latin typeface="Arial" charset="0"/>
              </a:rPr>
              <a:t>Melhorias de qualidade de vida para a população</a:t>
            </a:r>
          </a:p>
          <a:p>
            <a:pPr marL="342900" indent="-342900" eaLnBrk="1" hangingPunct="1">
              <a:spcAft>
                <a:spcPct val="50000"/>
              </a:spcAft>
              <a:buClr>
                <a:srgbClr val="00FF00"/>
              </a:buClr>
              <a:buFont typeface="Wingdings" pitchFamily="2" charset="2"/>
              <a:buChar char="§"/>
            </a:pPr>
            <a:r>
              <a:rPr lang="pt-BR" altLang="pt-BR" sz="2200" b="1">
                <a:solidFill>
                  <a:schemeClr val="bg2"/>
                </a:solidFill>
                <a:latin typeface="Arial" charset="0"/>
              </a:rPr>
              <a:t>Criação de novas oportunidades de empregos diretos e indiretos</a:t>
            </a:r>
          </a:p>
          <a:p>
            <a:pPr marL="342900" indent="-342900" eaLnBrk="1" hangingPunct="1">
              <a:spcAft>
                <a:spcPct val="50000"/>
              </a:spcAft>
              <a:buClr>
                <a:srgbClr val="00FF00"/>
              </a:buClr>
              <a:buFont typeface="Wingdings" pitchFamily="2" charset="2"/>
              <a:buChar char="§"/>
            </a:pPr>
            <a:r>
              <a:rPr lang="pt-BR" altLang="pt-BR" sz="2200" b="1">
                <a:solidFill>
                  <a:schemeClr val="bg2"/>
                </a:solidFill>
                <a:latin typeface="Arial" charset="0"/>
              </a:rPr>
              <a:t>Impacto sobre o ciclo de esvaziamento demográfico da região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3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3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3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3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3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 build="p" autoUpdateAnimBg="0" advAuto="0"/>
      <p:bldP spid="331781" grpId="0" animBg="1" autoUpdateAnimBg="0"/>
      <p:bldP spid="33178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9939" name="Espaço Reservado para Imagem 8"/>
          <p:cNvSpPr>
            <a:spLocks noGrp="1" noTextEdit="1"/>
          </p:cNvSpPr>
          <p:nvPr>
            <p:ph type="pic" idx="1"/>
          </p:nvPr>
        </p:nvSpPr>
        <p:spPr>
          <a:xfrm>
            <a:off x="1792288" y="4000500"/>
            <a:ext cx="5486400" cy="727075"/>
          </a:xfrm>
        </p:spPr>
      </p:sp>
      <p:sp>
        <p:nvSpPr>
          <p:cNvPr id="10" name="Espaço Reservado para Texto 9"/>
          <p:cNvSpPr>
            <a:spLocks noGrp="1"/>
          </p:cNvSpPr>
          <p:nvPr>
            <p:ph type="body" sz="half" idx="2"/>
          </p:nvPr>
        </p:nvSpPr>
        <p:spPr>
          <a:xfrm>
            <a:off x="1792288" y="4143375"/>
            <a:ext cx="5486400" cy="1500188"/>
          </a:xfrm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39941" name="Espaço Reservado para Número de Slid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3EA03-E54A-42A4-8AB1-1EF52D5B4CEE}" type="slidenum">
              <a:rPr lang="pt-BR" altLang="pt-BR" smtClean="0"/>
              <a:pPr/>
              <a:t>28</a:t>
            </a:fld>
            <a:endParaRPr lang="pt-BR" altLang="pt-BR" smtClean="0"/>
          </a:p>
        </p:txBody>
      </p:sp>
      <p:pic>
        <p:nvPicPr>
          <p:cNvPr id="5" name="Picture 19" descr="DSC00258"/>
          <p:cNvPicPr>
            <a:picLocks noChangeAspect="1" noChangeArrowheads="1"/>
          </p:cNvPicPr>
          <p:nvPr/>
        </p:nvPicPr>
        <p:blipFill>
          <a:blip r:embed="rId2"/>
          <a:srcRect b="12978"/>
          <a:stretch>
            <a:fillRect/>
          </a:stretch>
        </p:blipFill>
        <p:spPr bwMode="auto">
          <a:xfrm>
            <a:off x="534988" y="1562100"/>
            <a:ext cx="7993062" cy="4392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7737" name="Text Box 41"/>
          <p:cNvSpPr txBox="1">
            <a:spLocks noChangeArrowheads="1"/>
          </p:cNvSpPr>
          <p:nvPr/>
        </p:nvSpPr>
        <p:spPr bwMode="auto">
          <a:xfrm>
            <a:off x="539750" y="333375"/>
            <a:ext cx="79248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Aft>
                <a:spcPct val="10000"/>
              </a:spcAft>
              <a:defRPr/>
            </a:pPr>
            <a:r>
              <a:rPr lang="pt-BR" sz="3200" b="1" dirty="0">
                <a:latin typeface="Arial" charset="0"/>
              </a:rPr>
              <a:t>PROJETO JEQUITAÍ</a:t>
            </a:r>
          </a:p>
        </p:txBody>
      </p:sp>
      <p:sp>
        <p:nvSpPr>
          <p:cNvPr id="39944" name="Retângulo 10"/>
          <p:cNvSpPr>
            <a:spLocks noChangeArrowheads="1"/>
          </p:cNvSpPr>
          <p:nvPr/>
        </p:nvSpPr>
        <p:spPr bwMode="auto">
          <a:xfrm>
            <a:off x="2771775" y="2865438"/>
            <a:ext cx="4392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</a:rPr>
              <a:t>   Muito Obrigado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4B0468-A9E8-4949-B85A-39DC678AED6C}" type="slidenum">
              <a:rPr lang="pt-BR" altLang="pt-BR" smtClean="0"/>
              <a:pPr/>
              <a:t>3</a:t>
            </a:fld>
            <a:endParaRPr lang="pt-BR" altLang="pt-BR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solidFill>
                  <a:schemeClr val="bg2"/>
                </a:solidFill>
                <a:effectLst/>
              </a:rPr>
              <a:t>Finalidades do Empreendimento</a:t>
            </a:r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838200" y="981075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marL="342900" indent="-342900" eaLnBrk="1" hangingPunct="1">
              <a:lnSpc>
                <a:spcPct val="128000"/>
              </a:lnSpc>
              <a:spcBef>
                <a:spcPct val="20000"/>
              </a:spcBef>
              <a:spcAft>
                <a:spcPts val="1100"/>
              </a:spcAft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pt-BR" b="1" dirty="0">
                <a:solidFill>
                  <a:schemeClr val="bg2"/>
                </a:solidFill>
                <a:latin typeface="Arial" charset="0"/>
              </a:rPr>
              <a:t>Usos Múltiplos e Racionais da Água</a:t>
            </a:r>
          </a:p>
        </p:txBody>
      </p:sp>
      <p:sp>
        <p:nvSpPr>
          <p:cNvPr id="153613" name="Rectangle 13"/>
          <p:cNvSpPr>
            <a:spLocks noChangeArrowheads="1"/>
          </p:cNvSpPr>
          <p:nvPr/>
        </p:nvSpPr>
        <p:spPr bwMode="auto">
          <a:xfrm>
            <a:off x="827088" y="1628775"/>
            <a:ext cx="799306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ct val="50000"/>
              </a:spcAft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pt-BR" b="1" dirty="0">
                <a:solidFill>
                  <a:schemeClr val="bg2"/>
                </a:solidFill>
                <a:latin typeface="Arial" charset="0"/>
              </a:rPr>
              <a:t>Desenvolvimento da Região</a:t>
            </a:r>
          </a:p>
          <a:p>
            <a:pPr marL="342900" indent="-342900" eaLnBrk="1" hangingPunct="1">
              <a:spcAft>
                <a:spcPct val="50000"/>
              </a:spcAft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pt-BR" b="1" dirty="0">
                <a:solidFill>
                  <a:schemeClr val="bg2"/>
                </a:solidFill>
                <a:latin typeface="Arial" charset="0"/>
              </a:rPr>
              <a:t>Irrigação de 35.000 ha no Vale do </a:t>
            </a:r>
            <a:r>
              <a:rPr lang="pt-BR" b="1" dirty="0" err="1">
                <a:solidFill>
                  <a:schemeClr val="bg2"/>
                </a:solidFill>
                <a:latin typeface="Arial" charset="0"/>
              </a:rPr>
              <a:t>Jequitaí</a:t>
            </a:r>
            <a:endParaRPr lang="pt-BR" b="1" dirty="0">
              <a:solidFill>
                <a:schemeClr val="bg2"/>
              </a:solidFill>
              <a:latin typeface="Arial" charset="0"/>
            </a:endParaRPr>
          </a:p>
          <a:p>
            <a:pPr marL="342900" indent="-342900" eaLnBrk="1" hangingPunct="1">
              <a:spcAft>
                <a:spcPct val="50000"/>
              </a:spcAft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pt-BR" b="1" dirty="0">
                <a:solidFill>
                  <a:schemeClr val="bg2"/>
                </a:solidFill>
                <a:latin typeface="Arial" charset="0"/>
              </a:rPr>
              <a:t>Revitalização da Bacia do Rio São Francisco</a:t>
            </a:r>
          </a:p>
          <a:p>
            <a:pPr marL="742950" lvl="1" indent="-285750" eaLnBrk="1" hangingPunct="1">
              <a:spcAft>
                <a:spcPct val="50000"/>
              </a:spcAft>
              <a:buClr>
                <a:srgbClr val="66FF33"/>
              </a:buClr>
              <a:buSzPct val="75000"/>
              <a:buFont typeface="Wingdings" pitchFamily="2" charset="2"/>
              <a:buChar char="ü"/>
              <a:defRPr/>
            </a:pPr>
            <a:r>
              <a:rPr lang="pt-BR" sz="2200" b="1" dirty="0">
                <a:solidFill>
                  <a:schemeClr val="bg2"/>
                </a:solidFill>
                <a:latin typeface="Arial" charset="0"/>
              </a:rPr>
              <a:t>Regularização de Vazões do Rio </a:t>
            </a:r>
            <a:r>
              <a:rPr lang="pt-BR" sz="2200" b="1" dirty="0" err="1">
                <a:solidFill>
                  <a:schemeClr val="bg2"/>
                </a:solidFill>
                <a:latin typeface="Arial" charset="0"/>
              </a:rPr>
              <a:t>Jequitaí</a:t>
            </a:r>
            <a:endParaRPr lang="pt-BR" sz="2200" b="1" dirty="0">
              <a:solidFill>
                <a:schemeClr val="bg2"/>
              </a:solidFill>
              <a:latin typeface="Arial" charset="0"/>
            </a:endParaRPr>
          </a:p>
          <a:p>
            <a:pPr marL="742950" lvl="1" indent="-285750" eaLnBrk="1" hangingPunct="1">
              <a:spcAft>
                <a:spcPct val="50000"/>
              </a:spcAft>
              <a:buClr>
                <a:srgbClr val="66FF33"/>
              </a:buClr>
              <a:buSzPct val="75000"/>
              <a:buFont typeface="Wingdings" pitchFamily="2" charset="2"/>
              <a:buChar char="ü"/>
              <a:defRPr/>
            </a:pPr>
            <a:r>
              <a:rPr lang="pt-BR" sz="2200" b="1" dirty="0">
                <a:solidFill>
                  <a:schemeClr val="bg2"/>
                </a:solidFill>
                <a:latin typeface="Arial" charset="0"/>
              </a:rPr>
              <a:t>Controle de Cheias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50000"/>
              </a:spcAft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pt-BR" b="1" dirty="0">
                <a:solidFill>
                  <a:schemeClr val="bg2"/>
                </a:solidFill>
                <a:latin typeface="Arial" charset="0"/>
              </a:rPr>
              <a:t>Geração de Energia Elétrica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50000"/>
              </a:spcAft>
              <a:buClr>
                <a:srgbClr val="66FF33"/>
              </a:buClr>
              <a:buFont typeface="Wingdings" pitchFamily="2" charset="2"/>
              <a:buChar char="§"/>
              <a:defRPr/>
            </a:pPr>
            <a:r>
              <a:rPr lang="pt-BR" b="1" dirty="0">
                <a:solidFill>
                  <a:schemeClr val="bg2"/>
                </a:solidFill>
                <a:latin typeface="Arial" charset="0"/>
              </a:rPr>
              <a:t>Potencial para Abastecimento Público, Ecoturismo, Recreação e Lazer, Piscicultura e Outros Usos</a:t>
            </a:r>
          </a:p>
        </p:txBody>
      </p:sp>
      <p:sp>
        <p:nvSpPr>
          <p:cNvPr id="157737" name="Text Box 41"/>
          <p:cNvSpPr txBox="1">
            <a:spLocks noChangeArrowheads="1"/>
          </p:cNvSpPr>
          <p:nvPr/>
        </p:nvSpPr>
        <p:spPr bwMode="auto">
          <a:xfrm rot="16200000">
            <a:off x="-2951956" y="3220244"/>
            <a:ext cx="6589712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13500000">
              <a:srgbClr val="000099"/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Aft>
                <a:spcPct val="10000"/>
              </a:spcAft>
              <a:defRPr/>
            </a:pPr>
            <a:r>
              <a:rPr lang="pt-BR" sz="19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PROJETO JEQUITAÍ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53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53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53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53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53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53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53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2" grpId="0" autoUpdateAnimBg="0"/>
      <p:bldP spid="153613" grpId="0" build="p" bldLvl="2" autoUpdateAnimBg="0"/>
      <p:bldP spid="15773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F2418A-6294-40C3-BF97-CC897CD3501A}" type="slidenum">
              <a:rPr lang="pt-BR" altLang="pt-BR" smtClean="0"/>
              <a:pPr/>
              <a:t>4</a:t>
            </a:fld>
            <a:endParaRPr lang="pt-BR" altLang="pt-BR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solidFill>
                  <a:schemeClr val="bg2"/>
                </a:solidFill>
                <a:effectLst/>
              </a:rPr>
              <a:t>Localização do Empreendimento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36513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003D99"/>
            </a:prstShdw>
          </a:effectLst>
        </p:spPr>
        <p:txBody>
          <a:bodyPr anchor="ctr">
            <a:spAutoFit/>
          </a:bodyPr>
          <a:lstStyle/>
          <a:p>
            <a:pPr eaLnBrk="1" hangingPunct="1"/>
            <a:endParaRPr lang="pt-BR" altLang="pt-BR"/>
          </a:p>
        </p:txBody>
      </p:sp>
      <p:pic>
        <p:nvPicPr>
          <p:cNvPr id="21509" name="Picture 12" descr="D:\temp\Figura_MapInf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47738"/>
            <a:ext cx="5757863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18797" name="Picture 13" descr="D:\temp\Figura_MapInf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946150"/>
            <a:ext cx="5757863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57737" name="Text Box 41"/>
          <p:cNvSpPr txBox="1">
            <a:spLocks noChangeArrowheads="1"/>
          </p:cNvSpPr>
          <p:nvPr/>
        </p:nvSpPr>
        <p:spPr bwMode="auto">
          <a:xfrm rot="16200000">
            <a:off x="-2552700" y="3619500"/>
            <a:ext cx="5791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13500000">
              <a:srgbClr val="000099"/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Aft>
                <a:spcPct val="10000"/>
              </a:spcAft>
              <a:defRPr/>
            </a:pPr>
            <a:r>
              <a:rPr lang="pt-BR" sz="19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PROJETO JEQUITAÍ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 autoUpdateAnimBg="0"/>
      <p:bldP spid="15773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ACED9-E6E4-40E9-907F-D4D50F8837BF}" type="slidenum">
              <a:rPr lang="pt-BR" altLang="pt-BR" smtClean="0"/>
              <a:pPr/>
              <a:t>5</a:t>
            </a:fld>
            <a:endParaRPr lang="pt-BR" altLang="pt-BR" smtClean="0"/>
          </a:p>
        </p:txBody>
      </p:sp>
      <p:pic>
        <p:nvPicPr>
          <p:cNvPr id="172034" name="Picture 2" descr="Figura_MapIn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5650" y="914400"/>
            <a:ext cx="1809750" cy="18002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2532" name="Picture 3" descr="Figura_MapInf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946150"/>
            <a:ext cx="8796337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72036" name="Picture 4" descr="Figura_MapInf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63" y="946150"/>
            <a:ext cx="8796337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94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solidFill>
                  <a:schemeClr val="bg2"/>
                </a:solidFill>
                <a:effectLst/>
              </a:rPr>
              <a:t>Localização do Empreendimento</a:t>
            </a: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4724400" y="2133600"/>
            <a:ext cx="990600" cy="12954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t-BR" altLang="pt-BR"/>
          </a:p>
        </p:txBody>
      </p:sp>
      <p:sp>
        <p:nvSpPr>
          <p:cNvPr id="157737" name="Text Box 41"/>
          <p:cNvSpPr txBox="1">
            <a:spLocks noChangeArrowheads="1"/>
          </p:cNvSpPr>
          <p:nvPr/>
        </p:nvSpPr>
        <p:spPr bwMode="auto">
          <a:xfrm rot="16200000">
            <a:off x="-2552700" y="3619500"/>
            <a:ext cx="5791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13500000">
              <a:srgbClr val="000099"/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Aft>
                <a:spcPct val="10000"/>
              </a:spcAft>
              <a:defRPr/>
            </a:pPr>
            <a:r>
              <a:rPr lang="pt-BR" sz="19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PROJETO JEQUITAÍ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9" grpId="0" animBg="1" autoUpdateAnimBg="0"/>
      <p:bldP spid="15773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07E03-236D-41E2-99F8-02F54B16D1D2}" type="slidenum">
              <a:rPr lang="pt-BR" altLang="pt-BR" smtClean="0"/>
              <a:pPr/>
              <a:t>6</a:t>
            </a:fld>
            <a:endParaRPr lang="pt-BR" altLang="pt-BR" smtClean="0"/>
          </a:p>
        </p:txBody>
      </p:sp>
      <p:sp>
        <p:nvSpPr>
          <p:cNvPr id="20483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051050" y="0"/>
            <a:ext cx="5486400" cy="685800"/>
          </a:xfrm>
        </p:spPr>
        <p:txBody>
          <a:bodyPr/>
          <a:lstStyle/>
          <a:p>
            <a:r>
              <a:rPr lang="pt-BR" smtClean="0">
                <a:solidFill>
                  <a:schemeClr val="bg2"/>
                </a:solidFill>
                <a:effectLst/>
              </a:rPr>
              <a:t>Bacia Hidrográfica</a:t>
            </a:r>
          </a:p>
        </p:txBody>
      </p:sp>
      <p:pic>
        <p:nvPicPr>
          <p:cNvPr id="20484" name="Picture 2065" descr="Municipios_Baci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2863" y="620713"/>
            <a:ext cx="630713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37" name="Text Box 41"/>
          <p:cNvSpPr txBox="1">
            <a:spLocks noChangeArrowheads="1"/>
          </p:cNvSpPr>
          <p:nvPr/>
        </p:nvSpPr>
        <p:spPr bwMode="auto">
          <a:xfrm rot="16200000">
            <a:off x="-2552700" y="3619500"/>
            <a:ext cx="5791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13500000">
              <a:srgbClr val="000099"/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Aft>
                <a:spcPct val="10000"/>
              </a:spcAft>
              <a:defRPr/>
            </a:pPr>
            <a:r>
              <a:rPr lang="pt-BR" sz="19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PROJETO JEQUITAÍ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4F8C01-EE65-49F7-A3DC-1CD1D7DC488F}" type="slidenum">
              <a:rPr lang="pt-BR" altLang="pt-BR" smtClean="0"/>
              <a:pPr/>
              <a:t>7</a:t>
            </a:fld>
            <a:endParaRPr lang="pt-BR" altLang="pt-BR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solidFill>
                  <a:schemeClr val="bg2"/>
                </a:solidFill>
                <a:effectLst/>
              </a:rPr>
              <a:t>Concepção Geral do Empreendimento</a:t>
            </a:r>
          </a:p>
        </p:txBody>
      </p:sp>
      <p:pic>
        <p:nvPicPr>
          <p:cNvPr id="23556" name="Picture 18" descr="Figura_MapInfo_ConcepçãoGe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1363663"/>
            <a:ext cx="8547100" cy="503713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52595" name="Picture 19" descr="Figura_MapInfo_ConcepçãoG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1363663"/>
            <a:ext cx="85693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52596" name="Picture 20" descr="Figura_MapInfo_ConcepçãoGer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50" y="1363663"/>
            <a:ext cx="85693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grpSp>
        <p:nvGrpSpPr>
          <p:cNvPr id="2" name="Group 21"/>
          <p:cNvGrpSpPr>
            <a:grpSpLocks noChangeAspect="1"/>
          </p:cNvGrpSpPr>
          <p:nvPr/>
        </p:nvGrpSpPr>
        <p:grpSpPr bwMode="auto">
          <a:xfrm>
            <a:off x="5410200" y="3962400"/>
            <a:ext cx="446088" cy="346075"/>
            <a:chOff x="3660" y="1732"/>
            <a:chExt cx="375" cy="291"/>
          </a:xfrm>
        </p:grpSpPr>
        <p:sp>
          <p:nvSpPr>
            <p:cNvPr id="26643" name="Freeform 22"/>
            <p:cNvSpPr>
              <a:spLocks noChangeAspect="1"/>
            </p:cNvSpPr>
            <p:nvPr/>
          </p:nvSpPr>
          <p:spPr bwMode="auto">
            <a:xfrm>
              <a:off x="3713" y="1732"/>
              <a:ext cx="294" cy="200"/>
            </a:xfrm>
            <a:custGeom>
              <a:avLst/>
              <a:gdLst>
                <a:gd name="T0" fmla="*/ 0 w 293"/>
                <a:gd name="T1" fmla="*/ 197 h 200"/>
                <a:gd name="T2" fmla="*/ 241 w 293"/>
                <a:gd name="T3" fmla="*/ 0 h 200"/>
                <a:gd name="T4" fmla="*/ 294 w 293"/>
                <a:gd name="T5" fmla="*/ 6 h 200"/>
                <a:gd name="T6" fmla="*/ 56 w 293"/>
                <a:gd name="T7" fmla="*/ 199 h 200"/>
                <a:gd name="T8" fmla="*/ 0 w 293"/>
                <a:gd name="T9" fmla="*/ 197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3" h="200">
                  <a:moveTo>
                    <a:pt x="0" y="197"/>
                  </a:moveTo>
                  <a:lnTo>
                    <a:pt x="239" y="0"/>
                  </a:lnTo>
                  <a:lnTo>
                    <a:pt x="292" y="6"/>
                  </a:lnTo>
                  <a:lnTo>
                    <a:pt x="56" y="199"/>
                  </a:lnTo>
                  <a:lnTo>
                    <a:pt x="0" y="197"/>
                  </a:lnTo>
                </a:path>
              </a:pathLst>
            </a:custGeom>
            <a:solidFill>
              <a:srgbClr val="FFFF00"/>
            </a:solidFill>
            <a:ln w="1333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6644" name="Freeform 23"/>
            <p:cNvSpPr>
              <a:spLocks noChangeAspect="1"/>
            </p:cNvSpPr>
            <p:nvPr/>
          </p:nvSpPr>
          <p:spPr bwMode="auto">
            <a:xfrm>
              <a:off x="3660" y="1934"/>
              <a:ext cx="125" cy="85"/>
            </a:xfrm>
            <a:custGeom>
              <a:avLst/>
              <a:gdLst>
                <a:gd name="T0" fmla="*/ 46 w 125"/>
                <a:gd name="T1" fmla="*/ 0 h 86"/>
                <a:gd name="T2" fmla="*/ 0 w 125"/>
                <a:gd name="T3" fmla="*/ 61 h 86"/>
                <a:gd name="T4" fmla="*/ 124 w 125"/>
                <a:gd name="T5" fmla="*/ 83 h 86"/>
                <a:gd name="T6" fmla="*/ 110 w 125"/>
                <a:gd name="T7" fmla="*/ 4 h 86"/>
                <a:gd name="T8" fmla="*/ 46 w 125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86">
                  <a:moveTo>
                    <a:pt x="46" y="0"/>
                  </a:moveTo>
                  <a:lnTo>
                    <a:pt x="0" y="63"/>
                  </a:lnTo>
                  <a:lnTo>
                    <a:pt x="124" y="85"/>
                  </a:lnTo>
                  <a:lnTo>
                    <a:pt x="110" y="4"/>
                  </a:lnTo>
                  <a:lnTo>
                    <a:pt x="46" y="0"/>
                  </a:lnTo>
                </a:path>
              </a:pathLst>
            </a:custGeom>
            <a:solidFill>
              <a:srgbClr val="FF8000"/>
            </a:solidFill>
            <a:ln w="13335" cap="flat" cmpd="sng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6645" name="Freeform 24"/>
            <p:cNvSpPr>
              <a:spLocks noChangeAspect="1"/>
            </p:cNvSpPr>
            <p:nvPr/>
          </p:nvSpPr>
          <p:spPr bwMode="auto">
            <a:xfrm>
              <a:off x="3772" y="1736"/>
              <a:ext cx="263" cy="287"/>
            </a:xfrm>
            <a:custGeom>
              <a:avLst/>
              <a:gdLst>
                <a:gd name="T0" fmla="*/ 0 w 263"/>
                <a:gd name="T1" fmla="*/ 195 h 287"/>
                <a:gd name="T2" fmla="*/ 16 w 263"/>
                <a:gd name="T3" fmla="*/ 286 h 287"/>
                <a:gd name="T4" fmla="*/ 262 w 263"/>
                <a:gd name="T5" fmla="*/ 47 h 287"/>
                <a:gd name="T6" fmla="*/ 240 w 263"/>
                <a:gd name="T7" fmla="*/ 0 h 287"/>
                <a:gd name="T8" fmla="*/ 0 w 263"/>
                <a:gd name="T9" fmla="*/ 195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" h="287">
                  <a:moveTo>
                    <a:pt x="0" y="195"/>
                  </a:moveTo>
                  <a:lnTo>
                    <a:pt x="16" y="286"/>
                  </a:lnTo>
                  <a:lnTo>
                    <a:pt x="262" y="47"/>
                  </a:lnTo>
                  <a:lnTo>
                    <a:pt x="240" y="0"/>
                  </a:lnTo>
                  <a:lnTo>
                    <a:pt x="0" y="195"/>
                  </a:lnTo>
                </a:path>
              </a:pathLst>
            </a:custGeom>
            <a:solidFill>
              <a:srgbClr val="663300"/>
            </a:solidFill>
            <a:ln w="1333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3" name="Group 25"/>
          <p:cNvGrpSpPr>
            <a:grpSpLocks noChangeAspect="1"/>
          </p:cNvGrpSpPr>
          <p:nvPr/>
        </p:nvGrpSpPr>
        <p:grpSpPr bwMode="auto">
          <a:xfrm>
            <a:off x="4856163" y="3652838"/>
            <a:ext cx="446087" cy="346075"/>
            <a:chOff x="2899" y="1470"/>
            <a:chExt cx="375" cy="291"/>
          </a:xfrm>
        </p:grpSpPr>
        <p:sp>
          <p:nvSpPr>
            <p:cNvPr id="26640" name="Freeform 26"/>
            <p:cNvSpPr>
              <a:spLocks noChangeAspect="1"/>
            </p:cNvSpPr>
            <p:nvPr/>
          </p:nvSpPr>
          <p:spPr bwMode="auto">
            <a:xfrm>
              <a:off x="2954" y="1470"/>
              <a:ext cx="295" cy="200"/>
            </a:xfrm>
            <a:custGeom>
              <a:avLst/>
              <a:gdLst>
                <a:gd name="T0" fmla="*/ 0 w 293"/>
                <a:gd name="T1" fmla="*/ 197 h 200"/>
                <a:gd name="T2" fmla="*/ 243 w 293"/>
                <a:gd name="T3" fmla="*/ 0 h 200"/>
                <a:gd name="T4" fmla="*/ 296 w 293"/>
                <a:gd name="T5" fmla="*/ 7 h 200"/>
                <a:gd name="T6" fmla="*/ 55 w 293"/>
                <a:gd name="T7" fmla="*/ 199 h 200"/>
                <a:gd name="T8" fmla="*/ 0 w 293"/>
                <a:gd name="T9" fmla="*/ 197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3" h="200">
                  <a:moveTo>
                    <a:pt x="0" y="197"/>
                  </a:moveTo>
                  <a:lnTo>
                    <a:pt x="239" y="0"/>
                  </a:lnTo>
                  <a:lnTo>
                    <a:pt x="292" y="7"/>
                  </a:lnTo>
                  <a:lnTo>
                    <a:pt x="55" y="199"/>
                  </a:lnTo>
                  <a:lnTo>
                    <a:pt x="0" y="197"/>
                  </a:lnTo>
                </a:path>
              </a:pathLst>
            </a:custGeom>
            <a:solidFill>
              <a:srgbClr val="FFFF00"/>
            </a:solidFill>
            <a:ln w="1333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6641" name="Freeform 27"/>
            <p:cNvSpPr>
              <a:spLocks noChangeAspect="1"/>
            </p:cNvSpPr>
            <p:nvPr/>
          </p:nvSpPr>
          <p:spPr bwMode="auto">
            <a:xfrm>
              <a:off x="2899" y="1672"/>
              <a:ext cx="125" cy="85"/>
            </a:xfrm>
            <a:custGeom>
              <a:avLst/>
              <a:gdLst>
                <a:gd name="T0" fmla="*/ 47 w 126"/>
                <a:gd name="T1" fmla="*/ 0 h 85"/>
                <a:gd name="T2" fmla="*/ 0 w 126"/>
                <a:gd name="T3" fmla="*/ 63 h 85"/>
                <a:gd name="T4" fmla="*/ 123 w 126"/>
                <a:gd name="T5" fmla="*/ 84 h 85"/>
                <a:gd name="T6" fmla="*/ 108 w 126"/>
                <a:gd name="T7" fmla="*/ 4 h 85"/>
                <a:gd name="T8" fmla="*/ 47 w 126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" h="85">
                  <a:moveTo>
                    <a:pt x="47" y="0"/>
                  </a:moveTo>
                  <a:lnTo>
                    <a:pt x="0" y="63"/>
                  </a:lnTo>
                  <a:lnTo>
                    <a:pt x="125" y="84"/>
                  </a:lnTo>
                  <a:lnTo>
                    <a:pt x="110" y="4"/>
                  </a:lnTo>
                  <a:lnTo>
                    <a:pt x="47" y="0"/>
                  </a:lnTo>
                </a:path>
              </a:pathLst>
            </a:custGeom>
            <a:solidFill>
              <a:srgbClr val="FF8000"/>
            </a:solidFill>
            <a:ln w="13335" cap="flat" cmpd="sng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6642" name="Freeform 28"/>
            <p:cNvSpPr>
              <a:spLocks noChangeAspect="1"/>
            </p:cNvSpPr>
            <p:nvPr/>
          </p:nvSpPr>
          <p:spPr bwMode="auto">
            <a:xfrm>
              <a:off x="3011" y="1475"/>
              <a:ext cx="263" cy="286"/>
            </a:xfrm>
            <a:custGeom>
              <a:avLst/>
              <a:gdLst>
                <a:gd name="T0" fmla="*/ 0 w 263"/>
                <a:gd name="T1" fmla="*/ 194 h 286"/>
                <a:gd name="T2" fmla="*/ 17 w 263"/>
                <a:gd name="T3" fmla="*/ 285 h 286"/>
                <a:gd name="T4" fmla="*/ 262 w 263"/>
                <a:gd name="T5" fmla="*/ 46 h 286"/>
                <a:gd name="T6" fmla="*/ 241 w 263"/>
                <a:gd name="T7" fmla="*/ 0 h 286"/>
                <a:gd name="T8" fmla="*/ 0 w 263"/>
                <a:gd name="T9" fmla="*/ 194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" h="286">
                  <a:moveTo>
                    <a:pt x="0" y="194"/>
                  </a:moveTo>
                  <a:lnTo>
                    <a:pt x="17" y="285"/>
                  </a:lnTo>
                  <a:lnTo>
                    <a:pt x="262" y="46"/>
                  </a:lnTo>
                  <a:lnTo>
                    <a:pt x="241" y="0"/>
                  </a:lnTo>
                  <a:lnTo>
                    <a:pt x="0" y="194"/>
                  </a:lnTo>
                </a:path>
              </a:pathLst>
            </a:custGeom>
            <a:solidFill>
              <a:srgbClr val="663300"/>
            </a:solidFill>
            <a:ln w="1333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52605" name="AutoShape 29"/>
          <p:cNvSpPr>
            <a:spLocks noChangeArrowheads="1"/>
          </p:cNvSpPr>
          <p:nvPr/>
        </p:nvSpPr>
        <p:spPr bwMode="auto">
          <a:xfrm>
            <a:off x="5867400" y="3581400"/>
            <a:ext cx="1676400" cy="266700"/>
          </a:xfrm>
          <a:prstGeom prst="wedgeRectCallout">
            <a:avLst>
              <a:gd name="adj1" fmla="val -61551"/>
              <a:gd name="adj2" fmla="val 148213"/>
            </a:avLst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6000" tIns="36000" rIns="36000" bIns="36000"/>
          <a:lstStyle/>
          <a:p>
            <a:pPr algn="ctr">
              <a:defRPr/>
            </a:pPr>
            <a:r>
              <a:rPr lang="pt-B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Eixo Jequitaí I</a:t>
            </a:r>
          </a:p>
        </p:txBody>
      </p:sp>
      <p:sp>
        <p:nvSpPr>
          <p:cNvPr id="152606" name="AutoShape 30"/>
          <p:cNvSpPr>
            <a:spLocks noChangeArrowheads="1"/>
          </p:cNvSpPr>
          <p:nvPr/>
        </p:nvSpPr>
        <p:spPr bwMode="auto">
          <a:xfrm>
            <a:off x="5486400" y="3124200"/>
            <a:ext cx="1752600" cy="304800"/>
          </a:xfrm>
          <a:prstGeom prst="wedgeRectCallout">
            <a:avLst>
              <a:gd name="adj1" fmla="val -69745"/>
              <a:gd name="adj2" fmla="val 148440"/>
            </a:avLst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6000" tIns="36000" rIns="36000" bIns="36000"/>
          <a:lstStyle/>
          <a:p>
            <a:pPr algn="ctr">
              <a:defRPr/>
            </a:pPr>
            <a:r>
              <a:rPr lang="pt-B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Eixo Jequitaí II</a:t>
            </a:r>
          </a:p>
        </p:txBody>
      </p:sp>
      <p:pic>
        <p:nvPicPr>
          <p:cNvPr id="26635" name="Picture 31" descr="Figura_MapInfo_ConcepçãoGer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5325" y="1447800"/>
            <a:ext cx="43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52608" name="Picture 32" descr="Figura_MapInfo_ConcepçãoGer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860800"/>
            <a:ext cx="1795463" cy="25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2609" name="AutoShape 33"/>
          <p:cNvSpPr>
            <a:spLocks noChangeArrowheads="1"/>
          </p:cNvSpPr>
          <p:nvPr/>
        </p:nvSpPr>
        <p:spPr bwMode="auto">
          <a:xfrm>
            <a:off x="1066800" y="1447800"/>
            <a:ext cx="1866900" cy="304800"/>
          </a:xfrm>
          <a:prstGeom prst="wedgeRectCallout">
            <a:avLst>
              <a:gd name="adj1" fmla="val -74574"/>
              <a:gd name="adj2" fmla="val 134375"/>
            </a:avLst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6000" tIns="36000" rIns="36000" bIns="36000"/>
          <a:lstStyle/>
          <a:p>
            <a:pPr algn="ctr">
              <a:defRPr/>
            </a:pPr>
            <a:r>
              <a:rPr lang="pt-BR" sz="1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Rio São Francisco</a:t>
            </a:r>
          </a:p>
        </p:txBody>
      </p:sp>
      <p:sp>
        <p:nvSpPr>
          <p:cNvPr id="152610" name="AutoShape 34"/>
          <p:cNvSpPr>
            <a:spLocks noChangeArrowheads="1"/>
          </p:cNvSpPr>
          <p:nvPr/>
        </p:nvSpPr>
        <p:spPr bwMode="auto">
          <a:xfrm>
            <a:off x="4991100" y="1828800"/>
            <a:ext cx="1866900" cy="533400"/>
          </a:xfrm>
          <a:prstGeom prst="wedgeRectCallout">
            <a:avLst>
              <a:gd name="adj1" fmla="val -125597"/>
              <a:gd name="adj2" fmla="val 171130"/>
            </a:avLst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6000" tIns="36000" rIns="36000" bIns="36000"/>
          <a:lstStyle/>
          <a:p>
            <a:pPr algn="ctr">
              <a:defRPr/>
            </a:pPr>
            <a:r>
              <a:rPr lang="pt-BR" sz="1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Perímetro de Irrigação</a:t>
            </a:r>
          </a:p>
        </p:txBody>
      </p:sp>
      <p:sp>
        <p:nvSpPr>
          <p:cNvPr id="157737" name="Text Box 41"/>
          <p:cNvSpPr txBox="1">
            <a:spLocks noChangeArrowheads="1"/>
          </p:cNvSpPr>
          <p:nvPr/>
        </p:nvSpPr>
        <p:spPr bwMode="auto">
          <a:xfrm>
            <a:off x="298450" y="785813"/>
            <a:ext cx="8569325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Aft>
                <a:spcPct val="10000"/>
              </a:spcAft>
              <a:defRPr/>
            </a:pPr>
            <a:r>
              <a:rPr lang="pt-BR" sz="1900" b="1" dirty="0">
                <a:latin typeface="Arial" charset="0"/>
              </a:rPr>
              <a:t>PROJETO JEQUITAÍ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5" grpId="0" animBg="1" autoUpdateAnimBg="0"/>
      <p:bldP spid="152606" grpId="0" animBg="1" autoUpdateAnimBg="0"/>
      <p:bldP spid="152609" grpId="0" animBg="1" autoUpdateAnimBg="0"/>
      <p:bldP spid="152610" grpId="0" animBg="1" autoUpdateAnimBg="0"/>
      <p:bldP spid="15773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75F0F0-CCBF-4F47-8E52-36D329035488}" type="slidenum">
              <a:rPr lang="pt-BR" altLang="pt-BR" smtClean="0"/>
              <a:pPr/>
              <a:t>8</a:t>
            </a:fld>
            <a:endParaRPr lang="pt-BR" altLang="pt-BR" smtClean="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979613" y="-50800"/>
            <a:ext cx="548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/>
            <a:r>
              <a:rPr lang="pt-BR" altLang="pt-BR" sz="2200" b="1">
                <a:solidFill>
                  <a:schemeClr val="bg2"/>
                </a:solidFill>
                <a:latin typeface="Arial" charset="0"/>
              </a:rPr>
              <a:t>Barragem Jequitaí I – Arranjo Geral</a:t>
            </a:r>
          </a:p>
        </p:txBody>
      </p:sp>
      <p:pic>
        <p:nvPicPr>
          <p:cNvPr id="24580" name="Picture 3" descr="ArranjoGeral_Pl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476250"/>
            <a:ext cx="7948613" cy="55451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43044" name="AutoShape 4"/>
          <p:cNvSpPr>
            <a:spLocks noChangeArrowheads="1"/>
          </p:cNvSpPr>
          <p:nvPr/>
        </p:nvSpPr>
        <p:spPr bwMode="auto">
          <a:xfrm>
            <a:off x="914400" y="4648200"/>
            <a:ext cx="1143000" cy="739775"/>
          </a:xfrm>
          <a:prstGeom prst="wedgeRectCallout">
            <a:avLst>
              <a:gd name="adj1" fmla="val 131951"/>
              <a:gd name="adj2" fmla="val -7572"/>
            </a:avLst>
          </a:prstGeom>
          <a:solidFill>
            <a:schemeClr val="tx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barragem da margem direita</a:t>
            </a:r>
          </a:p>
        </p:txBody>
      </p:sp>
      <p:sp>
        <p:nvSpPr>
          <p:cNvPr id="343046" name="AutoShape 6"/>
          <p:cNvSpPr>
            <a:spLocks noChangeArrowheads="1"/>
          </p:cNvSpPr>
          <p:nvPr/>
        </p:nvSpPr>
        <p:spPr bwMode="auto">
          <a:xfrm>
            <a:off x="3013075" y="501650"/>
            <a:ext cx="1143000" cy="527050"/>
          </a:xfrm>
          <a:prstGeom prst="wedgeRectCallout">
            <a:avLst>
              <a:gd name="adj1" fmla="val 144028"/>
              <a:gd name="adj2" fmla="val 249398"/>
            </a:avLst>
          </a:prstGeom>
          <a:solidFill>
            <a:schemeClr val="tx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tomada d´água</a:t>
            </a:r>
          </a:p>
        </p:txBody>
      </p:sp>
      <p:sp>
        <p:nvSpPr>
          <p:cNvPr id="343047" name="AutoShape 7"/>
          <p:cNvSpPr>
            <a:spLocks noChangeArrowheads="1"/>
          </p:cNvSpPr>
          <p:nvPr/>
        </p:nvSpPr>
        <p:spPr bwMode="auto">
          <a:xfrm>
            <a:off x="2620963" y="1206500"/>
            <a:ext cx="1143000" cy="527050"/>
          </a:xfrm>
          <a:prstGeom prst="wedgeRectCallout">
            <a:avLst>
              <a:gd name="adj1" fmla="val 154722"/>
              <a:gd name="adj2" fmla="val 151806"/>
            </a:avLst>
          </a:prstGeom>
          <a:solidFill>
            <a:schemeClr val="tx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galeria de desvio</a:t>
            </a:r>
          </a:p>
        </p:txBody>
      </p:sp>
      <p:sp>
        <p:nvSpPr>
          <p:cNvPr id="343048" name="AutoShape 8"/>
          <p:cNvSpPr>
            <a:spLocks noChangeArrowheads="1"/>
          </p:cNvSpPr>
          <p:nvPr/>
        </p:nvSpPr>
        <p:spPr bwMode="auto">
          <a:xfrm>
            <a:off x="2044700" y="1968500"/>
            <a:ext cx="1752600" cy="527050"/>
          </a:xfrm>
          <a:prstGeom prst="wedgeRectCallout">
            <a:avLst>
              <a:gd name="adj1" fmla="val 106977"/>
              <a:gd name="adj2" fmla="val 162653"/>
            </a:avLst>
          </a:prstGeom>
          <a:solidFill>
            <a:schemeClr val="tx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vertedouro auxiliar esquerdo</a:t>
            </a:r>
          </a:p>
        </p:txBody>
      </p:sp>
      <p:sp>
        <p:nvSpPr>
          <p:cNvPr id="343049" name="AutoShape 9"/>
          <p:cNvSpPr>
            <a:spLocks noChangeArrowheads="1"/>
          </p:cNvSpPr>
          <p:nvPr/>
        </p:nvSpPr>
        <p:spPr bwMode="auto">
          <a:xfrm>
            <a:off x="822325" y="2844800"/>
            <a:ext cx="2057400" cy="314325"/>
          </a:xfrm>
          <a:prstGeom prst="wedgeRectCallout">
            <a:avLst>
              <a:gd name="adj1" fmla="val 120794"/>
              <a:gd name="adj2" fmla="val 213447"/>
            </a:avLst>
          </a:prstGeom>
          <a:solidFill>
            <a:schemeClr val="tx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vertedouro principal</a:t>
            </a:r>
          </a:p>
        </p:txBody>
      </p:sp>
      <p:sp>
        <p:nvSpPr>
          <p:cNvPr id="343050" name="AutoShape 10"/>
          <p:cNvSpPr>
            <a:spLocks noChangeArrowheads="1"/>
          </p:cNvSpPr>
          <p:nvPr/>
        </p:nvSpPr>
        <p:spPr bwMode="auto">
          <a:xfrm>
            <a:off x="855663" y="3594100"/>
            <a:ext cx="1447800" cy="527050"/>
          </a:xfrm>
          <a:prstGeom prst="wedgeRectCallout">
            <a:avLst>
              <a:gd name="adj1" fmla="val 146140"/>
              <a:gd name="adj2" fmla="val 70466"/>
            </a:avLst>
          </a:prstGeom>
          <a:solidFill>
            <a:schemeClr val="tx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vertedouro auxiliar direito</a:t>
            </a:r>
          </a:p>
        </p:txBody>
      </p:sp>
      <p:sp>
        <p:nvSpPr>
          <p:cNvPr id="343051" name="AutoShape 11"/>
          <p:cNvSpPr>
            <a:spLocks noChangeArrowheads="1"/>
          </p:cNvSpPr>
          <p:nvPr/>
        </p:nvSpPr>
        <p:spPr bwMode="auto">
          <a:xfrm>
            <a:off x="6704013" y="1500188"/>
            <a:ext cx="1752600" cy="527050"/>
          </a:xfrm>
          <a:prstGeom prst="wedgeRectCallout">
            <a:avLst>
              <a:gd name="adj1" fmla="val -97845"/>
              <a:gd name="adj2" fmla="val 68347"/>
            </a:avLst>
          </a:prstGeom>
          <a:solidFill>
            <a:schemeClr val="tx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barragem margem esquerda</a:t>
            </a:r>
          </a:p>
        </p:txBody>
      </p:sp>
      <p:sp>
        <p:nvSpPr>
          <p:cNvPr id="343052" name="AutoShape 12"/>
          <p:cNvSpPr>
            <a:spLocks noChangeArrowheads="1"/>
          </p:cNvSpPr>
          <p:nvPr/>
        </p:nvSpPr>
        <p:spPr bwMode="auto">
          <a:xfrm>
            <a:off x="7580313" y="2074863"/>
            <a:ext cx="1911350" cy="314325"/>
          </a:xfrm>
          <a:prstGeom prst="wedgeRectCallout">
            <a:avLst>
              <a:gd name="adj1" fmla="val -108218"/>
              <a:gd name="adj2" fmla="val 199495"/>
            </a:avLst>
          </a:prstGeom>
          <a:solidFill>
            <a:schemeClr val="tx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casa de força</a:t>
            </a:r>
          </a:p>
        </p:txBody>
      </p:sp>
      <p:sp>
        <p:nvSpPr>
          <p:cNvPr id="343055" name="AutoShape 15"/>
          <p:cNvSpPr>
            <a:spLocks noChangeArrowheads="1"/>
          </p:cNvSpPr>
          <p:nvPr/>
        </p:nvSpPr>
        <p:spPr bwMode="auto">
          <a:xfrm>
            <a:off x="5029200" y="4419600"/>
            <a:ext cx="1828800" cy="314325"/>
          </a:xfrm>
          <a:prstGeom prst="wedgeRectCallout">
            <a:avLst>
              <a:gd name="adj1" fmla="val -14280"/>
              <a:gd name="adj2" fmla="val -518661"/>
            </a:avLst>
          </a:prstGeom>
          <a:solidFill>
            <a:schemeClr val="tx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válvula dispersora</a:t>
            </a:r>
          </a:p>
        </p:txBody>
      </p:sp>
      <p:sp>
        <p:nvSpPr>
          <p:cNvPr id="157737" name="Text Box 41"/>
          <p:cNvSpPr txBox="1">
            <a:spLocks noChangeArrowheads="1"/>
          </p:cNvSpPr>
          <p:nvPr/>
        </p:nvSpPr>
        <p:spPr bwMode="auto">
          <a:xfrm rot="16200000">
            <a:off x="-2429669" y="3058319"/>
            <a:ext cx="5545138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13500000">
              <a:srgbClr val="000099"/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Aft>
                <a:spcPct val="10000"/>
              </a:spcAft>
              <a:defRPr/>
            </a:pPr>
            <a:r>
              <a:rPr lang="pt-BR" sz="19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PROJETO JEQUITAÍ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4" grpId="0" animBg="1" autoUpdateAnimBg="0"/>
      <p:bldP spid="343046" grpId="0" animBg="1" autoUpdateAnimBg="0"/>
      <p:bldP spid="343047" grpId="0" animBg="1" autoUpdateAnimBg="0"/>
      <p:bldP spid="343048" grpId="0" animBg="1" autoUpdateAnimBg="0"/>
      <p:bldP spid="343049" grpId="0" animBg="1" autoUpdateAnimBg="0"/>
      <p:bldP spid="343050" grpId="0" animBg="1" autoUpdateAnimBg="0"/>
      <p:bldP spid="343051" grpId="0" animBg="1" autoUpdateAnimBg="0"/>
      <p:bldP spid="343052" grpId="0" animBg="1" autoUpdateAnimBg="0"/>
      <p:bldP spid="343055" grpId="0" animBg="1" autoUpdateAnimBg="0"/>
      <p:bldP spid="15773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8A3F8E-9617-4A89-90F9-49D004DE93C5}" type="slidenum">
              <a:rPr lang="pt-BR" altLang="pt-BR" smtClean="0"/>
              <a:pPr/>
              <a:t>9</a:t>
            </a:fld>
            <a:endParaRPr lang="pt-BR" altLang="pt-BR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solidFill>
                  <a:schemeClr val="bg2"/>
                </a:solidFill>
                <a:effectLst/>
              </a:rPr>
              <a:t>Barragem Jequitaí II - Arranjo Geral</a:t>
            </a:r>
          </a:p>
        </p:txBody>
      </p:sp>
      <p:pic>
        <p:nvPicPr>
          <p:cNvPr id="25604" name="Picture 9" descr="ArranjoGeral_PlantaJeqII-E1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85800"/>
            <a:ext cx="8343900" cy="54673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55340" name="AutoShape 12"/>
          <p:cNvSpPr>
            <a:spLocks noChangeArrowheads="1"/>
          </p:cNvSpPr>
          <p:nvPr/>
        </p:nvSpPr>
        <p:spPr bwMode="auto">
          <a:xfrm>
            <a:off x="1524000" y="914400"/>
            <a:ext cx="1752600" cy="527050"/>
          </a:xfrm>
          <a:prstGeom prst="wedgeRectCallout">
            <a:avLst>
              <a:gd name="adj1" fmla="val 79378"/>
              <a:gd name="adj2" fmla="val 146248"/>
            </a:avLst>
          </a:prstGeom>
          <a:solidFill>
            <a:schemeClr val="tx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tomada d´água de irrigação M.E.</a:t>
            </a:r>
          </a:p>
        </p:txBody>
      </p:sp>
      <p:sp>
        <p:nvSpPr>
          <p:cNvPr id="355346" name="AutoShape 18"/>
          <p:cNvSpPr>
            <a:spLocks noChangeArrowheads="1"/>
          </p:cNvSpPr>
          <p:nvPr/>
        </p:nvSpPr>
        <p:spPr bwMode="auto">
          <a:xfrm>
            <a:off x="5257800" y="2133600"/>
            <a:ext cx="2209800" cy="314325"/>
          </a:xfrm>
          <a:prstGeom prst="wedgeRectCallout">
            <a:avLst>
              <a:gd name="adj1" fmla="val -46216"/>
              <a:gd name="adj2" fmla="val 135957"/>
            </a:avLst>
          </a:prstGeom>
          <a:solidFill>
            <a:schemeClr val="tx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casa de força</a:t>
            </a:r>
          </a:p>
        </p:txBody>
      </p:sp>
      <p:sp>
        <p:nvSpPr>
          <p:cNvPr id="355351" name="AutoShape 23"/>
          <p:cNvSpPr>
            <a:spLocks noChangeArrowheads="1"/>
          </p:cNvSpPr>
          <p:nvPr/>
        </p:nvSpPr>
        <p:spPr bwMode="auto">
          <a:xfrm>
            <a:off x="838200" y="2057400"/>
            <a:ext cx="1600200" cy="527050"/>
          </a:xfrm>
          <a:prstGeom prst="wedgeRectCallout">
            <a:avLst>
              <a:gd name="adj1" fmla="val 117560"/>
              <a:gd name="adj2" fmla="val 108370"/>
            </a:avLst>
          </a:prstGeom>
          <a:solidFill>
            <a:schemeClr val="tx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tomada d´água para geração</a:t>
            </a:r>
          </a:p>
        </p:txBody>
      </p:sp>
      <p:sp>
        <p:nvSpPr>
          <p:cNvPr id="355352" name="AutoShape 24"/>
          <p:cNvSpPr>
            <a:spLocks noChangeArrowheads="1"/>
          </p:cNvSpPr>
          <p:nvPr/>
        </p:nvSpPr>
        <p:spPr bwMode="auto">
          <a:xfrm>
            <a:off x="1676400" y="3581400"/>
            <a:ext cx="1219200" cy="314325"/>
          </a:xfrm>
          <a:prstGeom prst="wedgeRectCallout">
            <a:avLst>
              <a:gd name="adj1" fmla="val 138671"/>
              <a:gd name="adj2" fmla="val 108736"/>
            </a:avLst>
          </a:prstGeom>
          <a:solidFill>
            <a:schemeClr val="tx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vertedouro</a:t>
            </a:r>
          </a:p>
        </p:txBody>
      </p:sp>
      <p:sp>
        <p:nvSpPr>
          <p:cNvPr id="355354" name="AutoShape 26"/>
          <p:cNvSpPr>
            <a:spLocks noChangeArrowheads="1"/>
          </p:cNvSpPr>
          <p:nvPr/>
        </p:nvSpPr>
        <p:spPr bwMode="auto">
          <a:xfrm>
            <a:off x="762000" y="5643563"/>
            <a:ext cx="1752600" cy="527050"/>
          </a:xfrm>
          <a:prstGeom prst="wedgeRectCallout">
            <a:avLst>
              <a:gd name="adj1" fmla="val 102929"/>
              <a:gd name="adj2" fmla="val -136727"/>
            </a:avLst>
          </a:prstGeom>
          <a:solidFill>
            <a:schemeClr val="tx1"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tomada d´água de irrigação M.D.</a:t>
            </a:r>
          </a:p>
        </p:txBody>
      </p:sp>
      <p:sp>
        <p:nvSpPr>
          <p:cNvPr id="355357" name="Text Box 29"/>
          <p:cNvSpPr txBox="1">
            <a:spLocks noChangeArrowheads="1"/>
          </p:cNvSpPr>
          <p:nvPr/>
        </p:nvSpPr>
        <p:spPr bwMode="auto">
          <a:xfrm>
            <a:off x="7408863" y="3916363"/>
            <a:ext cx="10493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12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Rio Jequitaí</a:t>
            </a:r>
          </a:p>
        </p:txBody>
      </p:sp>
      <p:sp>
        <p:nvSpPr>
          <p:cNvPr id="157737" name="Text Box 41"/>
          <p:cNvSpPr txBox="1">
            <a:spLocks noChangeArrowheads="1"/>
          </p:cNvSpPr>
          <p:nvPr/>
        </p:nvSpPr>
        <p:spPr bwMode="auto">
          <a:xfrm rot="16200000">
            <a:off x="-2521744" y="3236119"/>
            <a:ext cx="5484813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13500000">
              <a:srgbClr val="000099"/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Aft>
                <a:spcPct val="10000"/>
              </a:spcAft>
              <a:defRPr/>
            </a:pPr>
            <a:r>
              <a:rPr lang="pt-BR" sz="19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PROJETO JEQUITAÍ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5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5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5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5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40" grpId="0" animBg="1" autoUpdateAnimBg="0"/>
      <p:bldP spid="355346" grpId="0" animBg="1" autoUpdateAnimBg="0"/>
      <p:bldP spid="355351" grpId="0" animBg="1" autoUpdateAnimBg="0"/>
      <p:bldP spid="355352" grpId="0" animBg="1" autoUpdateAnimBg="0"/>
      <p:bldP spid="355354" grpId="0" animBg="1" autoUpdateAnimBg="0"/>
      <p:bldP spid="157737" grpId="0" animBg="1" autoUpdateAnimBg="0"/>
    </p:bldLst>
  </p:timing>
</p:sld>
</file>

<file path=ppt/theme/theme1.xml><?xml version="1.0" encoding="utf-8"?>
<a:theme xmlns:a="http://schemas.openxmlformats.org/drawingml/2006/main" name="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apresentação\Planagem.pot</Template>
  <TotalTime>10394</TotalTime>
  <Words>1443</Words>
  <Application>Microsoft Office PowerPoint</Application>
  <PresentationFormat>Apresentação na tela (4:3)</PresentationFormat>
  <Paragraphs>360</Paragraphs>
  <Slides>28</Slides>
  <Notes>2</Notes>
  <HiddenSlides>8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Planagem</vt:lpstr>
      <vt:lpstr>Planilha</vt:lpstr>
      <vt:lpstr>COMPANHIA DE DESENVOLVIMENTO DOS VALES DO SÃO FRANCISCO E DO PARNAÍBA CODEVASF/1ª SUPERINTENDÊNCIA REGIONAL</vt:lpstr>
      <vt:lpstr>Slide 2</vt:lpstr>
      <vt:lpstr>Finalidades do Empreendimento</vt:lpstr>
      <vt:lpstr>Localização do Empreendimento</vt:lpstr>
      <vt:lpstr>Localização do Empreendimento</vt:lpstr>
      <vt:lpstr>Bacia Hidrográfica</vt:lpstr>
      <vt:lpstr>Concepção Geral do Empreendimento</vt:lpstr>
      <vt:lpstr>Slide 8</vt:lpstr>
      <vt:lpstr>Barragem Jequitaí II - Arranjo Geral</vt:lpstr>
      <vt:lpstr>Barragens Jequitaí I e II   Dados Básicos</vt:lpstr>
      <vt:lpstr>Slide 11</vt:lpstr>
      <vt:lpstr>Cronograma de Implantação A.M. Jequitaí I</vt:lpstr>
      <vt:lpstr>Reservatório - Propriedades</vt:lpstr>
      <vt:lpstr>Remanejamento da População Atingida</vt:lpstr>
      <vt:lpstr>Áreas para Implantação do Projeto</vt:lpstr>
      <vt:lpstr> Projeto de Irrigação - Arranjo Geral  </vt:lpstr>
      <vt:lpstr>Projeto de Irrigação Dados Básicos</vt:lpstr>
      <vt:lpstr>Estudo de Impactos Ambientais</vt:lpstr>
      <vt:lpstr>Slide 19</vt:lpstr>
      <vt:lpstr>Slide 20</vt:lpstr>
      <vt:lpstr>Slide 21</vt:lpstr>
      <vt:lpstr>Recursos Hídricos Outorga – Situação do Processo</vt:lpstr>
      <vt:lpstr> Síntese dos Benefícios do Empreendimento</vt:lpstr>
      <vt:lpstr>Necessidade de Recursos para Conclusão da Barragem I </vt:lpstr>
      <vt:lpstr>Slide 25</vt:lpstr>
      <vt:lpstr>Slide 26</vt:lpstr>
      <vt:lpstr>Slide 27</vt:lpstr>
      <vt:lpstr>Slide 28</vt:lpstr>
    </vt:vector>
  </TitlesOfParts>
  <Company>ENGECORPS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FORUM REGIONAL DE SANEAMENTO, MEIO AMBIENTE E RECURSOS HÍDRICOS</dc:title>
  <dc:subject>PROJETO JEQUITAÍ – CARACTERIZAÇÃO DO EMPREENDIMENTO</dc:subject>
  <dc:creator>Cristiano Roberto</dc:creator>
  <cp:lastModifiedBy>Fernando Antonio Fialho de Sena</cp:lastModifiedBy>
  <cp:revision>1034</cp:revision>
  <cp:lastPrinted>2004-08-04T19:24:23Z</cp:lastPrinted>
  <dcterms:created xsi:type="dcterms:W3CDTF">2003-07-30T12:33:51Z</dcterms:created>
  <dcterms:modified xsi:type="dcterms:W3CDTF">2018-12-06T14:36:41Z</dcterms:modified>
</cp:coreProperties>
</file>