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3" r:id="rId3"/>
    <p:sldId id="265" r:id="rId4"/>
    <p:sldId id="264" r:id="rId5"/>
    <p:sldId id="256" r:id="rId6"/>
    <p:sldId id="26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5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19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066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753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980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3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313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8501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60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535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750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421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8130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4B228-3EAD-4D82-B4D0-2529591754A4}" type="datetimeFigureOut">
              <a:rPr lang="pt-BR" smtClean="0"/>
              <a:t>07/12/2018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7903D-3DA7-48A1-85BD-E4BF70CBCEB5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1547664" y="260648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CBHSF - AGB - PEIXE VIVO</a:t>
            </a:r>
            <a:endParaRPr lang="pt-BR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pt-BR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Gestão e Operação do Projeto de Integração do Rio São Francisco com </a:t>
            </a:r>
            <a:r>
              <a:rPr lang="pt-BR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Bacias </a:t>
            </a:r>
            <a:r>
              <a:rPr lang="pt-BR" sz="16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Hidrográficas do Nordeste Setentrional (PISF)</a:t>
            </a:r>
            <a:endParaRPr lang="pt-BR" sz="1600" dirty="0"/>
          </a:p>
        </p:txBody>
      </p:sp>
      <p:pic>
        <p:nvPicPr>
          <p:cNvPr id="10" name="Imagem 9" descr="Logotipo_CBHSaoFrancisco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51520" y="260646"/>
            <a:ext cx="110490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02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pt-BR" sz="1600" b="1" kern="1200" smtClean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lang="pt-BR" sz="1800" kern="1200" cap="all" smtClean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52028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200" cap="all" dirty="0" smtClean="0">
                <a:solidFill>
                  <a:srgbClr val="315683"/>
                </a:solidFill>
              </a:rPr>
              <a:t/>
            </a:r>
            <a:br>
              <a:rPr lang="pt-BR" sz="3200" cap="all" dirty="0" smtClean="0">
                <a:solidFill>
                  <a:srgbClr val="315683"/>
                </a:solidFill>
              </a:rPr>
            </a:br>
            <a:r>
              <a:rPr lang="pt-BR" sz="3200" cap="all" dirty="0" smtClean="0">
                <a:solidFill>
                  <a:srgbClr val="315683"/>
                </a:solidFill>
              </a:rPr>
              <a:t>Gestão </a:t>
            </a:r>
            <a:r>
              <a:rPr lang="pt-BR" sz="3200" cap="all" dirty="0">
                <a:solidFill>
                  <a:srgbClr val="315683"/>
                </a:solidFill>
              </a:rPr>
              <a:t>e Operação do Projeto de Integração do Rio São Francisco com </a:t>
            </a:r>
            <a:r>
              <a:rPr lang="pt-BR" sz="3200" cap="all" dirty="0" smtClean="0">
                <a:solidFill>
                  <a:srgbClr val="315683"/>
                </a:solidFill>
              </a:rPr>
              <a:t>as Bacias </a:t>
            </a:r>
            <a:r>
              <a:rPr lang="pt-BR" sz="3200" cap="all" dirty="0">
                <a:solidFill>
                  <a:srgbClr val="315683"/>
                </a:solidFill>
              </a:rPr>
              <a:t>Hidrográficas do Nordeste Setentrional (</a:t>
            </a:r>
            <a:r>
              <a:rPr lang="pt-BR" sz="3200" cap="all" dirty="0" smtClean="0">
                <a:solidFill>
                  <a:srgbClr val="315683"/>
                </a:solidFill>
              </a:rPr>
              <a:t>PISF)</a:t>
            </a:r>
            <a:endParaRPr lang="pt-BR" sz="3200" dirty="0">
              <a:solidFill>
                <a:srgbClr val="315683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580112" y="580526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Pedro Antonio Molinas – Engenheiro Hídrico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4281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0040"/>
          </a:xfrm>
        </p:spPr>
        <p:txBody>
          <a:bodyPr/>
          <a:lstStyle/>
          <a:p>
            <a:pPr algn="l"/>
            <a:r>
              <a:rPr lang="pt-BR" sz="2400" cap="all" dirty="0"/>
              <a:t>RECOMENDAÇÕES AO COMITÊ DA BACIA HIDROGRÁFICA DO RIO SÃO FRANCISCO (CBHSF</a:t>
            </a:r>
            <a:r>
              <a:rPr lang="pt-BR" sz="2400" cap="all" dirty="0" smtClean="0"/>
              <a:t>)</a:t>
            </a:r>
            <a:br>
              <a:rPr lang="pt-BR" sz="2400" cap="all" dirty="0" smtClean="0"/>
            </a:br>
            <a:endParaRPr lang="pt-BR" sz="2400" dirty="0">
              <a:solidFill>
                <a:srgbClr val="315683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23330" y="2060848"/>
            <a:ext cx="8424936" cy="41044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2400" b="1" dirty="0" smtClean="0"/>
              <a:t>1) Defesa </a:t>
            </a:r>
            <a:r>
              <a:rPr lang="pt-BR" sz="2400" b="1" dirty="0"/>
              <a:t>dos interesses </a:t>
            </a:r>
            <a:r>
              <a:rPr lang="pt-BR" sz="2400" b="1" dirty="0" smtClean="0"/>
              <a:t>dos </a:t>
            </a:r>
            <a:r>
              <a:rPr lang="pt-BR" sz="2400" b="1" dirty="0"/>
              <a:t>usuários da Bacia Hidrográfica do São </a:t>
            </a:r>
            <a:r>
              <a:rPr lang="pt-BR" sz="2400" b="1" dirty="0" smtClean="0"/>
              <a:t>Francisco</a:t>
            </a:r>
          </a:p>
          <a:p>
            <a:endParaRPr lang="pt-BR" b="1" dirty="0" smtClean="0"/>
          </a:p>
          <a:p>
            <a:r>
              <a:rPr lang="pt-BR" b="1" dirty="0" smtClean="0"/>
              <a:t>Bacias </a:t>
            </a:r>
            <a:r>
              <a:rPr lang="pt-BR" b="1" dirty="0"/>
              <a:t>dos Rios Brígida, Terra Nova, Pajeú e Moxotó</a:t>
            </a:r>
            <a:r>
              <a:rPr lang="pt-BR" dirty="0"/>
              <a:t>, todas afluentes ao Rio São </a:t>
            </a:r>
            <a:r>
              <a:rPr lang="pt-BR" dirty="0" smtClean="0"/>
              <a:t>Francisco recebendo </a:t>
            </a:r>
            <a:r>
              <a:rPr lang="pt-BR" dirty="0"/>
              <a:t>escassa atenção por parte do </a:t>
            </a:r>
            <a:r>
              <a:rPr lang="pt-BR" dirty="0" smtClean="0"/>
              <a:t>empreendedor. </a:t>
            </a:r>
          </a:p>
          <a:p>
            <a:endParaRPr lang="pt-BR" dirty="0"/>
          </a:p>
          <a:p>
            <a:r>
              <a:rPr lang="pt-BR" dirty="0" smtClean="0"/>
              <a:t>Desacordo com compromissos vertidos no o </a:t>
            </a:r>
            <a:r>
              <a:rPr lang="pt-BR" dirty="0"/>
              <a:t>EIA-RIMA </a:t>
            </a:r>
            <a:r>
              <a:rPr lang="pt-BR" dirty="0" smtClean="0"/>
              <a:t>e </a:t>
            </a:r>
            <a:r>
              <a:rPr lang="pt-BR" dirty="0"/>
              <a:t>documentos apresentados ao </a:t>
            </a:r>
            <a:r>
              <a:rPr lang="pt-BR" dirty="0" smtClean="0"/>
              <a:t>ao </a:t>
            </a:r>
            <a:r>
              <a:rPr lang="pt-BR" dirty="0"/>
              <a:t>Conselho Nacional de Recursos Hídricos (CNRH) pelo </a:t>
            </a:r>
            <a:r>
              <a:rPr lang="pt-BR" dirty="0" smtClean="0"/>
              <a:t>empreendedor.</a:t>
            </a:r>
          </a:p>
          <a:p>
            <a:endParaRPr lang="pt-BR" dirty="0" smtClean="0"/>
          </a:p>
          <a:p>
            <a:r>
              <a:rPr lang="pt-BR" b="1" dirty="0">
                <a:solidFill>
                  <a:srgbClr val="FF0000"/>
                </a:solidFill>
              </a:rPr>
              <a:t>Ramal </a:t>
            </a:r>
            <a:r>
              <a:rPr lang="pt-BR" b="1" dirty="0" smtClean="0">
                <a:solidFill>
                  <a:srgbClr val="FF0000"/>
                </a:solidFill>
              </a:rPr>
              <a:t>Entremontes sem Projeto Executivo contratado.</a:t>
            </a:r>
          </a:p>
          <a:p>
            <a:endParaRPr lang="pt-B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757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0040"/>
          </a:xfrm>
        </p:spPr>
        <p:txBody>
          <a:bodyPr/>
          <a:lstStyle/>
          <a:p>
            <a:pPr algn="l"/>
            <a:r>
              <a:rPr lang="pt-BR" sz="2400" cap="all" dirty="0"/>
              <a:t>RECOMENDAÇÕES AO COMITÊ DA BACIA HIDROGRÁFICA DO RIO SÃO FRANCISCO (CBHSF</a:t>
            </a:r>
            <a:r>
              <a:rPr lang="pt-BR" sz="2400" cap="all" dirty="0" smtClean="0"/>
              <a:t>)</a:t>
            </a:r>
            <a:br>
              <a:rPr lang="pt-BR" sz="2400" cap="all" dirty="0" smtClean="0"/>
            </a:br>
            <a:endParaRPr lang="pt-BR" sz="2400" dirty="0">
              <a:solidFill>
                <a:srgbClr val="315683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23330" y="2060848"/>
            <a:ext cx="8424936" cy="41044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2400" b="1" dirty="0" smtClean="0"/>
              <a:t>2) Inequidade em matéria de rateio custos para os usuários da Bacia Hidrográfica do São Francisco</a:t>
            </a:r>
          </a:p>
          <a:p>
            <a:endParaRPr lang="pt-BR" b="1" dirty="0" smtClean="0"/>
          </a:p>
          <a:p>
            <a:r>
              <a:rPr lang="pt-BR" dirty="0" smtClean="0"/>
              <a:t>As </a:t>
            </a:r>
            <a:r>
              <a:rPr lang="pt-BR" dirty="0"/>
              <a:t>resoluções </a:t>
            </a:r>
            <a:r>
              <a:rPr lang="pt-BR" dirty="0" smtClean="0"/>
              <a:t>da </a:t>
            </a:r>
            <a:r>
              <a:rPr lang="pt-BR" dirty="0"/>
              <a:t>ANA </a:t>
            </a:r>
            <a:r>
              <a:rPr lang="pt-BR" dirty="0" smtClean="0"/>
              <a:t>como </a:t>
            </a:r>
            <a:r>
              <a:rPr lang="pt-BR" dirty="0"/>
              <a:t>Agente Regulador </a:t>
            </a:r>
            <a:r>
              <a:rPr lang="pt-BR" dirty="0" smtClean="0"/>
              <a:t>propõem </a:t>
            </a:r>
            <a:r>
              <a:rPr lang="pt-BR" b="1" u="sng" dirty="0"/>
              <a:t>equalizar os preços da água fornecida nos diferentes portais das bacias receptoras</a:t>
            </a:r>
            <a:r>
              <a:rPr lang="pt-BR" dirty="0" smtClean="0"/>
              <a:t>. </a:t>
            </a:r>
          </a:p>
          <a:p>
            <a:r>
              <a:rPr lang="pt-BR" dirty="0" smtClean="0"/>
              <a:t>Esta decisão coloca </a:t>
            </a:r>
            <a:r>
              <a:rPr lang="pt-BR" dirty="0"/>
              <a:t>os usuários das sub-bacias do São Francisco numa situação que os prejudica </a:t>
            </a:r>
            <a:r>
              <a:rPr lang="pt-BR" dirty="0" smtClean="0"/>
              <a:t>economicamente, </a:t>
            </a:r>
            <a:r>
              <a:rPr lang="pt-BR" dirty="0"/>
              <a:t>uma vez que </a:t>
            </a:r>
            <a:r>
              <a:rPr lang="pt-BR" dirty="0" smtClean="0"/>
              <a:t>os custos para seu atendimento são muito menores que os requeridos para atender Ceará , paraíba ou Agreste Pernambucano.</a:t>
            </a:r>
          </a:p>
          <a:p>
            <a:endParaRPr lang="pt-BR" dirty="0"/>
          </a:p>
          <a:p>
            <a:r>
              <a:rPr lang="pt-BR" b="1" dirty="0" smtClean="0">
                <a:solidFill>
                  <a:srgbClr val="FF0000"/>
                </a:solidFill>
              </a:rPr>
              <a:t>Alturas </a:t>
            </a:r>
            <a:r>
              <a:rPr lang="pt-BR" b="1" dirty="0">
                <a:solidFill>
                  <a:srgbClr val="FF0000"/>
                </a:solidFill>
              </a:rPr>
              <a:t>geométricas </a:t>
            </a:r>
            <a:r>
              <a:rPr lang="pt-BR" b="1" dirty="0" smtClean="0">
                <a:solidFill>
                  <a:srgbClr val="FF0000"/>
                </a:solidFill>
              </a:rPr>
              <a:t>para tender Entremontes: 80 m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Alturas geométricas para tender Ceará: 180 m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Alturas geométricas para tender Bacia do Paraíba (Campina Grande) : 300 m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383622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0040"/>
          </a:xfrm>
        </p:spPr>
        <p:txBody>
          <a:bodyPr/>
          <a:lstStyle/>
          <a:p>
            <a:pPr algn="l"/>
            <a:r>
              <a:rPr lang="pt-BR" sz="2400" cap="all" dirty="0"/>
              <a:t>RECOMENDAÇÕES AO COMITÊ DA BACIA HIDROGRÁFICA DO RIO SÃO FRANCISCO (CBHSF</a:t>
            </a:r>
            <a:r>
              <a:rPr lang="pt-BR" sz="2400" cap="all" dirty="0" smtClean="0"/>
              <a:t>)</a:t>
            </a:r>
            <a:br>
              <a:rPr lang="pt-BR" sz="2400" cap="all" dirty="0" smtClean="0"/>
            </a:br>
            <a:endParaRPr lang="pt-BR" sz="2400" dirty="0">
              <a:solidFill>
                <a:srgbClr val="315683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23330" y="2060848"/>
            <a:ext cx="8424936" cy="41044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2400" b="1" dirty="0" smtClean="0"/>
              <a:t>3) Problemas de articulação com o DNOCS, proprietário de dos Reservatórios de Barra do Juá e Poço da Cruz</a:t>
            </a:r>
          </a:p>
          <a:p>
            <a:endParaRPr lang="pt-BR" b="1" dirty="0" smtClean="0"/>
          </a:p>
          <a:p>
            <a:r>
              <a:rPr lang="pt-BR" dirty="0" smtClean="0"/>
              <a:t>O pacto de 2005 (Decreto 2006) previa as transferências dos reservatórios federais vinculados ao PISF.</a:t>
            </a:r>
          </a:p>
          <a:p>
            <a:r>
              <a:rPr lang="pt-BR" dirty="0" smtClean="0"/>
              <a:t>As transferências não ocorreram por resistência do DNOCS e também por restrições dos estados.</a:t>
            </a:r>
          </a:p>
          <a:p>
            <a:r>
              <a:rPr lang="pt-BR" dirty="0" smtClean="0"/>
              <a:t>Os Reservatórios de </a:t>
            </a: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Barra do Juá e Poço da Cruz</a:t>
            </a:r>
            <a:r>
              <a:rPr lang="pt-BR" dirty="0" smtClean="0"/>
              <a:t> estão em condições de receber águas do PISF, condicionada a pequenos problemas de manutenção e articulação com a gestão estadual.</a:t>
            </a:r>
          </a:p>
          <a:p>
            <a:endParaRPr lang="pt-BR" dirty="0"/>
          </a:p>
          <a:p>
            <a:r>
              <a:rPr lang="pt-BR" b="1" dirty="0" smtClean="0">
                <a:solidFill>
                  <a:srgbClr val="FF0000"/>
                </a:solidFill>
              </a:rPr>
              <a:t>É imprescindível que estes reservatórios passem a ser controlados pela CODEVASF (Operadora do PISF) ou pelo Estado de Pernambuco para facilitar o acesso desses usuários às águas do PISF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3234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0040"/>
          </a:xfrm>
        </p:spPr>
        <p:txBody>
          <a:bodyPr/>
          <a:lstStyle/>
          <a:p>
            <a:pPr algn="l"/>
            <a:r>
              <a:rPr lang="pt-BR" sz="2400" cap="all" dirty="0" smtClean="0">
                <a:solidFill>
                  <a:srgbClr val="315683"/>
                </a:solidFill>
              </a:rPr>
              <a:t>Um pouco de história</a:t>
            </a:r>
            <a:endParaRPr lang="pt-BR" sz="2400" dirty="0">
              <a:solidFill>
                <a:srgbClr val="315683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1520" y="1844824"/>
            <a:ext cx="8712968" cy="45365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000" b="1" dirty="0" smtClean="0"/>
              <a:t>1. O Primeiro Projeto do </a:t>
            </a:r>
            <a:r>
              <a:rPr lang="pt-BR" sz="2000" b="1" dirty="0"/>
              <a:t>PISF– 1979-1987 </a:t>
            </a:r>
            <a:r>
              <a:rPr lang="pt-BR" sz="2000" b="1" dirty="0" smtClean="0"/>
              <a:t> - Governos Figueiredo e Sarney (Ministro Andreazza).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000" b="1" dirty="0" smtClean="0"/>
              <a:t>2. O Segundo Projeto do PISF– Inicio dos anos </a:t>
            </a:r>
            <a:r>
              <a:rPr lang="pt-BR" sz="2000" b="1" dirty="0"/>
              <a:t>1990 </a:t>
            </a:r>
            <a:r>
              <a:rPr lang="pt-BR" sz="2000" b="1" dirty="0" smtClean="0"/>
              <a:t>- Governo Itamar franco.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000" b="1" dirty="0" smtClean="0"/>
              <a:t>3. O Terceiro Projeto do </a:t>
            </a:r>
            <a:r>
              <a:rPr lang="pt-BR" sz="2000" b="1" dirty="0"/>
              <a:t>PISF – 1996-2000 – </a:t>
            </a:r>
            <a:r>
              <a:rPr lang="pt-BR" sz="2000" b="1" dirty="0" smtClean="0"/>
              <a:t>Governo FHC.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000" b="1" dirty="0"/>
              <a:t>4</a:t>
            </a:r>
            <a:r>
              <a:rPr lang="pt-BR" sz="2000" b="1" dirty="0" smtClean="0"/>
              <a:t>. As Contribuições do EIA-RIMA e a Contextualização Regional da Obra (</a:t>
            </a:r>
            <a:r>
              <a:rPr lang="pt-BR" sz="2000" b="1" dirty="0"/>
              <a:t>2001-2007</a:t>
            </a:r>
            <a:r>
              <a:rPr lang="pt-BR" sz="2000" b="1" dirty="0" smtClean="0"/>
              <a:t>).</a:t>
            </a:r>
            <a:endParaRPr lang="pt-BR" sz="20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000" b="1" dirty="0"/>
              <a:t>5</a:t>
            </a:r>
            <a:r>
              <a:rPr lang="pt-BR" sz="2000" b="1" dirty="0" smtClean="0"/>
              <a:t>. A </a:t>
            </a:r>
            <a:r>
              <a:rPr lang="pt-BR" sz="2000" b="1" dirty="0"/>
              <a:t>Revitalização Hidroambiental da Bacia do São Francisco </a:t>
            </a:r>
            <a:r>
              <a:rPr lang="pt-BR" sz="2000" b="1" dirty="0" smtClean="0"/>
              <a:t>(2002 - ?)</a:t>
            </a:r>
            <a:endParaRPr lang="pt-BR" sz="20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000" b="1" dirty="0"/>
              <a:t>6</a:t>
            </a:r>
            <a:r>
              <a:rPr lang="pt-BR" sz="2000" b="1" dirty="0" smtClean="0"/>
              <a:t>. A </a:t>
            </a:r>
            <a:r>
              <a:rPr lang="pt-BR" sz="2000" b="1" dirty="0"/>
              <a:t>concessão da outorga e suas consequências operacionais (2000 – 2005</a:t>
            </a:r>
            <a:r>
              <a:rPr lang="pt-BR" sz="2000" b="1" dirty="0" smtClean="0"/>
              <a:t>)</a:t>
            </a:r>
            <a:endParaRPr lang="pt-BR" sz="20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BR" sz="2000" b="1" dirty="0" smtClean="0"/>
              <a:t>7. A construção do PISF e a modelagem de sua Gestão (2005-2018)</a:t>
            </a:r>
            <a:endParaRPr lang="pt-B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947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9672" y="980728"/>
            <a:ext cx="7772400" cy="360040"/>
          </a:xfrm>
        </p:spPr>
        <p:txBody>
          <a:bodyPr/>
          <a:lstStyle/>
          <a:p>
            <a:pPr algn="l"/>
            <a:r>
              <a:rPr lang="pt-BR" sz="2400" cap="all" dirty="0" smtClean="0">
                <a:solidFill>
                  <a:srgbClr val="315683"/>
                </a:solidFill>
              </a:rPr>
              <a:t>Conselho Gestor </a:t>
            </a:r>
            <a:r>
              <a:rPr lang="pt-BR" sz="2400" cap="all" dirty="0">
                <a:solidFill>
                  <a:srgbClr val="315683"/>
                </a:solidFill>
              </a:rPr>
              <a:t>DO </a:t>
            </a:r>
            <a:r>
              <a:rPr lang="pt-BR" sz="2400" cap="all" dirty="0" smtClean="0">
                <a:solidFill>
                  <a:srgbClr val="315683"/>
                </a:solidFill>
              </a:rPr>
              <a:t>PISF</a:t>
            </a:r>
            <a:endParaRPr lang="pt-BR" sz="2400" dirty="0">
              <a:solidFill>
                <a:srgbClr val="315683"/>
              </a:solidFill>
            </a:endParaRPr>
          </a:p>
        </p:txBody>
      </p:sp>
      <p:pic>
        <p:nvPicPr>
          <p:cNvPr id="4" name="Imagem 3" descr="C:\Users\Molinas\Documents\!        BELOMONTE e PEIXE VIVO 2018\gestão PISF\SGIB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12776"/>
            <a:ext cx="6120130" cy="53335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3157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0040"/>
          </a:xfrm>
        </p:spPr>
        <p:txBody>
          <a:bodyPr/>
          <a:lstStyle/>
          <a:p>
            <a:pPr algn="l"/>
            <a:r>
              <a:rPr lang="pt-BR" sz="2400" cap="all" dirty="0" smtClean="0">
                <a:solidFill>
                  <a:srgbClr val="315683"/>
                </a:solidFill>
              </a:rPr>
              <a:t>Contexto de regulação</a:t>
            </a:r>
            <a:endParaRPr lang="pt-BR" sz="2400" dirty="0">
              <a:solidFill>
                <a:srgbClr val="315683"/>
              </a:solidFill>
            </a:endParaRPr>
          </a:p>
        </p:txBody>
      </p:sp>
      <p:pic>
        <p:nvPicPr>
          <p:cNvPr id="5" name="Imagem 4"/>
          <p:cNvPicPr/>
          <p:nvPr/>
        </p:nvPicPr>
        <p:blipFill rotWithShape="1">
          <a:blip r:embed="rId2"/>
          <a:srcRect l="34353" t="36138" r="17023" b="18817"/>
          <a:stretch/>
        </p:blipFill>
        <p:spPr bwMode="auto">
          <a:xfrm>
            <a:off x="35496" y="1628801"/>
            <a:ext cx="8892357" cy="4633779"/>
          </a:xfrm>
          <a:prstGeom prst="rect">
            <a:avLst/>
          </a:prstGeom>
          <a:ln w="1270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08766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0040"/>
          </a:xfrm>
        </p:spPr>
        <p:txBody>
          <a:bodyPr/>
          <a:lstStyle/>
          <a:p>
            <a:pPr algn="l"/>
            <a:r>
              <a:rPr lang="pt-BR" sz="2400" cap="all" dirty="0" smtClean="0">
                <a:solidFill>
                  <a:srgbClr val="315683"/>
                </a:solidFill>
              </a:rPr>
              <a:t>PROBLEMAS De </a:t>
            </a:r>
            <a:r>
              <a:rPr lang="pt-BR" sz="2400" cap="all" dirty="0">
                <a:solidFill>
                  <a:srgbClr val="315683"/>
                </a:solidFill>
              </a:rPr>
              <a:t>GESTÃO DO </a:t>
            </a:r>
            <a:r>
              <a:rPr lang="pt-BR" sz="2400" cap="all" dirty="0" smtClean="0">
                <a:solidFill>
                  <a:srgbClr val="315683"/>
                </a:solidFill>
              </a:rPr>
              <a:t>PISF 1</a:t>
            </a:r>
            <a:endParaRPr lang="pt-BR" sz="2400" dirty="0">
              <a:solidFill>
                <a:srgbClr val="315683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23528" y="1628800"/>
            <a:ext cx="8424936" cy="41044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pt-B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Superdimenamento</a:t>
            </a:r>
            <a:r>
              <a:rPr lang="pt-B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projeto</a:t>
            </a:r>
            <a:endPara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ü"/>
            </a:pPr>
            <a:endParaRPr lang="pt-BR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Concebido </a:t>
            </a:r>
            <a:r>
              <a:rPr lang="pt-BR" dirty="0"/>
              <a:t>para </a:t>
            </a:r>
            <a:r>
              <a:rPr lang="pt-BR" dirty="0" smtClean="0"/>
              <a:t>vazões </a:t>
            </a:r>
            <a:r>
              <a:rPr lang="pt-BR" dirty="0"/>
              <a:t>muito superiores às que </a:t>
            </a:r>
            <a:r>
              <a:rPr lang="pt-BR" dirty="0" smtClean="0"/>
              <a:t>vão escoarão normalmente;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Fortemente Condicionado pela </a:t>
            </a:r>
            <a:r>
              <a:rPr lang="pt-BR" u="sng" dirty="0" smtClean="0"/>
              <a:t>outorga</a:t>
            </a:r>
            <a:r>
              <a:rPr lang="pt-BR" dirty="0"/>
              <a:t>, que limitou o funcionamento pleno da capacidade da obra </a:t>
            </a:r>
            <a:r>
              <a:rPr lang="pt-BR" dirty="0" smtClean="0">
                <a:solidFill>
                  <a:srgbClr val="FF0000"/>
                </a:solidFill>
              </a:rPr>
              <a:t>(só funcionará plenamente em eventos raros)</a:t>
            </a:r>
            <a:r>
              <a:rPr lang="pt-BR" dirty="0" smtClean="0"/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 smtClean="0"/>
              <a:t>Limitações adicionais por questões de custos do bombeamento.</a:t>
            </a:r>
          </a:p>
          <a:p>
            <a:endParaRPr lang="pt-BR" dirty="0" smtClean="0"/>
          </a:p>
          <a:p>
            <a:pPr algn="ctr"/>
            <a:r>
              <a:rPr lang="pt-BR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Única Condição segura de funcionamento: Garantir a Segurança Hídrica </a:t>
            </a:r>
            <a:r>
              <a:rPr lang="pt-BR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 grandes conglomerados urbanos do Nordeste Setentrional </a:t>
            </a:r>
          </a:p>
          <a:p>
            <a:endParaRPr lang="pt-BR" b="1" u="sng" dirty="0" smtClean="0"/>
          </a:p>
          <a:p>
            <a:pPr algn="ctr"/>
            <a:endParaRPr lang="pt-B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628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0040"/>
          </a:xfrm>
        </p:spPr>
        <p:txBody>
          <a:bodyPr/>
          <a:lstStyle/>
          <a:p>
            <a:pPr algn="l"/>
            <a:r>
              <a:rPr lang="pt-BR" sz="2400" cap="all" dirty="0" smtClean="0">
                <a:solidFill>
                  <a:srgbClr val="315683"/>
                </a:solidFill>
              </a:rPr>
              <a:t>PROBLEMAS De </a:t>
            </a:r>
            <a:r>
              <a:rPr lang="pt-BR" sz="2400" cap="all" dirty="0">
                <a:solidFill>
                  <a:srgbClr val="315683"/>
                </a:solidFill>
              </a:rPr>
              <a:t>GESTÃO DO </a:t>
            </a:r>
            <a:r>
              <a:rPr lang="pt-BR" sz="2400" cap="all" dirty="0" smtClean="0">
                <a:solidFill>
                  <a:srgbClr val="315683"/>
                </a:solidFill>
              </a:rPr>
              <a:t>PISF 2</a:t>
            </a:r>
            <a:endParaRPr lang="pt-BR" sz="2400" dirty="0">
              <a:solidFill>
                <a:srgbClr val="315683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23528" y="1628800"/>
            <a:ext cx="8424936" cy="41044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pt-BR" b="1" u="sng" dirty="0" smtClean="0"/>
          </a:p>
          <a:p>
            <a:r>
              <a:rPr lang="pt-B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Falta de capacidade dos Estados Receptores de usufruir do </a:t>
            </a:r>
            <a:r>
              <a:rPr lang="pt-B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</a:t>
            </a:r>
            <a:endParaRPr lang="pt-B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PISF foi concebido para ser operado e gerido seguindo uma </a:t>
            </a:r>
            <a:r>
              <a:rPr lang="pt-BR" b="1" dirty="0" smtClean="0">
                <a:solidFill>
                  <a:srgbClr val="FF0000"/>
                </a:solidFill>
              </a:rPr>
              <a:t>lógica rígida de </a:t>
            </a:r>
            <a:r>
              <a:rPr lang="pt-BR" b="1" dirty="0">
                <a:solidFill>
                  <a:srgbClr val="FF0000"/>
                </a:solidFill>
              </a:rPr>
              <a:t>tarifas</a:t>
            </a:r>
            <a:r>
              <a:rPr lang="pt-BR" dirty="0"/>
              <a:t> </a:t>
            </a:r>
            <a:r>
              <a:rPr lang="pt-BR" dirty="0" smtClean="0"/>
              <a:t>que devem </a:t>
            </a:r>
            <a:r>
              <a:rPr lang="pt-BR" dirty="0"/>
              <a:t>refletir os </a:t>
            </a:r>
            <a:r>
              <a:rPr lang="pt-BR" b="1" dirty="0">
                <a:solidFill>
                  <a:srgbClr val="FF0000"/>
                </a:solidFill>
              </a:rPr>
              <a:t>custos reais</a:t>
            </a:r>
            <a:r>
              <a:rPr lang="pt-BR" dirty="0"/>
              <a:t> da disponibilidade hídrica.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pPr algn="ctr"/>
            <a:r>
              <a:rPr lang="pt-BR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Condição </a:t>
            </a:r>
            <a:r>
              <a:rPr lang="pt-BR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operação com custos reais inviabiliza o uso em Estados onde a cobrança não esteja </a:t>
            </a:r>
            <a:r>
              <a:rPr lang="pt-BR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avançada</a:t>
            </a:r>
            <a:endParaRPr lang="pt-BR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1522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0040"/>
          </a:xfrm>
        </p:spPr>
        <p:txBody>
          <a:bodyPr/>
          <a:lstStyle/>
          <a:p>
            <a:pPr algn="l"/>
            <a:r>
              <a:rPr lang="pt-BR" sz="2400" cap="all" dirty="0">
                <a:solidFill>
                  <a:srgbClr val="315683"/>
                </a:solidFill>
              </a:rPr>
              <a:t>PROBLEMAS </a:t>
            </a:r>
            <a:r>
              <a:rPr lang="pt-BR" sz="2400" cap="all" dirty="0" smtClean="0">
                <a:solidFill>
                  <a:srgbClr val="315683"/>
                </a:solidFill>
              </a:rPr>
              <a:t>De </a:t>
            </a:r>
            <a:r>
              <a:rPr lang="pt-BR" sz="2400" cap="all" dirty="0">
                <a:solidFill>
                  <a:srgbClr val="315683"/>
                </a:solidFill>
              </a:rPr>
              <a:t>GESTÃO DO PISF </a:t>
            </a:r>
            <a:r>
              <a:rPr lang="pt-BR" sz="2400" cap="all" dirty="0" smtClean="0">
                <a:solidFill>
                  <a:srgbClr val="315683"/>
                </a:solidFill>
              </a:rPr>
              <a:t>3 </a:t>
            </a:r>
            <a:endParaRPr lang="pt-BR" sz="2400" dirty="0">
              <a:solidFill>
                <a:srgbClr val="315683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23528" y="1628800"/>
            <a:ext cx="8424936" cy="41044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Dificuldades no Relacionamento entre o Poder Público Federal e os Estados </a:t>
            </a:r>
            <a:r>
              <a:rPr lang="pt-B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Receptores</a:t>
            </a:r>
            <a:endParaRPr lang="pt-B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pt-BR" dirty="0"/>
              <a:t>O PISF é hoje uma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 </a:t>
            </a:r>
            <a:r>
              <a:rPr lang="pt-B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inacabada</a:t>
            </a:r>
            <a:r>
              <a:rPr lang="pt-BR" dirty="0"/>
              <a:t>, tanto da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perspectiva física</a:t>
            </a:r>
            <a:r>
              <a:rPr lang="pt-BR" dirty="0"/>
              <a:t>, faltando a construções de importantes </a:t>
            </a:r>
            <a:r>
              <a:rPr lang="pt-BR" dirty="0" smtClean="0"/>
              <a:t>ramais, </a:t>
            </a:r>
            <a:r>
              <a:rPr lang="pt-BR" dirty="0"/>
              <a:t>como da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perspectiva </a:t>
            </a:r>
            <a:r>
              <a:rPr lang="pt-B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institucional</a:t>
            </a:r>
            <a:r>
              <a:rPr lang="pt-BR" dirty="0"/>
              <a:t> requerendo uma </a:t>
            </a:r>
            <a:r>
              <a:rPr lang="pt-BR" dirty="0" smtClean="0"/>
              <a:t>melhor </a:t>
            </a:r>
            <a:r>
              <a:rPr lang="pt-BR" dirty="0"/>
              <a:t>gestão e controle da obra. </a:t>
            </a:r>
          </a:p>
          <a:p>
            <a:endParaRPr lang="pt-BR" dirty="0" smtClean="0"/>
          </a:p>
          <a:p>
            <a:endParaRPr lang="pt-BR" dirty="0" smtClean="0"/>
          </a:p>
          <a:p>
            <a:pPr algn="ctr"/>
            <a:r>
              <a:rPr lang="pt-BR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 Público Federal age como se a </a:t>
            </a:r>
            <a:r>
              <a:rPr lang="pt-BR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 estivesse </a:t>
            </a:r>
            <a:r>
              <a:rPr lang="pt-BR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concluída, insistindo em implantar </a:t>
            </a:r>
            <a:r>
              <a:rPr lang="pt-BR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t-BR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denomina de “Operação Comercial” </a:t>
            </a:r>
          </a:p>
          <a:p>
            <a:endParaRPr lang="pt-BR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92542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0040"/>
          </a:xfrm>
        </p:spPr>
        <p:txBody>
          <a:bodyPr/>
          <a:lstStyle/>
          <a:p>
            <a:pPr algn="l"/>
            <a:r>
              <a:rPr lang="pt-BR" sz="2400" cap="all" dirty="0" smtClean="0">
                <a:solidFill>
                  <a:srgbClr val="315683"/>
                </a:solidFill>
              </a:rPr>
              <a:t>Situação dos estados beneficiados 1</a:t>
            </a:r>
            <a:endParaRPr lang="pt-BR" sz="2400" dirty="0">
              <a:solidFill>
                <a:srgbClr val="315683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23528" y="1556792"/>
            <a:ext cx="8424936" cy="41044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do </a:t>
            </a:r>
            <a:r>
              <a:rPr lang="pt-B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Ceará</a:t>
            </a:r>
          </a:p>
          <a:p>
            <a:endParaRPr lang="pt-BR" b="1" u="sng" dirty="0"/>
          </a:p>
          <a:p>
            <a:r>
              <a:rPr lang="pt-BR" dirty="0"/>
              <a:t>M</a:t>
            </a:r>
            <a:r>
              <a:rPr lang="pt-BR" dirty="0" smtClean="0"/>
              <a:t>esmo sendo o estado mais bem </a:t>
            </a:r>
            <a:r>
              <a:rPr lang="pt-BR" dirty="0"/>
              <a:t>preparado para receber as águas do PISF, </a:t>
            </a:r>
            <a:r>
              <a:rPr lang="pt-BR" dirty="0" smtClean="0"/>
              <a:t>sofre pelos  </a:t>
            </a:r>
            <a:r>
              <a:rPr lang="pt-BR" dirty="0"/>
              <a:t>atrasos reiterados na conclusão do Eixo </a:t>
            </a:r>
            <a:r>
              <a:rPr lang="pt-BR" dirty="0" smtClean="0"/>
              <a:t>Norte.</a:t>
            </a:r>
          </a:p>
          <a:p>
            <a:r>
              <a:rPr lang="pt-BR" dirty="0" smtClean="0"/>
              <a:t>A conclusão da primeira etapa  mal conseguirá </a:t>
            </a:r>
            <a:r>
              <a:rPr lang="pt-BR" dirty="0"/>
              <a:t>abastecer o </a:t>
            </a:r>
            <a:r>
              <a:rPr lang="pt-BR" dirty="0" smtClean="0"/>
              <a:t>estado. 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(PREVISÃO ATUAL MAIO DE 2019).</a:t>
            </a:r>
          </a:p>
          <a:p>
            <a:r>
              <a:rPr lang="pt-BR" dirty="0" smtClean="0"/>
              <a:t>As </a:t>
            </a:r>
            <a:r>
              <a:rPr lang="pt-BR" dirty="0"/>
              <a:t>obras do </a:t>
            </a:r>
            <a:r>
              <a:rPr lang="pt-BR" b="1" dirty="0"/>
              <a:t>Ramal do </a:t>
            </a:r>
            <a:r>
              <a:rPr lang="pt-BR" b="1" dirty="0" smtClean="0"/>
              <a:t>Rio Salgado</a:t>
            </a:r>
            <a:r>
              <a:rPr lang="pt-BR" dirty="0"/>
              <a:t>, principal Portal de abastecimento para o Estado do </a:t>
            </a:r>
            <a:r>
              <a:rPr lang="pt-BR" dirty="0" smtClean="0"/>
              <a:t>Ceará ainda não foram iniciadas.</a:t>
            </a:r>
          </a:p>
          <a:p>
            <a:endParaRPr lang="pt-BR" dirty="0" smtClean="0"/>
          </a:p>
          <a:p>
            <a:r>
              <a:rPr lang="pt-B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do </a:t>
            </a:r>
            <a:r>
              <a:rPr lang="pt-B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Rio Grande do </a:t>
            </a:r>
            <a:r>
              <a:rPr lang="pt-B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Norte</a:t>
            </a:r>
            <a:endParaRPr lang="pt-B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smtClean="0"/>
              <a:t> </a:t>
            </a:r>
          </a:p>
          <a:p>
            <a:r>
              <a:rPr lang="pt-BR" dirty="0" smtClean="0"/>
              <a:t>Principais demandas do RN estão associadas </a:t>
            </a:r>
            <a:r>
              <a:rPr lang="pt-BR" dirty="0"/>
              <a:t>ao </a:t>
            </a:r>
            <a:r>
              <a:rPr lang="pt-BR" b="1" dirty="0" smtClean="0">
                <a:solidFill>
                  <a:srgbClr val="FF0000"/>
                </a:solidFill>
              </a:rPr>
              <a:t>Ramal </a:t>
            </a:r>
            <a:r>
              <a:rPr lang="pt-BR" b="1" dirty="0">
                <a:solidFill>
                  <a:srgbClr val="FF0000"/>
                </a:solidFill>
              </a:rPr>
              <a:t>do </a:t>
            </a:r>
            <a:r>
              <a:rPr lang="pt-BR" b="1" dirty="0" smtClean="0">
                <a:solidFill>
                  <a:srgbClr val="FF0000"/>
                </a:solidFill>
              </a:rPr>
              <a:t>Apodi </a:t>
            </a:r>
            <a:r>
              <a:rPr lang="pt-BR" b="1" dirty="0">
                <a:solidFill>
                  <a:srgbClr val="FF0000"/>
                </a:solidFill>
              </a:rPr>
              <a:t>que </a:t>
            </a:r>
            <a:r>
              <a:rPr lang="pt-BR" b="1" dirty="0" smtClean="0">
                <a:solidFill>
                  <a:srgbClr val="FF0000"/>
                </a:solidFill>
              </a:rPr>
              <a:t>sequer </a:t>
            </a:r>
            <a:r>
              <a:rPr lang="pt-BR" b="1" dirty="0">
                <a:solidFill>
                  <a:srgbClr val="FF0000"/>
                </a:solidFill>
              </a:rPr>
              <a:t>foi iniciado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Resta </a:t>
            </a:r>
            <a:r>
              <a:rPr lang="pt-BR" dirty="0"/>
              <a:t>ao Estado do Rio Grande do Norte se abastecer, via Engenheiro Ávidos, quando o Ramal Norte esteja em condições </a:t>
            </a:r>
            <a:r>
              <a:rPr lang="pt-BR" dirty="0" smtClean="0"/>
              <a:t>operacionais.</a:t>
            </a:r>
          </a:p>
          <a:p>
            <a:r>
              <a:rPr lang="pt-BR" dirty="0" smtClean="0"/>
              <a:t>Apresenta grandes problemas para atravessar </a:t>
            </a:r>
            <a:r>
              <a:rPr lang="pt-BR" dirty="0"/>
              <a:t>um longo trecho de leitos </a:t>
            </a:r>
            <a:r>
              <a:rPr lang="pt-BR" dirty="0" smtClean="0"/>
              <a:t>naturais na Paraíba para abastecer </a:t>
            </a:r>
            <a:r>
              <a:rPr lang="pt-BR" dirty="0"/>
              <a:t>a Bacia do Piranhas – </a:t>
            </a:r>
            <a:r>
              <a:rPr lang="pt-BR" dirty="0" smtClean="0"/>
              <a:t>Açu.</a:t>
            </a:r>
            <a:endParaRPr lang="pt-BR" b="1" u="sng" dirty="0"/>
          </a:p>
        </p:txBody>
      </p:sp>
    </p:spTree>
    <p:extLst>
      <p:ext uri="{BB962C8B-B14F-4D97-AF65-F5344CB8AC3E}">
        <p14:creationId xmlns:p14="http://schemas.microsoft.com/office/powerpoint/2010/main" val="2443677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0040"/>
          </a:xfrm>
        </p:spPr>
        <p:txBody>
          <a:bodyPr/>
          <a:lstStyle/>
          <a:p>
            <a:pPr algn="l"/>
            <a:r>
              <a:rPr lang="pt-BR" sz="2400" cap="all" dirty="0" smtClean="0">
                <a:solidFill>
                  <a:srgbClr val="315683"/>
                </a:solidFill>
              </a:rPr>
              <a:t>Situação dos estados beneficiados 2</a:t>
            </a:r>
            <a:endParaRPr lang="pt-BR" sz="2400" dirty="0">
              <a:solidFill>
                <a:srgbClr val="315683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1520" y="1616596"/>
            <a:ext cx="8424936" cy="41044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B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de </a:t>
            </a:r>
            <a:r>
              <a:rPr lang="pt-B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Pernambuco</a:t>
            </a:r>
          </a:p>
          <a:p>
            <a:r>
              <a:rPr lang="pt-BR" dirty="0" smtClean="0"/>
              <a:t>Eixos </a:t>
            </a:r>
            <a:r>
              <a:rPr lang="pt-BR" dirty="0"/>
              <a:t>Leste e Norte </a:t>
            </a:r>
            <a:r>
              <a:rPr lang="pt-BR" dirty="0" smtClean="0"/>
              <a:t>surcam </a:t>
            </a:r>
            <a:r>
              <a:rPr lang="pt-BR" dirty="0"/>
              <a:t>seu </a:t>
            </a:r>
            <a:r>
              <a:rPr lang="pt-BR" dirty="0" smtClean="0"/>
              <a:t>território, mas </a:t>
            </a:r>
            <a:r>
              <a:rPr lang="pt-BR" dirty="0"/>
              <a:t>tem suas demandas concentradas no denominado </a:t>
            </a:r>
            <a:r>
              <a:rPr lang="pt-BR" b="1" dirty="0">
                <a:solidFill>
                  <a:srgbClr val="FF0000"/>
                </a:solidFill>
              </a:rPr>
              <a:t>Ramal do Agreste</a:t>
            </a:r>
            <a:r>
              <a:rPr lang="pt-BR" dirty="0"/>
              <a:t>, obra </a:t>
            </a:r>
            <a:r>
              <a:rPr lang="pt-BR" dirty="0" smtClean="0"/>
              <a:t>em </a:t>
            </a:r>
            <a:r>
              <a:rPr lang="pt-BR" dirty="0"/>
              <a:t>fase inicial de execução </a:t>
            </a:r>
            <a:r>
              <a:rPr lang="pt-BR" u="sng" dirty="0" smtClean="0">
                <a:solidFill>
                  <a:srgbClr val="FF0000"/>
                </a:solidFill>
              </a:rPr>
              <a:t>sem previsão de </a:t>
            </a:r>
            <a:r>
              <a:rPr lang="pt-BR" u="sng" dirty="0">
                <a:solidFill>
                  <a:srgbClr val="FF0000"/>
                </a:solidFill>
              </a:rPr>
              <a:t>data para ser concluída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segundo Ramal pernambucano em importância, o denominado </a:t>
            </a:r>
            <a:r>
              <a:rPr lang="pt-BR" b="1" dirty="0">
                <a:solidFill>
                  <a:srgbClr val="FF0000"/>
                </a:solidFill>
              </a:rPr>
              <a:t>Ramal de </a:t>
            </a:r>
            <a:r>
              <a:rPr lang="pt-BR" b="1" dirty="0" smtClean="0">
                <a:solidFill>
                  <a:srgbClr val="FF0000"/>
                </a:solidFill>
              </a:rPr>
              <a:t>Entremontes: </a:t>
            </a:r>
            <a:r>
              <a:rPr lang="pt-BR" dirty="0" smtClean="0"/>
              <a:t>Não dispõe nem de Projeto </a:t>
            </a:r>
            <a:r>
              <a:rPr lang="pt-BR" dirty="0"/>
              <a:t>Executivo.</a:t>
            </a:r>
          </a:p>
          <a:p>
            <a:r>
              <a:rPr lang="pt-BR" dirty="0" smtClean="0"/>
              <a:t>Problemas regulatórios decorrentes da </a:t>
            </a:r>
            <a:r>
              <a:rPr lang="pt-BR" u="sng" dirty="0"/>
              <a:t>forma simplificada com que se pretende praticar o rateio de custos entre os </a:t>
            </a:r>
            <a:r>
              <a:rPr lang="pt-BR" u="sng" dirty="0" smtClean="0"/>
              <a:t>estados.</a:t>
            </a:r>
          </a:p>
          <a:p>
            <a:endParaRPr lang="pt-BR" dirty="0" smtClean="0"/>
          </a:p>
          <a:p>
            <a:r>
              <a:rPr lang="pt-B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do Paraíba </a:t>
            </a:r>
          </a:p>
          <a:p>
            <a:r>
              <a:rPr lang="pt-BR" dirty="0" smtClean="0"/>
              <a:t>Principais </a:t>
            </a:r>
            <a:r>
              <a:rPr lang="pt-BR" dirty="0"/>
              <a:t>demandas associadas ao </a:t>
            </a:r>
            <a:r>
              <a:rPr lang="pt-BR" dirty="0" smtClean="0"/>
              <a:t>Ramal Leste, já foram </a:t>
            </a:r>
            <a:r>
              <a:rPr lang="pt-BR" b="1" dirty="0" smtClean="0">
                <a:solidFill>
                  <a:srgbClr val="FF0000"/>
                </a:solidFill>
              </a:rPr>
              <a:t>atendidas de forma experimental em 2017 e 2018</a:t>
            </a:r>
            <a:r>
              <a:rPr lang="pt-BR" dirty="0" smtClean="0"/>
              <a:t>. </a:t>
            </a:r>
          </a:p>
          <a:p>
            <a:r>
              <a:rPr lang="pt-BR" dirty="0" smtClean="0"/>
              <a:t>Apresenta dificuldades para assumir os custos dos bombeamentos. 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Único estado em condições de regularizar a situação de abastecimento com o PISF  </a:t>
            </a:r>
          </a:p>
        </p:txBody>
      </p:sp>
    </p:spTree>
    <p:extLst>
      <p:ext uri="{BB962C8B-B14F-4D97-AF65-F5344CB8AC3E}">
        <p14:creationId xmlns:p14="http://schemas.microsoft.com/office/powerpoint/2010/main" val="608824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920</Words>
  <Application>Microsoft Office PowerPoint</Application>
  <PresentationFormat>Apresentação na tela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 Gestão e Operação do Projeto de Integração do Rio São Francisco com as Bacias Hidrográficas do Nordeste Setentrional (PISF)</vt:lpstr>
      <vt:lpstr>Um pouco de história</vt:lpstr>
      <vt:lpstr>Conselho Gestor DO PISF</vt:lpstr>
      <vt:lpstr>Contexto de regulação</vt:lpstr>
      <vt:lpstr>PROBLEMAS De GESTÃO DO PISF 1</vt:lpstr>
      <vt:lpstr>PROBLEMAS De GESTÃO DO PISF 2</vt:lpstr>
      <vt:lpstr>PROBLEMAS De GESTÃO DO PISF 3 </vt:lpstr>
      <vt:lpstr>Situação dos estados beneficiados 1</vt:lpstr>
      <vt:lpstr>Situação dos estados beneficiados 2</vt:lpstr>
      <vt:lpstr>RECOMENDAÇÕES AO COMITÊ DA BACIA HIDROGRÁFICA DO RIO SÃO FRANCISCO (CBHSF) </vt:lpstr>
      <vt:lpstr>RECOMENDAÇÕES AO COMITÊ DA BACIA HIDROGRÁFICA DO RIO SÃO FRANCISCO (CBHSF) </vt:lpstr>
      <vt:lpstr>RECOMENDAÇÕES AO COMITÊ DA BACIA HIDROGRÁFICA DO RIO SÃO FRANCISCO (CBHSF)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Molinas</dc:creator>
  <cp:lastModifiedBy>Molinas</cp:lastModifiedBy>
  <cp:revision>20</cp:revision>
  <dcterms:created xsi:type="dcterms:W3CDTF">2018-12-05T14:45:34Z</dcterms:created>
  <dcterms:modified xsi:type="dcterms:W3CDTF">2018-12-07T09:41:27Z</dcterms:modified>
</cp:coreProperties>
</file>