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Default Extension="tiff" ContentType="image/tif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270" r:id="rId3"/>
    <p:sldId id="271" r:id="rId4"/>
    <p:sldId id="258" r:id="rId5"/>
    <p:sldId id="399" r:id="rId6"/>
    <p:sldId id="400" r:id="rId7"/>
    <p:sldId id="401" r:id="rId8"/>
    <p:sldId id="282" r:id="rId9"/>
    <p:sldId id="283" r:id="rId10"/>
    <p:sldId id="284" r:id="rId11"/>
    <p:sldId id="285" r:id="rId12"/>
    <p:sldId id="286" r:id="rId13"/>
    <p:sldId id="288" r:id="rId14"/>
    <p:sldId id="289" r:id="rId15"/>
    <p:sldId id="404" r:id="rId16"/>
    <p:sldId id="290" r:id="rId17"/>
    <p:sldId id="407" r:id="rId18"/>
    <p:sldId id="408" r:id="rId19"/>
    <p:sldId id="409" r:id="rId20"/>
    <p:sldId id="291" r:id="rId21"/>
    <p:sldId id="410" r:id="rId22"/>
    <p:sldId id="293" r:id="rId23"/>
    <p:sldId id="402" r:id="rId24"/>
    <p:sldId id="295" r:id="rId25"/>
    <p:sldId id="296" r:id="rId26"/>
    <p:sldId id="304" r:id="rId27"/>
    <p:sldId id="307" r:id="rId28"/>
    <p:sldId id="310" r:id="rId29"/>
    <p:sldId id="311" r:id="rId30"/>
    <p:sldId id="312" r:id="rId31"/>
    <p:sldId id="313" r:id="rId32"/>
    <p:sldId id="314" r:id="rId33"/>
    <p:sldId id="316" r:id="rId34"/>
    <p:sldId id="398" r:id="rId35"/>
    <p:sldId id="318" r:id="rId36"/>
    <p:sldId id="319" r:id="rId37"/>
    <p:sldId id="320" r:id="rId38"/>
    <p:sldId id="324" r:id="rId39"/>
    <p:sldId id="321" r:id="rId40"/>
    <p:sldId id="322" r:id="rId41"/>
    <p:sldId id="326" r:id="rId42"/>
    <p:sldId id="327" r:id="rId43"/>
    <p:sldId id="323" r:id="rId44"/>
    <p:sldId id="332" r:id="rId45"/>
    <p:sldId id="335" r:id="rId46"/>
    <p:sldId id="336" r:id="rId47"/>
    <p:sldId id="337" r:id="rId48"/>
    <p:sldId id="342" r:id="rId49"/>
    <p:sldId id="345" r:id="rId50"/>
    <p:sldId id="346" r:id="rId51"/>
    <p:sldId id="350" r:id="rId52"/>
    <p:sldId id="351" r:id="rId53"/>
    <p:sldId id="352" r:id="rId54"/>
    <p:sldId id="353" r:id="rId55"/>
    <p:sldId id="355" r:id="rId56"/>
    <p:sldId id="396" r:id="rId57"/>
    <p:sldId id="392" r:id="rId58"/>
    <p:sldId id="393" r:id="rId59"/>
    <p:sldId id="394" r:id="rId60"/>
    <p:sldId id="374" r:id="rId61"/>
    <p:sldId id="377" r:id="rId62"/>
    <p:sldId id="378" r:id="rId63"/>
    <p:sldId id="380" r:id="rId64"/>
    <p:sldId id="385" r:id="rId65"/>
    <p:sldId id="386" r:id="rId66"/>
    <p:sldId id="387" r:id="rId67"/>
    <p:sldId id="390" r:id="rId68"/>
    <p:sldId id="411" r:id="rId69"/>
    <p:sldId id="403" r:id="rId70"/>
    <p:sldId id="412" r:id="rId71"/>
    <p:sldId id="405" r:id="rId72"/>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504" y="-7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F:\Backup\CEMAFAUNA\MONITORAMENTO\RS%2019\DADOS_ANOS_POR%20M&#202;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leo_o\OneDrive\&#193;rea%20de%20Trabalho\PMN_06_Dados_S&#237;tio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Paulo%20Bergonci\Documents\CEMAFAUNA\DADOS\AN&#193;LISE%20DADOS\MONITORAMENTO\DENSIDADE\Densidade%20de%20larva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pt-BR"/>
  <c:style val="25"/>
  <c:chart>
    <c:autoTitleDeleted val="1"/>
    <c:plotArea>
      <c:layout>
        <c:manualLayout>
          <c:layoutTarget val="inner"/>
          <c:xMode val="edge"/>
          <c:yMode val="edge"/>
          <c:x val="7.466978336697952E-2"/>
          <c:y val="2.6945308545964126E-2"/>
          <c:w val="0.90945504525332932"/>
          <c:h val="0.86134584583194451"/>
        </c:manualLayout>
      </c:layout>
      <c:barChart>
        <c:barDir val="col"/>
        <c:grouping val="clustered"/>
        <c:ser>
          <c:idx val="0"/>
          <c:order val="0"/>
          <c:tx>
            <c:strRef>
              <c:f>'DADOS RESGATE TOTAL'!$A$11</c:f>
              <c:strCache>
                <c:ptCount val="1"/>
                <c:pt idx="0">
                  <c:v>TOTAL GERAL</c:v>
                </c:pt>
              </c:strCache>
            </c:strRef>
          </c:tx>
          <c:dPt>
            <c:idx val="0"/>
            <c:spPr>
              <a:solidFill>
                <a:srgbClr val="C00000"/>
              </a:solidFill>
              <a:ln>
                <a:noFill/>
              </a:ln>
            </c:spPr>
          </c:dPt>
          <c:dPt>
            <c:idx val="1"/>
            <c:spPr>
              <a:solidFill>
                <a:srgbClr val="C00000"/>
              </a:solidFill>
              <a:ln>
                <a:noFill/>
              </a:ln>
            </c:spPr>
          </c:dPt>
          <c:dPt>
            <c:idx val="2"/>
            <c:spPr>
              <a:solidFill>
                <a:srgbClr val="C00000"/>
              </a:solidFill>
              <a:ln>
                <a:noFill/>
              </a:ln>
            </c:spPr>
          </c:dPt>
          <c:dPt>
            <c:idx val="3"/>
            <c:spPr>
              <a:solidFill>
                <a:srgbClr val="C00000"/>
              </a:solidFill>
              <a:ln>
                <a:noFill/>
              </a:ln>
            </c:spPr>
          </c:dPt>
          <c:dPt>
            <c:idx val="4"/>
            <c:spPr>
              <a:solidFill>
                <a:srgbClr val="C00000"/>
              </a:solidFill>
              <a:ln>
                <a:noFill/>
              </a:ln>
            </c:spPr>
          </c:dPt>
          <c:dPt>
            <c:idx val="5"/>
            <c:spPr>
              <a:solidFill>
                <a:srgbClr val="C00000"/>
              </a:solidFill>
              <a:ln>
                <a:noFill/>
              </a:ln>
            </c:spPr>
          </c:dPt>
          <c:dPt>
            <c:idx val="6"/>
            <c:spPr>
              <a:solidFill>
                <a:srgbClr val="7030A0"/>
              </a:solidFill>
              <a:ln>
                <a:noFill/>
              </a:ln>
            </c:spPr>
          </c:dPt>
          <c:dPt>
            <c:idx val="7"/>
            <c:spPr>
              <a:solidFill>
                <a:srgbClr val="7030A0"/>
              </a:solidFill>
              <a:ln>
                <a:noFill/>
              </a:ln>
            </c:spPr>
          </c:dPt>
          <c:dPt>
            <c:idx val="8"/>
            <c:spPr>
              <a:solidFill>
                <a:srgbClr val="7030A0"/>
              </a:solidFill>
              <a:ln>
                <a:noFill/>
              </a:ln>
            </c:spPr>
          </c:dPt>
          <c:dPt>
            <c:idx val="9"/>
            <c:spPr>
              <a:solidFill>
                <a:srgbClr val="7030A0"/>
              </a:solidFill>
              <a:ln>
                <a:noFill/>
              </a:ln>
            </c:spPr>
          </c:dPt>
          <c:dPt>
            <c:idx val="10"/>
            <c:spPr>
              <a:solidFill>
                <a:srgbClr val="7030A0"/>
              </a:solidFill>
              <a:ln>
                <a:noFill/>
              </a:ln>
            </c:spPr>
          </c:dPt>
          <c:dPt>
            <c:idx val="11"/>
            <c:spPr>
              <a:solidFill>
                <a:srgbClr val="7030A0"/>
              </a:solidFill>
              <a:ln>
                <a:noFill/>
              </a:ln>
            </c:spPr>
          </c:dPt>
          <c:dPt>
            <c:idx val="12"/>
            <c:spPr>
              <a:solidFill>
                <a:srgbClr val="7030A0"/>
              </a:solidFill>
              <a:ln>
                <a:noFill/>
              </a:ln>
            </c:spPr>
          </c:dPt>
          <c:dPt>
            <c:idx val="13"/>
            <c:spPr>
              <a:solidFill>
                <a:srgbClr val="7030A0"/>
              </a:solidFill>
              <a:ln>
                <a:noFill/>
              </a:ln>
            </c:spPr>
          </c:dPt>
          <c:dPt>
            <c:idx val="14"/>
            <c:spPr>
              <a:solidFill>
                <a:srgbClr val="7030A0"/>
              </a:solidFill>
              <a:ln>
                <a:noFill/>
              </a:ln>
            </c:spPr>
          </c:dPt>
          <c:dPt>
            <c:idx val="15"/>
            <c:spPr>
              <a:solidFill>
                <a:srgbClr val="7030A0"/>
              </a:solidFill>
              <a:ln>
                <a:noFill/>
              </a:ln>
            </c:spPr>
          </c:dPt>
          <c:dPt>
            <c:idx val="16"/>
            <c:spPr>
              <a:solidFill>
                <a:srgbClr val="7030A0"/>
              </a:solidFill>
              <a:ln>
                <a:noFill/>
              </a:ln>
            </c:spPr>
          </c:dPt>
          <c:dPt>
            <c:idx val="17"/>
            <c:spPr>
              <a:solidFill>
                <a:srgbClr val="7030A0"/>
              </a:solidFill>
              <a:ln>
                <a:noFill/>
              </a:ln>
            </c:spPr>
          </c:dPt>
          <c:dPt>
            <c:idx val="18"/>
            <c:spPr>
              <a:solidFill>
                <a:srgbClr val="FFC000"/>
              </a:solidFill>
              <a:ln>
                <a:noFill/>
              </a:ln>
            </c:spPr>
          </c:dPt>
          <c:dPt>
            <c:idx val="19"/>
            <c:spPr>
              <a:solidFill>
                <a:srgbClr val="FFC000"/>
              </a:solidFill>
              <a:ln>
                <a:noFill/>
              </a:ln>
            </c:spPr>
          </c:dPt>
          <c:dPt>
            <c:idx val="20"/>
            <c:spPr>
              <a:solidFill>
                <a:srgbClr val="FFC000"/>
              </a:solidFill>
              <a:ln>
                <a:noFill/>
              </a:ln>
            </c:spPr>
          </c:dPt>
          <c:dPt>
            <c:idx val="21"/>
            <c:spPr>
              <a:solidFill>
                <a:srgbClr val="FFC000"/>
              </a:solidFill>
              <a:ln>
                <a:noFill/>
              </a:ln>
            </c:spPr>
          </c:dPt>
          <c:dPt>
            <c:idx val="22"/>
            <c:spPr>
              <a:solidFill>
                <a:srgbClr val="FFC000"/>
              </a:solidFill>
              <a:ln>
                <a:noFill/>
              </a:ln>
            </c:spPr>
          </c:dPt>
          <c:dPt>
            <c:idx val="23"/>
            <c:spPr>
              <a:solidFill>
                <a:srgbClr val="FFC000"/>
              </a:solidFill>
              <a:ln>
                <a:noFill/>
              </a:ln>
            </c:spPr>
          </c:dPt>
          <c:dPt>
            <c:idx val="24"/>
            <c:spPr>
              <a:solidFill>
                <a:srgbClr val="FFC000"/>
              </a:solidFill>
              <a:ln>
                <a:noFill/>
              </a:ln>
            </c:spPr>
          </c:dPt>
          <c:dPt>
            <c:idx val="25"/>
            <c:spPr>
              <a:solidFill>
                <a:srgbClr val="FFC000"/>
              </a:solidFill>
              <a:ln>
                <a:noFill/>
              </a:ln>
            </c:spPr>
          </c:dPt>
          <c:dPt>
            <c:idx val="26"/>
            <c:spPr>
              <a:solidFill>
                <a:srgbClr val="FFC000"/>
              </a:solidFill>
              <a:ln>
                <a:noFill/>
              </a:ln>
            </c:spPr>
          </c:dPt>
          <c:dPt>
            <c:idx val="29"/>
            <c:spPr>
              <a:solidFill>
                <a:srgbClr val="FFC000"/>
              </a:solidFill>
              <a:ln>
                <a:noFill/>
              </a:ln>
            </c:spPr>
          </c:dPt>
          <c:dPt>
            <c:idx val="30"/>
            <c:spPr>
              <a:solidFill>
                <a:srgbClr val="92D050"/>
              </a:solidFill>
              <a:ln>
                <a:noFill/>
              </a:ln>
            </c:spPr>
          </c:dPt>
          <c:dPt>
            <c:idx val="31"/>
            <c:spPr>
              <a:solidFill>
                <a:srgbClr val="92D050"/>
              </a:solidFill>
              <a:ln>
                <a:noFill/>
              </a:ln>
            </c:spPr>
          </c:dPt>
          <c:dPt>
            <c:idx val="33"/>
            <c:spPr>
              <a:solidFill>
                <a:srgbClr val="92D050"/>
              </a:solidFill>
              <a:ln>
                <a:noFill/>
              </a:ln>
            </c:spPr>
          </c:dPt>
          <c:dPt>
            <c:idx val="34"/>
            <c:spPr>
              <a:solidFill>
                <a:srgbClr val="92D050"/>
              </a:solidFill>
              <a:ln>
                <a:noFill/>
              </a:ln>
            </c:spPr>
          </c:dPt>
          <c:dPt>
            <c:idx val="35"/>
            <c:spPr>
              <a:solidFill>
                <a:srgbClr val="92D050"/>
              </a:solidFill>
              <a:ln>
                <a:noFill/>
              </a:ln>
            </c:spPr>
          </c:dPt>
          <c:dPt>
            <c:idx val="36"/>
            <c:spPr>
              <a:solidFill>
                <a:srgbClr val="92D050"/>
              </a:solidFill>
              <a:ln>
                <a:noFill/>
              </a:ln>
            </c:spPr>
          </c:dPt>
          <c:dPt>
            <c:idx val="47"/>
            <c:spPr>
              <a:solidFill>
                <a:srgbClr val="0070C0"/>
              </a:solidFill>
              <a:ln>
                <a:noFill/>
              </a:ln>
            </c:spPr>
          </c:dPt>
          <c:dPt>
            <c:idx val="48"/>
            <c:spPr>
              <a:solidFill>
                <a:srgbClr val="0070C0"/>
              </a:solidFill>
              <a:ln>
                <a:noFill/>
              </a:ln>
            </c:spPr>
          </c:dPt>
          <c:dPt>
            <c:idx val="49"/>
            <c:spPr>
              <a:solidFill>
                <a:srgbClr val="0070C0"/>
              </a:solidFill>
              <a:ln>
                <a:noFill/>
              </a:ln>
            </c:spPr>
          </c:dPt>
          <c:dPt>
            <c:idx val="50"/>
            <c:spPr>
              <a:solidFill>
                <a:srgbClr val="0070C0"/>
              </a:solidFill>
              <a:ln>
                <a:noFill/>
              </a:ln>
            </c:spPr>
          </c:dPt>
          <c:dPt>
            <c:idx val="51"/>
            <c:spPr>
              <a:solidFill>
                <a:srgbClr val="0070C0"/>
              </a:solidFill>
              <a:ln>
                <a:noFill/>
              </a:ln>
            </c:spPr>
          </c:dPt>
          <c:dPt>
            <c:idx val="52"/>
            <c:spPr>
              <a:solidFill>
                <a:srgbClr val="0070C0"/>
              </a:solidFill>
              <a:ln>
                <a:noFill/>
              </a:ln>
            </c:spPr>
          </c:dPt>
          <c:dPt>
            <c:idx val="53"/>
            <c:spPr>
              <a:solidFill>
                <a:srgbClr val="0070C0"/>
              </a:solidFill>
              <a:ln>
                <a:noFill/>
              </a:ln>
            </c:spPr>
          </c:dPt>
          <c:dPt>
            <c:idx val="54"/>
            <c:spPr>
              <a:solidFill>
                <a:srgbClr val="FFFF00"/>
              </a:solidFill>
              <a:ln>
                <a:noFill/>
              </a:ln>
            </c:spPr>
          </c:dPt>
          <c:dPt>
            <c:idx val="55"/>
            <c:spPr>
              <a:solidFill>
                <a:srgbClr val="FFFF00"/>
              </a:solidFill>
              <a:ln>
                <a:noFill/>
              </a:ln>
            </c:spPr>
          </c:dPt>
          <c:dPt>
            <c:idx val="56"/>
            <c:spPr>
              <a:solidFill>
                <a:srgbClr val="FFFF00"/>
              </a:solidFill>
              <a:ln>
                <a:noFill/>
              </a:ln>
            </c:spPr>
          </c:dPt>
          <c:dPt>
            <c:idx val="57"/>
            <c:spPr>
              <a:solidFill>
                <a:srgbClr val="FFFF00"/>
              </a:solidFill>
              <a:ln>
                <a:noFill/>
              </a:ln>
            </c:spPr>
          </c:dPt>
          <c:dPt>
            <c:idx val="58"/>
            <c:spPr>
              <a:solidFill>
                <a:srgbClr val="FFFF00"/>
              </a:solidFill>
              <a:ln>
                <a:noFill/>
              </a:ln>
            </c:spPr>
          </c:dPt>
          <c:dPt>
            <c:idx val="59"/>
            <c:spPr>
              <a:solidFill>
                <a:srgbClr val="FFFF00"/>
              </a:solidFill>
              <a:ln>
                <a:noFill/>
              </a:ln>
            </c:spPr>
          </c:dPt>
          <c:dPt>
            <c:idx val="60"/>
            <c:spPr>
              <a:solidFill>
                <a:srgbClr val="FFFF00"/>
              </a:solidFill>
              <a:ln>
                <a:noFill/>
              </a:ln>
            </c:spPr>
          </c:dPt>
          <c:dPt>
            <c:idx val="61"/>
            <c:spPr>
              <a:solidFill>
                <a:srgbClr val="FFFF00"/>
              </a:solidFill>
              <a:ln>
                <a:noFill/>
              </a:ln>
            </c:spPr>
          </c:dPt>
          <c:dPt>
            <c:idx val="62"/>
            <c:spPr>
              <a:solidFill>
                <a:srgbClr val="FFFF00"/>
              </a:solidFill>
              <a:ln>
                <a:noFill/>
              </a:ln>
            </c:spPr>
          </c:dPt>
          <c:dPt>
            <c:idx val="63"/>
            <c:spPr>
              <a:solidFill>
                <a:srgbClr val="FFFF00"/>
              </a:solidFill>
              <a:ln>
                <a:noFill/>
              </a:ln>
            </c:spPr>
          </c:dPt>
          <c:dPt>
            <c:idx val="64"/>
            <c:spPr>
              <a:solidFill>
                <a:srgbClr val="FFFF00"/>
              </a:solidFill>
              <a:ln>
                <a:noFill/>
              </a:ln>
            </c:spPr>
          </c:dPt>
          <c:dPt>
            <c:idx val="65"/>
            <c:spPr>
              <a:solidFill>
                <a:srgbClr val="FFFF00"/>
              </a:solidFill>
              <a:ln>
                <a:noFill/>
              </a:ln>
            </c:spPr>
          </c:dPt>
          <c:dPt>
            <c:idx val="66"/>
            <c:spPr>
              <a:solidFill>
                <a:srgbClr val="FF0000"/>
              </a:solidFill>
              <a:ln>
                <a:noFill/>
              </a:ln>
            </c:spPr>
          </c:dPt>
          <c:dPt>
            <c:idx val="67"/>
            <c:spPr>
              <a:solidFill>
                <a:srgbClr val="FF0000"/>
              </a:solidFill>
              <a:ln>
                <a:noFill/>
              </a:ln>
            </c:spPr>
          </c:dPt>
          <c:dPt>
            <c:idx val="68"/>
            <c:spPr>
              <a:solidFill>
                <a:srgbClr val="FF0000"/>
              </a:solidFill>
              <a:ln>
                <a:noFill/>
              </a:ln>
            </c:spPr>
          </c:dPt>
          <c:dPt>
            <c:idx val="69"/>
            <c:spPr>
              <a:solidFill>
                <a:srgbClr val="FF0000"/>
              </a:solidFill>
              <a:ln>
                <a:noFill/>
              </a:ln>
            </c:spPr>
          </c:dPt>
          <c:dPt>
            <c:idx val="70"/>
            <c:spPr>
              <a:solidFill>
                <a:srgbClr val="FF0000"/>
              </a:solidFill>
              <a:ln>
                <a:noFill/>
              </a:ln>
            </c:spPr>
          </c:dPt>
          <c:dPt>
            <c:idx val="71"/>
            <c:spPr>
              <a:solidFill>
                <a:srgbClr val="FF0000"/>
              </a:solidFill>
              <a:ln>
                <a:noFill/>
              </a:ln>
            </c:spPr>
          </c:dPt>
          <c:dPt>
            <c:idx val="72"/>
            <c:spPr>
              <a:solidFill>
                <a:srgbClr val="FF0000"/>
              </a:solidFill>
              <a:ln>
                <a:noFill/>
              </a:ln>
            </c:spPr>
          </c:dPt>
          <c:dPt>
            <c:idx val="73"/>
            <c:spPr>
              <a:solidFill>
                <a:srgbClr val="FF0000"/>
              </a:solidFill>
              <a:ln>
                <a:noFill/>
              </a:ln>
            </c:spPr>
          </c:dPt>
          <c:dPt>
            <c:idx val="74"/>
            <c:spPr>
              <a:solidFill>
                <a:srgbClr val="FF0000"/>
              </a:solidFill>
              <a:ln>
                <a:noFill/>
              </a:ln>
            </c:spPr>
          </c:dPt>
          <c:dPt>
            <c:idx val="75"/>
            <c:spPr>
              <a:solidFill>
                <a:srgbClr val="FF0000"/>
              </a:solidFill>
              <a:ln>
                <a:noFill/>
              </a:ln>
            </c:spPr>
          </c:dPt>
          <c:dPt>
            <c:idx val="76"/>
            <c:spPr>
              <a:solidFill>
                <a:srgbClr val="FF0000"/>
              </a:solidFill>
              <a:ln>
                <a:noFill/>
              </a:ln>
            </c:spPr>
          </c:dPt>
          <c:dPt>
            <c:idx val="77"/>
            <c:spPr>
              <a:solidFill>
                <a:srgbClr val="FF0000"/>
              </a:solidFill>
              <a:ln>
                <a:noFill/>
              </a:ln>
            </c:spPr>
          </c:dPt>
          <c:dPt>
            <c:idx val="78"/>
            <c:spPr>
              <a:solidFill>
                <a:srgbClr val="00B050"/>
              </a:solidFill>
              <a:ln>
                <a:noFill/>
              </a:ln>
            </c:spPr>
          </c:dPt>
          <c:dPt>
            <c:idx val="79"/>
            <c:spPr>
              <a:solidFill>
                <a:srgbClr val="00B050"/>
              </a:solidFill>
              <a:ln>
                <a:noFill/>
              </a:ln>
            </c:spPr>
          </c:dPt>
          <c:dPt>
            <c:idx val="80"/>
            <c:spPr>
              <a:solidFill>
                <a:srgbClr val="00B050"/>
              </a:solidFill>
              <a:ln>
                <a:noFill/>
              </a:ln>
            </c:spPr>
          </c:dPt>
          <c:dPt>
            <c:idx val="81"/>
            <c:spPr>
              <a:solidFill>
                <a:srgbClr val="00B050"/>
              </a:solidFill>
              <a:ln>
                <a:noFill/>
              </a:ln>
            </c:spPr>
          </c:dPt>
          <c:dPt>
            <c:idx val="82"/>
            <c:spPr>
              <a:solidFill>
                <a:srgbClr val="00B050"/>
              </a:solidFill>
              <a:ln>
                <a:noFill/>
              </a:ln>
            </c:spPr>
          </c:dPt>
          <c:dPt>
            <c:idx val="83"/>
            <c:spPr>
              <a:solidFill>
                <a:srgbClr val="00B050"/>
              </a:solidFill>
              <a:ln>
                <a:noFill/>
              </a:ln>
            </c:spPr>
          </c:dPt>
          <c:dPt>
            <c:idx val="84"/>
            <c:spPr>
              <a:solidFill>
                <a:srgbClr val="00B050"/>
              </a:solidFill>
              <a:ln>
                <a:noFill/>
              </a:ln>
            </c:spPr>
          </c:dPt>
          <c:dPt>
            <c:idx val="85"/>
            <c:spPr>
              <a:solidFill>
                <a:srgbClr val="00B050"/>
              </a:solidFill>
              <a:ln>
                <a:noFill/>
              </a:ln>
            </c:spPr>
          </c:dPt>
          <c:dPt>
            <c:idx val="86"/>
            <c:spPr>
              <a:solidFill>
                <a:srgbClr val="00B050"/>
              </a:solidFill>
              <a:ln>
                <a:noFill/>
              </a:ln>
            </c:spPr>
          </c:dPt>
          <c:dPt>
            <c:idx val="87"/>
            <c:spPr>
              <a:solidFill>
                <a:srgbClr val="00B050"/>
              </a:solidFill>
              <a:ln>
                <a:noFill/>
              </a:ln>
            </c:spPr>
          </c:dPt>
          <c:dPt>
            <c:idx val="88"/>
            <c:spPr>
              <a:solidFill>
                <a:srgbClr val="00B050"/>
              </a:solidFill>
              <a:ln>
                <a:noFill/>
              </a:ln>
            </c:spPr>
          </c:dPt>
          <c:dPt>
            <c:idx val="89"/>
            <c:spPr>
              <a:solidFill>
                <a:srgbClr val="00B050"/>
              </a:solidFill>
              <a:ln>
                <a:noFill/>
              </a:ln>
            </c:spPr>
          </c:dPt>
          <c:dPt>
            <c:idx val="102"/>
            <c:spPr>
              <a:solidFill>
                <a:srgbClr val="00B0F0"/>
              </a:solidFill>
              <a:ln>
                <a:noFill/>
              </a:ln>
            </c:spPr>
          </c:dPt>
          <c:dPt>
            <c:idx val="103"/>
            <c:spPr>
              <a:solidFill>
                <a:srgbClr val="00B0F0"/>
              </a:solidFill>
              <a:ln>
                <a:noFill/>
              </a:ln>
            </c:spPr>
          </c:dPt>
          <c:dPt>
            <c:idx val="104"/>
            <c:spPr>
              <a:solidFill>
                <a:srgbClr val="00B0F0"/>
              </a:solidFill>
              <a:ln>
                <a:noFill/>
              </a:ln>
            </c:spPr>
          </c:dPt>
          <c:dPt>
            <c:idx val="105"/>
            <c:spPr>
              <a:solidFill>
                <a:srgbClr val="00B0F0"/>
              </a:solidFill>
              <a:ln>
                <a:noFill/>
              </a:ln>
            </c:spPr>
          </c:dPt>
          <c:dPt>
            <c:idx val="109"/>
            <c:spPr>
              <a:solidFill>
                <a:srgbClr val="00B0F0"/>
              </a:solidFill>
              <a:ln>
                <a:noFill/>
              </a:ln>
            </c:spPr>
          </c:dPt>
          <c:dPt>
            <c:idx val="110"/>
            <c:spPr>
              <a:solidFill>
                <a:srgbClr val="00B0F0"/>
              </a:solidFill>
              <a:ln>
                <a:noFill/>
              </a:ln>
            </c:spPr>
          </c:dPt>
          <c:dPt>
            <c:idx val="111"/>
            <c:spPr>
              <a:solidFill>
                <a:srgbClr val="00B0F0"/>
              </a:solidFill>
              <a:ln>
                <a:noFill/>
              </a:ln>
            </c:spPr>
          </c:dPt>
          <c:dPt>
            <c:idx val="113"/>
            <c:spPr>
              <a:solidFill>
                <a:srgbClr val="00B0F0"/>
              </a:solidFill>
              <a:ln>
                <a:noFill/>
              </a:ln>
            </c:spPr>
          </c:dPt>
          <c:dPt>
            <c:idx val="114"/>
            <c:spPr>
              <a:solidFill>
                <a:schemeClr val="accent6">
                  <a:lumMod val="75000"/>
                </a:schemeClr>
              </a:solidFill>
              <a:ln>
                <a:noFill/>
              </a:ln>
            </c:spPr>
          </c:dPt>
          <c:dPt>
            <c:idx val="115"/>
            <c:spPr>
              <a:solidFill>
                <a:schemeClr val="accent6">
                  <a:lumMod val="75000"/>
                </a:schemeClr>
              </a:solidFill>
              <a:ln>
                <a:noFill/>
              </a:ln>
            </c:spPr>
          </c:dPt>
          <c:dPt>
            <c:idx val="116"/>
            <c:spPr>
              <a:solidFill>
                <a:schemeClr val="accent6">
                  <a:lumMod val="75000"/>
                </a:schemeClr>
              </a:solidFill>
              <a:ln>
                <a:noFill/>
              </a:ln>
            </c:spPr>
          </c:dPt>
          <c:dPt>
            <c:idx val="117"/>
            <c:spPr>
              <a:solidFill>
                <a:schemeClr val="accent6">
                  <a:lumMod val="75000"/>
                </a:schemeClr>
              </a:solidFill>
              <a:ln>
                <a:noFill/>
              </a:ln>
            </c:spPr>
          </c:dPt>
          <c:cat>
            <c:multiLvlStrRef>
              <c:f>'DADOS RESGATE TOTAL'!$B$5:$DO$6</c:f>
              <c:multiLvlStrCache>
                <c:ptCount val="118"/>
                <c:lvl>
                  <c:pt idx="0">
                    <c:v>jul</c:v>
                  </c:pt>
                  <c:pt idx="1">
                    <c:v>ago</c:v>
                  </c:pt>
                  <c:pt idx="2">
                    <c:v>set</c:v>
                  </c:pt>
                  <c:pt idx="3">
                    <c:v>out</c:v>
                  </c:pt>
                  <c:pt idx="4">
                    <c:v>nov</c:v>
                  </c:pt>
                  <c:pt idx="5">
                    <c:v>dez</c:v>
                  </c:pt>
                  <c:pt idx="6">
                    <c:v>jan</c:v>
                  </c:pt>
                  <c:pt idx="7">
                    <c:v>fev</c:v>
                  </c:pt>
                  <c:pt idx="8">
                    <c:v>mar</c:v>
                  </c:pt>
                  <c:pt idx="9">
                    <c:v>abr</c:v>
                  </c:pt>
                  <c:pt idx="10">
                    <c:v>mai</c:v>
                  </c:pt>
                  <c:pt idx="11">
                    <c:v>jun</c:v>
                  </c:pt>
                  <c:pt idx="12">
                    <c:v>jul</c:v>
                  </c:pt>
                  <c:pt idx="13">
                    <c:v>ago</c:v>
                  </c:pt>
                  <c:pt idx="14">
                    <c:v>set</c:v>
                  </c:pt>
                  <c:pt idx="15">
                    <c:v>out</c:v>
                  </c:pt>
                  <c:pt idx="16">
                    <c:v>nov</c:v>
                  </c:pt>
                  <c:pt idx="17">
                    <c:v>dez</c:v>
                  </c:pt>
                  <c:pt idx="18">
                    <c:v>jan</c:v>
                  </c:pt>
                  <c:pt idx="19">
                    <c:v>fev</c:v>
                  </c:pt>
                  <c:pt idx="20">
                    <c:v>mar</c:v>
                  </c:pt>
                  <c:pt idx="21">
                    <c:v>abr</c:v>
                  </c:pt>
                  <c:pt idx="22">
                    <c:v>mai</c:v>
                  </c:pt>
                  <c:pt idx="23">
                    <c:v>jun</c:v>
                  </c:pt>
                  <c:pt idx="24">
                    <c:v>jul</c:v>
                  </c:pt>
                  <c:pt idx="25">
                    <c:v>ago</c:v>
                  </c:pt>
                  <c:pt idx="26">
                    <c:v>set</c:v>
                  </c:pt>
                  <c:pt idx="27">
                    <c:v>out</c:v>
                  </c:pt>
                  <c:pt idx="28">
                    <c:v>nov</c:v>
                  </c:pt>
                  <c:pt idx="29">
                    <c:v>dez</c:v>
                  </c:pt>
                  <c:pt idx="30">
                    <c:v>jan</c:v>
                  </c:pt>
                  <c:pt idx="31">
                    <c:v>fev</c:v>
                  </c:pt>
                  <c:pt idx="32">
                    <c:v>mar</c:v>
                  </c:pt>
                  <c:pt idx="33">
                    <c:v>abr</c:v>
                  </c:pt>
                  <c:pt idx="34">
                    <c:v>mai</c:v>
                  </c:pt>
                  <c:pt idx="35">
                    <c:v>jun</c:v>
                  </c:pt>
                  <c:pt idx="36">
                    <c:v>jul</c:v>
                  </c:pt>
                  <c:pt idx="37">
                    <c:v>ago</c:v>
                  </c:pt>
                  <c:pt idx="38">
                    <c:v>set</c:v>
                  </c:pt>
                  <c:pt idx="39">
                    <c:v>out</c:v>
                  </c:pt>
                  <c:pt idx="40">
                    <c:v>nov</c:v>
                  </c:pt>
                  <c:pt idx="41">
                    <c:v>dez</c:v>
                  </c:pt>
                  <c:pt idx="42">
                    <c:v>jan</c:v>
                  </c:pt>
                  <c:pt idx="43">
                    <c:v>fev</c:v>
                  </c:pt>
                  <c:pt idx="44">
                    <c:v>mar</c:v>
                  </c:pt>
                  <c:pt idx="45">
                    <c:v>abr</c:v>
                  </c:pt>
                  <c:pt idx="46">
                    <c:v>mai</c:v>
                  </c:pt>
                  <c:pt idx="47">
                    <c:v>jun</c:v>
                  </c:pt>
                  <c:pt idx="48">
                    <c:v>jul</c:v>
                  </c:pt>
                  <c:pt idx="49">
                    <c:v>ago</c:v>
                  </c:pt>
                  <c:pt idx="50">
                    <c:v>set</c:v>
                  </c:pt>
                  <c:pt idx="51">
                    <c:v>out</c:v>
                  </c:pt>
                  <c:pt idx="52">
                    <c:v>nov</c:v>
                  </c:pt>
                  <c:pt idx="53">
                    <c:v>dez</c:v>
                  </c:pt>
                  <c:pt idx="54">
                    <c:v>jan</c:v>
                  </c:pt>
                  <c:pt idx="55">
                    <c:v>fev</c:v>
                  </c:pt>
                  <c:pt idx="56">
                    <c:v>mar</c:v>
                  </c:pt>
                  <c:pt idx="57">
                    <c:v>abr</c:v>
                  </c:pt>
                  <c:pt idx="58">
                    <c:v>mai</c:v>
                  </c:pt>
                  <c:pt idx="59">
                    <c:v>jun</c:v>
                  </c:pt>
                  <c:pt idx="60">
                    <c:v>jul</c:v>
                  </c:pt>
                  <c:pt idx="61">
                    <c:v>ago</c:v>
                  </c:pt>
                  <c:pt idx="62">
                    <c:v>set</c:v>
                  </c:pt>
                  <c:pt idx="63">
                    <c:v>out</c:v>
                  </c:pt>
                  <c:pt idx="64">
                    <c:v>nov</c:v>
                  </c:pt>
                  <c:pt idx="65">
                    <c:v>dez</c:v>
                  </c:pt>
                  <c:pt idx="66">
                    <c:v>jan</c:v>
                  </c:pt>
                  <c:pt idx="67">
                    <c:v>fev</c:v>
                  </c:pt>
                  <c:pt idx="68">
                    <c:v>mar</c:v>
                  </c:pt>
                  <c:pt idx="69">
                    <c:v>abr</c:v>
                  </c:pt>
                  <c:pt idx="70">
                    <c:v>mai</c:v>
                  </c:pt>
                  <c:pt idx="71">
                    <c:v>jun</c:v>
                  </c:pt>
                  <c:pt idx="72">
                    <c:v>jul</c:v>
                  </c:pt>
                  <c:pt idx="73">
                    <c:v>ago</c:v>
                  </c:pt>
                  <c:pt idx="74">
                    <c:v>set</c:v>
                  </c:pt>
                  <c:pt idx="75">
                    <c:v>out</c:v>
                  </c:pt>
                  <c:pt idx="76">
                    <c:v>nov</c:v>
                  </c:pt>
                  <c:pt idx="77">
                    <c:v>dez</c:v>
                  </c:pt>
                  <c:pt idx="78">
                    <c:v>jan</c:v>
                  </c:pt>
                  <c:pt idx="79">
                    <c:v>fev</c:v>
                  </c:pt>
                  <c:pt idx="80">
                    <c:v>mar</c:v>
                  </c:pt>
                  <c:pt idx="81">
                    <c:v>abr</c:v>
                  </c:pt>
                  <c:pt idx="82">
                    <c:v>mai</c:v>
                  </c:pt>
                  <c:pt idx="83">
                    <c:v>jun</c:v>
                  </c:pt>
                  <c:pt idx="84">
                    <c:v>jul</c:v>
                  </c:pt>
                  <c:pt idx="85">
                    <c:v>ago</c:v>
                  </c:pt>
                  <c:pt idx="86">
                    <c:v>set</c:v>
                  </c:pt>
                  <c:pt idx="87">
                    <c:v>out</c:v>
                  </c:pt>
                  <c:pt idx="88">
                    <c:v>nov</c:v>
                  </c:pt>
                  <c:pt idx="89">
                    <c:v>dez</c:v>
                  </c:pt>
                  <c:pt idx="90">
                    <c:v>jan</c:v>
                  </c:pt>
                  <c:pt idx="91">
                    <c:v>fev</c:v>
                  </c:pt>
                  <c:pt idx="92">
                    <c:v>mar</c:v>
                  </c:pt>
                  <c:pt idx="93">
                    <c:v>abr</c:v>
                  </c:pt>
                  <c:pt idx="94">
                    <c:v>mai</c:v>
                  </c:pt>
                  <c:pt idx="95">
                    <c:v>jun</c:v>
                  </c:pt>
                  <c:pt idx="96">
                    <c:v>jul</c:v>
                  </c:pt>
                  <c:pt idx="97">
                    <c:v>ago</c:v>
                  </c:pt>
                  <c:pt idx="98">
                    <c:v>set</c:v>
                  </c:pt>
                  <c:pt idx="99">
                    <c:v>out</c:v>
                  </c:pt>
                  <c:pt idx="100">
                    <c:v>nov</c:v>
                  </c:pt>
                  <c:pt idx="101">
                    <c:v>dez</c:v>
                  </c:pt>
                  <c:pt idx="102">
                    <c:v>jan</c:v>
                  </c:pt>
                  <c:pt idx="103">
                    <c:v>fev</c:v>
                  </c:pt>
                  <c:pt idx="104">
                    <c:v>mar</c:v>
                  </c:pt>
                  <c:pt idx="105">
                    <c:v>abr</c:v>
                  </c:pt>
                  <c:pt idx="106">
                    <c:v>mai</c:v>
                  </c:pt>
                  <c:pt idx="107">
                    <c:v>jun</c:v>
                  </c:pt>
                  <c:pt idx="108">
                    <c:v>jul</c:v>
                  </c:pt>
                  <c:pt idx="109">
                    <c:v>ago</c:v>
                  </c:pt>
                  <c:pt idx="110">
                    <c:v>set</c:v>
                  </c:pt>
                  <c:pt idx="111">
                    <c:v>out</c:v>
                  </c:pt>
                  <c:pt idx="112">
                    <c:v>nov</c:v>
                  </c:pt>
                  <c:pt idx="113">
                    <c:v>dez</c:v>
                  </c:pt>
                  <c:pt idx="114">
                    <c:v>jan</c:v>
                  </c:pt>
                  <c:pt idx="115">
                    <c:v>fev</c:v>
                  </c:pt>
                  <c:pt idx="116">
                    <c:v>mar</c:v>
                  </c:pt>
                  <c:pt idx="117">
                    <c:v>abr</c:v>
                  </c:pt>
                </c:lvl>
                <c:lvl>
                  <c:pt idx="0">
                    <c:v>2008</c:v>
                  </c:pt>
                  <c:pt idx="6">
                    <c:v>2009</c:v>
                  </c:pt>
                  <c:pt idx="18">
                    <c:v>2010</c:v>
                  </c:pt>
                  <c:pt idx="30">
                    <c:v>2011</c:v>
                  </c:pt>
                  <c:pt idx="42">
                    <c:v>2012</c:v>
                  </c:pt>
                  <c:pt idx="54">
                    <c:v>2013</c:v>
                  </c:pt>
                  <c:pt idx="66">
                    <c:v>2014</c:v>
                  </c:pt>
                  <c:pt idx="78">
                    <c:v>2015</c:v>
                  </c:pt>
                  <c:pt idx="90">
                    <c:v>2016</c:v>
                  </c:pt>
                  <c:pt idx="102">
                    <c:v>2017</c:v>
                  </c:pt>
                  <c:pt idx="114">
                    <c:v>2018</c:v>
                  </c:pt>
                </c:lvl>
              </c:multiLvlStrCache>
            </c:multiLvlStrRef>
          </c:cat>
          <c:val>
            <c:numRef>
              <c:f>'DADOS RESGATE TOTAL'!$B$11:$DO$11</c:f>
              <c:numCache>
                <c:formatCode>General</c:formatCode>
                <c:ptCount val="118"/>
                <c:pt idx="0">
                  <c:v>295</c:v>
                </c:pt>
                <c:pt idx="1">
                  <c:v>390</c:v>
                </c:pt>
                <c:pt idx="2">
                  <c:v>174</c:v>
                </c:pt>
                <c:pt idx="3">
                  <c:v>140</c:v>
                </c:pt>
                <c:pt idx="4">
                  <c:v>389</c:v>
                </c:pt>
                <c:pt idx="5">
                  <c:v>94</c:v>
                </c:pt>
                <c:pt idx="6">
                  <c:v>526</c:v>
                </c:pt>
                <c:pt idx="7">
                  <c:v>888</c:v>
                </c:pt>
                <c:pt idx="8">
                  <c:v>573</c:v>
                </c:pt>
                <c:pt idx="9">
                  <c:v>424</c:v>
                </c:pt>
                <c:pt idx="10">
                  <c:v>268</c:v>
                </c:pt>
                <c:pt idx="11">
                  <c:v>580</c:v>
                </c:pt>
                <c:pt idx="12">
                  <c:v>1160</c:v>
                </c:pt>
                <c:pt idx="13">
                  <c:v>598</c:v>
                </c:pt>
                <c:pt idx="14">
                  <c:v>229</c:v>
                </c:pt>
                <c:pt idx="15">
                  <c:v>442</c:v>
                </c:pt>
                <c:pt idx="16">
                  <c:v>214</c:v>
                </c:pt>
                <c:pt idx="17">
                  <c:v>282</c:v>
                </c:pt>
                <c:pt idx="18">
                  <c:v>397</c:v>
                </c:pt>
                <c:pt idx="19">
                  <c:v>206</c:v>
                </c:pt>
                <c:pt idx="20">
                  <c:v>147</c:v>
                </c:pt>
                <c:pt idx="21">
                  <c:v>178</c:v>
                </c:pt>
                <c:pt idx="22">
                  <c:v>183</c:v>
                </c:pt>
                <c:pt idx="23">
                  <c:v>109</c:v>
                </c:pt>
                <c:pt idx="24">
                  <c:v>155</c:v>
                </c:pt>
                <c:pt idx="25">
                  <c:v>82</c:v>
                </c:pt>
                <c:pt idx="26">
                  <c:v>55</c:v>
                </c:pt>
                <c:pt idx="27">
                  <c:v>10</c:v>
                </c:pt>
                <c:pt idx="28">
                  <c:v>13</c:v>
                </c:pt>
                <c:pt idx="29">
                  <c:v>31</c:v>
                </c:pt>
                <c:pt idx="30">
                  <c:v>95</c:v>
                </c:pt>
                <c:pt idx="31">
                  <c:v>101</c:v>
                </c:pt>
                <c:pt idx="32">
                  <c:v>28</c:v>
                </c:pt>
                <c:pt idx="33">
                  <c:v>80</c:v>
                </c:pt>
                <c:pt idx="34">
                  <c:v>40</c:v>
                </c:pt>
                <c:pt idx="35">
                  <c:v>40</c:v>
                </c:pt>
                <c:pt idx="36">
                  <c:v>71</c:v>
                </c:pt>
                <c:pt idx="37">
                  <c:v>7</c:v>
                </c:pt>
                <c:pt idx="38">
                  <c:v>2</c:v>
                </c:pt>
                <c:pt idx="39">
                  <c:v>1</c:v>
                </c:pt>
                <c:pt idx="40">
                  <c:v>0</c:v>
                </c:pt>
                <c:pt idx="41">
                  <c:v>2</c:v>
                </c:pt>
                <c:pt idx="42">
                  <c:v>18</c:v>
                </c:pt>
                <c:pt idx="43">
                  <c:v>14</c:v>
                </c:pt>
                <c:pt idx="44">
                  <c:v>13</c:v>
                </c:pt>
                <c:pt idx="45">
                  <c:v>2</c:v>
                </c:pt>
                <c:pt idx="46">
                  <c:v>12</c:v>
                </c:pt>
                <c:pt idx="47">
                  <c:v>124</c:v>
                </c:pt>
                <c:pt idx="48">
                  <c:v>300</c:v>
                </c:pt>
                <c:pt idx="49">
                  <c:v>279</c:v>
                </c:pt>
                <c:pt idx="50">
                  <c:v>81</c:v>
                </c:pt>
                <c:pt idx="51">
                  <c:v>55</c:v>
                </c:pt>
                <c:pt idx="52">
                  <c:v>111</c:v>
                </c:pt>
                <c:pt idx="53">
                  <c:v>58</c:v>
                </c:pt>
                <c:pt idx="54">
                  <c:v>455</c:v>
                </c:pt>
                <c:pt idx="55">
                  <c:v>982</c:v>
                </c:pt>
                <c:pt idx="56">
                  <c:v>2030</c:v>
                </c:pt>
                <c:pt idx="57">
                  <c:v>2455</c:v>
                </c:pt>
                <c:pt idx="58">
                  <c:v>1997</c:v>
                </c:pt>
                <c:pt idx="59">
                  <c:v>1210</c:v>
                </c:pt>
                <c:pt idx="60">
                  <c:v>1988</c:v>
                </c:pt>
                <c:pt idx="61">
                  <c:v>2448</c:v>
                </c:pt>
                <c:pt idx="62">
                  <c:v>1926</c:v>
                </c:pt>
                <c:pt idx="63">
                  <c:v>1802</c:v>
                </c:pt>
                <c:pt idx="64">
                  <c:v>1981</c:v>
                </c:pt>
                <c:pt idx="65">
                  <c:v>2020</c:v>
                </c:pt>
                <c:pt idx="66">
                  <c:v>3672</c:v>
                </c:pt>
                <c:pt idx="67">
                  <c:v>3033</c:v>
                </c:pt>
                <c:pt idx="68">
                  <c:v>4826</c:v>
                </c:pt>
                <c:pt idx="69">
                  <c:v>4088</c:v>
                </c:pt>
                <c:pt idx="70">
                  <c:v>5782</c:v>
                </c:pt>
                <c:pt idx="71">
                  <c:v>5937</c:v>
                </c:pt>
                <c:pt idx="72">
                  <c:v>6741</c:v>
                </c:pt>
                <c:pt idx="73">
                  <c:v>5341</c:v>
                </c:pt>
                <c:pt idx="74">
                  <c:v>5663</c:v>
                </c:pt>
                <c:pt idx="75">
                  <c:v>4664</c:v>
                </c:pt>
                <c:pt idx="76">
                  <c:v>2883</c:v>
                </c:pt>
                <c:pt idx="77">
                  <c:v>2516</c:v>
                </c:pt>
                <c:pt idx="78">
                  <c:v>1854</c:v>
                </c:pt>
                <c:pt idx="79">
                  <c:v>2342</c:v>
                </c:pt>
                <c:pt idx="80">
                  <c:v>3450</c:v>
                </c:pt>
                <c:pt idx="81">
                  <c:v>2896</c:v>
                </c:pt>
                <c:pt idx="82">
                  <c:v>3237</c:v>
                </c:pt>
                <c:pt idx="83">
                  <c:v>4111</c:v>
                </c:pt>
                <c:pt idx="84">
                  <c:v>3841</c:v>
                </c:pt>
                <c:pt idx="85">
                  <c:v>6752</c:v>
                </c:pt>
                <c:pt idx="86">
                  <c:v>4201</c:v>
                </c:pt>
                <c:pt idx="87">
                  <c:v>2332</c:v>
                </c:pt>
                <c:pt idx="88">
                  <c:v>1016</c:v>
                </c:pt>
                <c:pt idx="89">
                  <c:v>817</c:v>
                </c:pt>
                <c:pt idx="90">
                  <c:v>1892</c:v>
                </c:pt>
                <c:pt idx="91">
                  <c:v>1525</c:v>
                </c:pt>
                <c:pt idx="92">
                  <c:v>1552</c:v>
                </c:pt>
                <c:pt idx="93">
                  <c:v>1768</c:v>
                </c:pt>
                <c:pt idx="94">
                  <c:v>1821</c:v>
                </c:pt>
                <c:pt idx="95">
                  <c:v>1359</c:v>
                </c:pt>
                <c:pt idx="96">
                  <c:v>893</c:v>
                </c:pt>
                <c:pt idx="97">
                  <c:v>1006</c:v>
                </c:pt>
                <c:pt idx="98">
                  <c:v>1284</c:v>
                </c:pt>
                <c:pt idx="99">
                  <c:v>299</c:v>
                </c:pt>
                <c:pt idx="100">
                  <c:v>250</c:v>
                </c:pt>
                <c:pt idx="101">
                  <c:v>433</c:v>
                </c:pt>
                <c:pt idx="102">
                  <c:v>468</c:v>
                </c:pt>
                <c:pt idx="103">
                  <c:v>3112</c:v>
                </c:pt>
                <c:pt idx="104">
                  <c:v>1260</c:v>
                </c:pt>
                <c:pt idx="105">
                  <c:v>79</c:v>
                </c:pt>
                <c:pt idx="106">
                  <c:v>3</c:v>
                </c:pt>
                <c:pt idx="107">
                  <c:v>21</c:v>
                </c:pt>
                <c:pt idx="108">
                  <c:v>12</c:v>
                </c:pt>
                <c:pt idx="109">
                  <c:v>311</c:v>
                </c:pt>
                <c:pt idx="110">
                  <c:v>404</c:v>
                </c:pt>
                <c:pt idx="111">
                  <c:v>191</c:v>
                </c:pt>
                <c:pt idx="112">
                  <c:v>1</c:v>
                </c:pt>
                <c:pt idx="113">
                  <c:v>886</c:v>
                </c:pt>
                <c:pt idx="114">
                  <c:v>2387</c:v>
                </c:pt>
                <c:pt idx="115">
                  <c:v>1153</c:v>
                </c:pt>
                <c:pt idx="116">
                  <c:v>2301</c:v>
                </c:pt>
                <c:pt idx="117">
                  <c:v>668</c:v>
                </c:pt>
              </c:numCache>
            </c:numRef>
          </c:val>
          <c:extLst xmlns:c16r2="http://schemas.microsoft.com/office/drawing/2015/06/chart">
            <c:ext xmlns:c16="http://schemas.microsoft.com/office/drawing/2014/chart" uri="{C3380CC4-5D6E-409C-BE32-E72D297353CC}">
              <c16:uniqueId val="{00000000-9E2E-487D-9774-A737F21AE4A2}"/>
            </c:ext>
          </c:extLst>
        </c:ser>
        <c:gapWidth val="219"/>
        <c:overlap val="-27"/>
        <c:axId val="84462208"/>
        <c:axId val="84468096"/>
      </c:barChart>
      <c:catAx>
        <c:axId val="84462208"/>
        <c:scaling>
          <c:orientation val="minMax"/>
        </c:scaling>
        <c:axPos val="b"/>
        <c:numFmt formatCode="General" sourceLinked="1"/>
        <c:majorTickMark val="none"/>
        <c:tickLblPos val="nextTo"/>
        <c:txPr>
          <a:bodyPr rot="-60000000" vert="horz"/>
          <a:lstStyle/>
          <a:p>
            <a:pPr>
              <a:defRPr sz="1000" b="1"/>
            </a:pPr>
            <a:endParaRPr lang="pt-BR"/>
          </a:p>
        </c:txPr>
        <c:crossAx val="84468096"/>
        <c:crosses val="autoZero"/>
        <c:auto val="1"/>
        <c:lblAlgn val="ctr"/>
        <c:lblOffset val="100"/>
      </c:catAx>
      <c:valAx>
        <c:axId val="84468096"/>
        <c:scaling>
          <c:orientation val="minMax"/>
        </c:scaling>
        <c:axPos val="l"/>
        <c:title>
          <c:tx>
            <c:rich>
              <a:bodyPr rot="-5400000" vert="horz"/>
              <a:lstStyle/>
              <a:p>
                <a:pPr>
                  <a:defRPr sz="1200"/>
                </a:pPr>
                <a:r>
                  <a:rPr lang="en-US" sz="1200" dirty="0" err="1"/>
                  <a:t>Indivíduos</a:t>
                </a:r>
                <a:r>
                  <a:rPr lang="en-US" sz="1200" dirty="0"/>
                  <a:t> </a:t>
                </a:r>
                <a:r>
                  <a:rPr lang="en-US" sz="1200" dirty="0" err="1"/>
                  <a:t>afugentados</a:t>
                </a:r>
                <a:r>
                  <a:rPr lang="en-US" sz="1200" dirty="0"/>
                  <a:t>/</a:t>
                </a:r>
                <a:r>
                  <a:rPr lang="en-US" sz="1200" dirty="0" err="1"/>
                  <a:t>resgatados</a:t>
                </a:r>
                <a:endParaRPr lang="en-US" sz="1200" dirty="0"/>
              </a:p>
            </c:rich>
          </c:tx>
          <c:layout>
            <c:manualLayout>
              <c:xMode val="edge"/>
              <c:yMode val="edge"/>
              <c:x val="5.7727895926149393E-3"/>
              <c:y val="0.24302932390228246"/>
            </c:manualLayout>
          </c:layout>
        </c:title>
        <c:numFmt formatCode="General" sourceLinked="1"/>
        <c:majorTickMark val="none"/>
        <c:tickLblPos val="nextTo"/>
        <c:txPr>
          <a:bodyPr rot="-60000000" vert="horz"/>
          <a:lstStyle/>
          <a:p>
            <a:pPr>
              <a:defRPr sz="900"/>
            </a:pPr>
            <a:endParaRPr lang="pt-BR"/>
          </a:p>
        </c:txPr>
        <c:crossAx val="84462208"/>
        <c:crosses val="autoZero"/>
        <c:crossBetween val="between"/>
      </c:valAx>
    </c:plotArea>
    <c:plotVisOnly val="1"/>
    <c:dispBlanksAs val="gap"/>
  </c:chart>
  <c:txPr>
    <a:bodyPr/>
    <a:lstStyle/>
    <a:p>
      <a:pPr>
        <a:defRPr sz="1800"/>
      </a:pPr>
      <a:endParaRPr lang="pt-BR"/>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pt-BR"/>
  <c:chart>
    <c:autoTitleDeleted val="1"/>
    <c:plotArea>
      <c:layout>
        <c:manualLayout>
          <c:layoutTarget val="inner"/>
          <c:xMode val="edge"/>
          <c:yMode val="edge"/>
          <c:x val="0.16019677381996589"/>
          <c:y val="5.94210940167854E-2"/>
          <c:w val="0.78286806993371516"/>
          <c:h val="0.81447506561679794"/>
        </c:manualLayout>
      </c:layout>
      <c:barChart>
        <c:barDir val="col"/>
        <c:grouping val="clustered"/>
        <c:ser>
          <c:idx val="0"/>
          <c:order val="0"/>
          <c:tx>
            <c:strRef>
              <c:f>Plan3!$C$7</c:f>
              <c:strCache>
                <c:ptCount val="1"/>
                <c:pt idx="0">
                  <c:v>Lado Direito</c:v>
                </c:pt>
              </c:strCache>
            </c:strRef>
          </c:tx>
          <c:spPr>
            <a:solidFill>
              <a:srgbClr val="FF0000"/>
            </a:solidFill>
            <a:ln>
              <a:solidFill>
                <a:schemeClr val="tx1"/>
              </a:solid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Plan3!$B$8:$B$14</c:f>
              <c:strCache>
                <c:ptCount val="7"/>
                <c:pt idx="0">
                  <c:v>Camp_1</c:v>
                </c:pt>
                <c:pt idx="1">
                  <c:v>Camp_2</c:v>
                </c:pt>
                <c:pt idx="2">
                  <c:v>Camp_3</c:v>
                </c:pt>
                <c:pt idx="3">
                  <c:v>Camp_4</c:v>
                </c:pt>
                <c:pt idx="4">
                  <c:v>Camp_5</c:v>
                </c:pt>
                <c:pt idx="5">
                  <c:v>Camp_6</c:v>
                </c:pt>
                <c:pt idx="6">
                  <c:v>Camp_7</c:v>
                </c:pt>
              </c:strCache>
            </c:strRef>
          </c:cat>
          <c:val>
            <c:numRef>
              <c:f>Plan3!$C$8:$C$14</c:f>
              <c:numCache>
                <c:formatCode>General</c:formatCode>
                <c:ptCount val="7"/>
                <c:pt idx="0">
                  <c:v>8</c:v>
                </c:pt>
                <c:pt idx="1">
                  <c:v>103</c:v>
                </c:pt>
                <c:pt idx="2">
                  <c:v>16</c:v>
                </c:pt>
                <c:pt idx="3">
                  <c:v>65</c:v>
                </c:pt>
                <c:pt idx="4">
                  <c:v>20</c:v>
                </c:pt>
                <c:pt idx="5">
                  <c:v>83</c:v>
                </c:pt>
                <c:pt idx="6">
                  <c:v>37</c:v>
                </c:pt>
              </c:numCache>
            </c:numRef>
          </c:val>
        </c:ser>
        <c:ser>
          <c:idx val="1"/>
          <c:order val="1"/>
          <c:tx>
            <c:strRef>
              <c:f>Plan3!$D$7</c:f>
              <c:strCache>
                <c:ptCount val="1"/>
                <c:pt idx="0">
                  <c:v>Lado esquerdo</c:v>
                </c:pt>
              </c:strCache>
            </c:strRef>
          </c:tx>
          <c:spPr>
            <a:solidFill>
              <a:srgbClr val="66FFFF"/>
            </a:solidFill>
            <a:ln>
              <a:solidFill>
                <a:schemeClr val="tx1"/>
              </a:solid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Plan3!$B$8:$B$14</c:f>
              <c:strCache>
                <c:ptCount val="7"/>
                <c:pt idx="0">
                  <c:v>Camp_1</c:v>
                </c:pt>
                <c:pt idx="1">
                  <c:v>Camp_2</c:v>
                </c:pt>
                <c:pt idx="2">
                  <c:v>Camp_3</c:v>
                </c:pt>
                <c:pt idx="3">
                  <c:v>Camp_4</c:v>
                </c:pt>
                <c:pt idx="4">
                  <c:v>Camp_5</c:v>
                </c:pt>
                <c:pt idx="5">
                  <c:v>Camp_6</c:v>
                </c:pt>
                <c:pt idx="6">
                  <c:v>Camp_7</c:v>
                </c:pt>
              </c:strCache>
            </c:strRef>
          </c:cat>
          <c:val>
            <c:numRef>
              <c:f>Plan3!$D$8:$D$14</c:f>
              <c:numCache>
                <c:formatCode>General</c:formatCode>
                <c:ptCount val="7"/>
                <c:pt idx="0">
                  <c:v>10</c:v>
                </c:pt>
                <c:pt idx="1">
                  <c:v>55</c:v>
                </c:pt>
                <c:pt idx="2">
                  <c:v>9</c:v>
                </c:pt>
                <c:pt idx="3">
                  <c:v>57</c:v>
                </c:pt>
                <c:pt idx="4">
                  <c:v>14</c:v>
                </c:pt>
                <c:pt idx="5">
                  <c:v>43</c:v>
                </c:pt>
                <c:pt idx="6">
                  <c:v>13</c:v>
                </c:pt>
              </c:numCache>
            </c:numRef>
          </c:val>
        </c:ser>
        <c:gapWidth val="219"/>
        <c:overlap val="-27"/>
        <c:axId val="84740352"/>
        <c:axId val="84742144"/>
      </c:barChart>
      <c:catAx>
        <c:axId val="84740352"/>
        <c:scaling>
          <c:orientation val="minMax"/>
        </c:scaling>
        <c:axPos val="b"/>
        <c:numFmt formatCode="General" sourceLinked="1"/>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84742144"/>
        <c:crosses val="autoZero"/>
        <c:auto val="1"/>
        <c:lblAlgn val="ctr"/>
        <c:lblOffset val="100"/>
      </c:catAx>
      <c:valAx>
        <c:axId val="84742144"/>
        <c:scaling>
          <c:orientation val="minMax"/>
        </c:scaling>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Número de capturas</a:t>
                </a:r>
              </a:p>
            </c:rich>
          </c:tx>
          <c:layout/>
          <c:spPr>
            <a:noFill/>
            <a:ln>
              <a:noFill/>
            </a:ln>
            <a:effectLst/>
          </c:spPr>
        </c:title>
        <c:numFmt formatCode="General" sourceLinked="1"/>
        <c:tickLblPos val="nextTo"/>
        <c:spPr>
          <a:noFill/>
          <a:ln>
            <a:solidFill>
              <a:schemeClr val="bg1">
                <a:lumMod val="75000"/>
              </a:schemeClr>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crossAx val="84740352"/>
        <c:crosses val="autoZero"/>
        <c:crossBetween val="between"/>
      </c:valAx>
      <c:spPr>
        <a:noFill/>
        <a:ln>
          <a:noFill/>
        </a:ln>
        <a:effectLst/>
      </c:spPr>
    </c:plotArea>
    <c:legend>
      <c:legendPos val="b"/>
      <c:layout>
        <c:manualLayout>
          <c:xMode val="edge"/>
          <c:yMode val="edge"/>
          <c:x val="0.74958289588801386"/>
          <c:y val="3.7615193934091594E-2"/>
          <c:w val="0.24805621172353456"/>
          <c:h val="0.16145888013998275"/>
        </c:manualLayout>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legend>
    <c:plotVisOnly val="1"/>
    <c:dispBlanksAs val="gap"/>
  </c:chart>
  <c:spPr>
    <a:solidFill>
      <a:schemeClr val="bg1"/>
    </a:solidFill>
    <a:ln w="9525" cap="flat" cmpd="sng" algn="ctr">
      <a:solidFill>
        <a:schemeClr val="tx1"/>
      </a:solidFill>
      <a:round/>
    </a:ln>
    <a:effectLst/>
  </c:spPr>
  <c:txPr>
    <a:bodyPr/>
    <a:lstStyle/>
    <a:p>
      <a:pPr>
        <a:defRPr/>
      </a:pPr>
      <a:endParaRPr lang="pt-BR"/>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pt-BR"/>
  <c:chart>
    <c:title>
      <c:tx>
        <c:rich>
          <a:bodyPr rot="0" vert="horz"/>
          <a:lstStyle/>
          <a:p>
            <a:pPr>
              <a:defRPr/>
            </a:pPr>
            <a:r>
              <a:rPr lang="en-US"/>
              <a:t>Densidade de larvas</a:t>
            </a:r>
          </a:p>
        </c:rich>
      </c:tx>
      <c:layout>
        <c:manualLayout>
          <c:xMode val="edge"/>
          <c:yMode val="edge"/>
          <c:x val="0.35001506856837106"/>
          <c:y val="6.9452305679831529E-3"/>
        </c:manualLayout>
      </c:layout>
      <c:spPr>
        <a:noFill/>
        <a:ln>
          <a:noFill/>
        </a:ln>
        <a:effectLst/>
      </c:spPr>
    </c:title>
    <c:plotArea>
      <c:layout>
        <c:manualLayout>
          <c:layoutTarget val="inner"/>
          <c:xMode val="edge"/>
          <c:yMode val="edge"/>
          <c:x val="0.12774793860707712"/>
          <c:y val="9.9947063124490018E-2"/>
          <c:w val="0.82423488705597203"/>
          <c:h val="0.61671897464334702"/>
        </c:manualLayout>
      </c:layout>
      <c:lineChart>
        <c:grouping val="standard"/>
        <c:ser>
          <c:idx val="0"/>
          <c:order val="0"/>
          <c:tx>
            <c:strRef>
              <c:f>Plan1!$B$1</c:f>
              <c:strCache>
                <c:ptCount val="1"/>
                <c:pt idx="0">
                  <c:v>RSF1</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strRef>
              <c:f>Plan1!$A$2:$A$6</c:f>
              <c:strCache>
                <c:ptCount val="5"/>
                <c:pt idx="0">
                  <c:v>Maio</c:v>
                </c:pt>
                <c:pt idx="1">
                  <c:v>Junho</c:v>
                </c:pt>
                <c:pt idx="2">
                  <c:v>Julho</c:v>
                </c:pt>
                <c:pt idx="3">
                  <c:v>Agosto</c:v>
                </c:pt>
                <c:pt idx="4">
                  <c:v>Setembro</c:v>
                </c:pt>
              </c:strCache>
            </c:strRef>
          </c:cat>
          <c:val>
            <c:numRef>
              <c:f>Plan1!$B$2:$B$6</c:f>
              <c:numCache>
                <c:formatCode>0.00</c:formatCode>
                <c:ptCount val="5"/>
                <c:pt idx="0">
                  <c:v>162</c:v>
                </c:pt>
                <c:pt idx="1">
                  <c:v>253.33333333333357</c:v>
                </c:pt>
                <c:pt idx="2">
                  <c:v>18.666666666666664</c:v>
                </c:pt>
                <c:pt idx="3">
                  <c:v>2.6666666666666665</c:v>
                </c:pt>
                <c:pt idx="4">
                  <c:v>601.3333333333336</c:v>
                </c:pt>
              </c:numCache>
            </c:numRef>
          </c:val>
        </c:ser>
        <c:ser>
          <c:idx val="1"/>
          <c:order val="1"/>
          <c:tx>
            <c:strRef>
              <c:f>Plan1!$C$1</c:f>
              <c:strCache>
                <c:ptCount val="1"/>
                <c:pt idx="0">
                  <c:v>RSF2</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strRef>
              <c:f>Plan1!$A$2:$A$6</c:f>
              <c:strCache>
                <c:ptCount val="5"/>
                <c:pt idx="0">
                  <c:v>Maio</c:v>
                </c:pt>
                <c:pt idx="1">
                  <c:v>Junho</c:v>
                </c:pt>
                <c:pt idx="2">
                  <c:v>Julho</c:v>
                </c:pt>
                <c:pt idx="3">
                  <c:v>Agosto</c:v>
                </c:pt>
                <c:pt idx="4">
                  <c:v>Setembro</c:v>
                </c:pt>
              </c:strCache>
            </c:strRef>
          </c:cat>
          <c:val>
            <c:numRef>
              <c:f>Plan1!$C$2:$C$6</c:f>
              <c:numCache>
                <c:formatCode>0.00</c:formatCode>
                <c:ptCount val="5"/>
                <c:pt idx="0">
                  <c:v>614.66666666666663</c:v>
                </c:pt>
                <c:pt idx="1">
                  <c:v>167.33333333333357</c:v>
                </c:pt>
                <c:pt idx="2">
                  <c:v>31.999999999999989</c:v>
                </c:pt>
                <c:pt idx="3">
                  <c:v>4.666666666666667</c:v>
                </c:pt>
                <c:pt idx="4">
                  <c:v>312.66666666666708</c:v>
                </c:pt>
              </c:numCache>
            </c:numRef>
          </c:val>
        </c:ser>
        <c:ser>
          <c:idx val="2"/>
          <c:order val="2"/>
          <c:tx>
            <c:strRef>
              <c:f>Plan1!$D$1</c:f>
              <c:strCache>
                <c:ptCount val="1"/>
                <c:pt idx="0">
                  <c:v>RSF3</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strRef>
              <c:f>Plan1!$A$2:$A$6</c:f>
              <c:strCache>
                <c:ptCount val="5"/>
                <c:pt idx="0">
                  <c:v>Maio</c:v>
                </c:pt>
                <c:pt idx="1">
                  <c:v>Junho</c:v>
                </c:pt>
                <c:pt idx="2">
                  <c:v>Julho</c:v>
                </c:pt>
                <c:pt idx="3">
                  <c:v>Agosto</c:v>
                </c:pt>
                <c:pt idx="4">
                  <c:v>Setembro</c:v>
                </c:pt>
              </c:strCache>
            </c:strRef>
          </c:cat>
          <c:val>
            <c:numRef>
              <c:f>Plan1!$D$2:$D$6</c:f>
              <c:numCache>
                <c:formatCode>0.00</c:formatCode>
                <c:ptCount val="5"/>
                <c:pt idx="0">
                  <c:v>770</c:v>
                </c:pt>
                <c:pt idx="1">
                  <c:v>116.66666666666667</c:v>
                </c:pt>
                <c:pt idx="2">
                  <c:v>8.6666666666666767</c:v>
                </c:pt>
                <c:pt idx="3">
                  <c:v>2.6666666666666665</c:v>
                </c:pt>
                <c:pt idx="4">
                  <c:v>511.33333333333331</c:v>
                </c:pt>
              </c:numCache>
            </c:numRef>
          </c:val>
        </c:ser>
        <c:ser>
          <c:idx val="3"/>
          <c:order val="3"/>
          <c:tx>
            <c:strRef>
              <c:f>Plan1!$E$1</c:f>
              <c:strCache>
                <c:ptCount val="1"/>
                <c:pt idx="0">
                  <c:v>CN</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Plan1!$A$2:$A$6</c:f>
              <c:strCache>
                <c:ptCount val="5"/>
                <c:pt idx="0">
                  <c:v>Maio</c:v>
                </c:pt>
                <c:pt idx="1">
                  <c:v>Junho</c:v>
                </c:pt>
                <c:pt idx="2">
                  <c:v>Julho</c:v>
                </c:pt>
                <c:pt idx="3">
                  <c:v>Agosto</c:v>
                </c:pt>
                <c:pt idx="4">
                  <c:v>Setembro</c:v>
                </c:pt>
              </c:strCache>
            </c:strRef>
          </c:cat>
          <c:val>
            <c:numRef>
              <c:f>Plan1!$E$2:$E$6</c:f>
              <c:numCache>
                <c:formatCode>0.00</c:formatCode>
                <c:ptCount val="5"/>
                <c:pt idx="0">
                  <c:v>0</c:v>
                </c:pt>
                <c:pt idx="1">
                  <c:v>46</c:v>
                </c:pt>
                <c:pt idx="2">
                  <c:v>21.333333333333279</c:v>
                </c:pt>
                <c:pt idx="3">
                  <c:v>14</c:v>
                </c:pt>
                <c:pt idx="4">
                  <c:v>101.33333333333321</c:v>
                </c:pt>
              </c:numCache>
            </c:numRef>
          </c:val>
        </c:ser>
        <c:ser>
          <c:idx val="4"/>
          <c:order val="4"/>
          <c:tx>
            <c:strRef>
              <c:f>Plan1!$F$1</c:f>
              <c:strCache>
                <c:ptCount val="1"/>
                <c:pt idx="0">
                  <c:v>EBI-1</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cat>
            <c:strRef>
              <c:f>Plan1!$A$2:$A$6</c:f>
              <c:strCache>
                <c:ptCount val="5"/>
                <c:pt idx="0">
                  <c:v>Maio</c:v>
                </c:pt>
                <c:pt idx="1">
                  <c:v>Junho</c:v>
                </c:pt>
                <c:pt idx="2">
                  <c:v>Julho</c:v>
                </c:pt>
                <c:pt idx="3">
                  <c:v>Agosto</c:v>
                </c:pt>
                <c:pt idx="4">
                  <c:v>Setembro</c:v>
                </c:pt>
              </c:strCache>
            </c:strRef>
          </c:cat>
          <c:val>
            <c:numRef>
              <c:f>Plan1!$F$2:$F$6</c:f>
              <c:numCache>
                <c:formatCode>0.00</c:formatCode>
                <c:ptCount val="5"/>
                <c:pt idx="0">
                  <c:v>16.666666666666668</c:v>
                </c:pt>
                <c:pt idx="1">
                  <c:v>0</c:v>
                </c:pt>
                <c:pt idx="2">
                  <c:v>0</c:v>
                </c:pt>
                <c:pt idx="3">
                  <c:v>4.666666666666667</c:v>
                </c:pt>
                <c:pt idx="4">
                  <c:v>70.666666666666671</c:v>
                </c:pt>
              </c:numCache>
            </c:numRef>
          </c:val>
        </c:ser>
        <c:ser>
          <c:idx val="5"/>
          <c:order val="5"/>
          <c:tx>
            <c:strRef>
              <c:f>Plan1!$G$1</c:f>
              <c:strCache>
                <c:ptCount val="1"/>
                <c:pt idx="0">
                  <c:v>Tucutu 1</c:v>
                </c:pt>
              </c:strCache>
            </c:strRef>
          </c:tx>
          <c:spPr>
            <a:ln w="28575" cap="rnd">
              <a:solidFill>
                <a:srgbClr val="00B0F0"/>
              </a:solidFill>
              <a:round/>
            </a:ln>
            <a:effectLst/>
          </c:spPr>
          <c:marker>
            <c:symbol val="circle"/>
            <c:size val="5"/>
            <c:spPr>
              <a:solidFill>
                <a:srgbClr val="00B0F0"/>
              </a:solidFill>
              <a:ln w="9525">
                <a:solidFill>
                  <a:srgbClr val="00B0F0"/>
                </a:solidFill>
              </a:ln>
              <a:effectLst/>
            </c:spPr>
          </c:marker>
          <c:cat>
            <c:strRef>
              <c:f>Plan1!$A$2:$A$6</c:f>
              <c:strCache>
                <c:ptCount val="5"/>
                <c:pt idx="0">
                  <c:v>Maio</c:v>
                </c:pt>
                <c:pt idx="1">
                  <c:v>Junho</c:v>
                </c:pt>
                <c:pt idx="2">
                  <c:v>Julho</c:v>
                </c:pt>
                <c:pt idx="3">
                  <c:v>Agosto</c:v>
                </c:pt>
                <c:pt idx="4">
                  <c:v>Setembro</c:v>
                </c:pt>
              </c:strCache>
            </c:strRef>
          </c:cat>
          <c:val>
            <c:numRef>
              <c:f>Plan1!$G$2:$G$6</c:f>
              <c:numCache>
                <c:formatCode>0.00</c:formatCode>
                <c:ptCount val="5"/>
                <c:pt idx="0">
                  <c:v>5.3333333333333419</c:v>
                </c:pt>
                <c:pt idx="1">
                  <c:v>30</c:v>
                </c:pt>
                <c:pt idx="2">
                  <c:v>0</c:v>
                </c:pt>
                <c:pt idx="3">
                  <c:v>2</c:v>
                </c:pt>
                <c:pt idx="4">
                  <c:v>2.6666666666666665</c:v>
                </c:pt>
              </c:numCache>
            </c:numRef>
          </c:val>
        </c:ser>
        <c:ser>
          <c:idx val="6"/>
          <c:order val="6"/>
          <c:tx>
            <c:strRef>
              <c:f>Plan1!$H$1</c:f>
              <c:strCache>
                <c:ptCount val="1"/>
                <c:pt idx="0">
                  <c:v>Tucutu 2</c:v>
                </c:pt>
              </c:strCache>
            </c:strRef>
          </c:tx>
          <c:spPr>
            <a:ln w="28575" cap="rnd">
              <a:solidFill>
                <a:srgbClr val="00B0F0"/>
              </a:solidFill>
              <a:round/>
            </a:ln>
            <a:effectLst/>
          </c:spPr>
          <c:marker>
            <c:symbol val="circle"/>
            <c:size val="5"/>
            <c:spPr>
              <a:solidFill>
                <a:srgbClr val="00B0F0"/>
              </a:solidFill>
              <a:ln w="9525">
                <a:solidFill>
                  <a:srgbClr val="00B0F0"/>
                </a:solidFill>
              </a:ln>
              <a:effectLst/>
            </c:spPr>
          </c:marker>
          <c:cat>
            <c:strRef>
              <c:f>Plan1!$A$2:$A$6</c:f>
              <c:strCache>
                <c:ptCount val="5"/>
                <c:pt idx="0">
                  <c:v>Maio</c:v>
                </c:pt>
                <c:pt idx="1">
                  <c:v>Junho</c:v>
                </c:pt>
                <c:pt idx="2">
                  <c:v>Julho</c:v>
                </c:pt>
                <c:pt idx="3">
                  <c:v>Agosto</c:v>
                </c:pt>
                <c:pt idx="4">
                  <c:v>Setembro</c:v>
                </c:pt>
              </c:strCache>
            </c:strRef>
          </c:cat>
          <c:val>
            <c:numRef>
              <c:f>Plan1!$H$2:$H$6</c:f>
              <c:numCache>
                <c:formatCode>0.00</c:formatCode>
                <c:ptCount val="5"/>
                <c:pt idx="0">
                  <c:v>68.666666666666671</c:v>
                </c:pt>
                <c:pt idx="1">
                  <c:v>0.66666666666666663</c:v>
                </c:pt>
                <c:pt idx="2">
                  <c:v>0</c:v>
                </c:pt>
                <c:pt idx="3">
                  <c:v>0</c:v>
                </c:pt>
                <c:pt idx="4">
                  <c:v>0</c:v>
                </c:pt>
              </c:numCache>
            </c:numRef>
          </c:val>
        </c:ser>
        <c:ser>
          <c:idx val="7"/>
          <c:order val="7"/>
          <c:tx>
            <c:strRef>
              <c:f>Plan1!$I$1</c:f>
              <c:strCache>
                <c:ptCount val="1"/>
                <c:pt idx="0">
                  <c:v>TN1</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Plan1!$A$2:$A$6</c:f>
              <c:strCache>
                <c:ptCount val="5"/>
                <c:pt idx="0">
                  <c:v>Maio</c:v>
                </c:pt>
                <c:pt idx="1">
                  <c:v>Junho</c:v>
                </c:pt>
                <c:pt idx="2">
                  <c:v>Julho</c:v>
                </c:pt>
                <c:pt idx="3">
                  <c:v>Agosto</c:v>
                </c:pt>
                <c:pt idx="4">
                  <c:v>Setembro</c:v>
                </c:pt>
              </c:strCache>
            </c:strRef>
          </c:cat>
          <c:val>
            <c:numRef>
              <c:f>Plan1!$I$2:$I$6</c:f>
              <c:numCache>
                <c:formatCode>0.00</c:formatCode>
                <c:ptCount val="5"/>
                <c:pt idx="0">
                  <c:v>0</c:v>
                </c:pt>
                <c:pt idx="1">
                  <c:v>0</c:v>
                </c:pt>
                <c:pt idx="2">
                  <c:v>0</c:v>
                </c:pt>
                <c:pt idx="3">
                  <c:v>0</c:v>
                </c:pt>
                <c:pt idx="4">
                  <c:v>0</c:v>
                </c:pt>
              </c:numCache>
            </c:numRef>
          </c:val>
        </c:ser>
        <c:ser>
          <c:idx val="8"/>
          <c:order val="8"/>
          <c:tx>
            <c:strRef>
              <c:f>Plan1!$J$1</c:f>
              <c:strCache>
                <c:ptCount val="1"/>
                <c:pt idx="0">
                  <c:v>TN2</c:v>
                </c:pt>
              </c:strCache>
            </c:strRef>
          </c:tx>
          <c:spPr>
            <a:ln w="28575" cap="rnd">
              <a:solidFill>
                <a:srgbClr val="7030A0"/>
              </a:solidFill>
              <a:round/>
            </a:ln>
            <a:effectLst/>
          </c:spPr>
          <c:marker>
            <c:symbol val="circle"/>
            <c:size val="5"/>
            <c:spPr>
              <a:solidFill>
                <a:srgbClr val="7030A0"/>
              </a:solidFill>
              <a:ln w="9525">
                <a:solidFill>
                  <a:schemeClr val="accent3">
                    <a:lumMod val="60000"/>
                  </a:schemeClr>
                </a:solidFill>
              </a:ln>
              <a:effectLst/>
            </c:spPr>
          </c:marker>
          <c:cat>
            <c:strRef>
              <c:f>Plan1!$A$2:$A$6</c:f>
              <c:strCache>
                <c:ptCount val="5"/>
                <c:pt idx="0">
                  <c:v>Maio</c:v>
                </c:pt>
                <c:pt idx="1">
                  <c:v>Junho</c:v>
                </c:pt>
                <c:pt idx="2">
                  <c:v>Julho</c:v>
                </c:pt>
                <c:pt idx="3">
                  <c:v>Agosto</c:v>
                </c:pt>
                <c:pt idx="4">
                  <c:v>Setembro</c:v>
                </c:pt>
              </c:strCache>
            </c:strRef>
          </c:cat>
          <c:val>
            <c:numRef>
              <c:f>Plan1!$J$2:$J$6</c:f>
              <c:numCache>
                <c:formatCode>0.00</c:formatCode>
                <c:ptCount val="5"/>
                <c:pt idx="0">
                  <c:v>1.3333333333333333</c:v>
                </c:pt>
                <c:pt idx="1">
                  <c:v>0</c:v>
                </c:pt>
                <c:pt idx="2">
                  <c:v>0</c:v>
                </c:pt>
                <c:pt idx="3">
                  <c:v>0</c:v>
                </c:pt>
                <c:pt idx="4">
                  <c:v>0</c:v>
                </c:pt>
              </c:numCache>
            </c:numRef>
          </c:val>
        </c:ser>
        <c:ser>
          <c:idx val="9"/>
          <c:order val="9"/>
          <c:tx>
            <c:strRef>
              <c:f>Plan1!$K$1</c:f>
              <c:strCache>
                <c:ptCount val="1"/>
                <c:pt idx="0">
                  <c:v>EBI-2</c:v>
                </c:pt>
              </c:strCache>
            </c:strRef>
          </c:tx>
          <c:spPr>
            <a:ln w="28575" cap="rnd">
              <a:solidFill>
                <a:srgbClr val="FFC000"/>
              </a:solidFill>
              <a:round/>
            </a:ln>
            <a:effectLst/>
          </c:spPr>
          <c:marker>
            <c:symbol val="circle"/>
            <c:size val="5"/>
            <c:spPr>
              <a:solidFill>
                <a:srgbClr val="FFC000"/>
              </a:solidFill>
              <a:ln w="9525">
                <a:solidFill>
                  <a:srgbClr val="FFC000"/>
                </a:solidFill>
              </a:ln>
              <a:effectLst/>
            </c:spPr>
          </c:marker>
          <c:cat>
            <c:strRef>
              <c:f>Plan1!$A$2:$A$6</c:f>
              <c:strCache>
                <c:ptCount val="5"/>
                <c:pt idx="0">
                  <c:v>Maio</c:v>
                </c:pt>
                <c:pt idx="1">
                  <c:v>Junho</c:v>
                </c:pt>
                <c:pt idx="2">
                  <c:v>Julho</c:v>
                </c:pt>
                <c:pt idx="3">
                  <c:v>Agosto</c:v>
                </c:pt>
                <c:pt idx="4">
                  <c:v>Setembro</c:v>
                </c:pt>
              </c:strCache>
            </c:strRef>
          </c:cat>
          <c:val>
            <c:numRef>
              <c:f>Plan1!$K$2:$K$6</c:f>
              <c:numCache>
                <c:formatCode>0.00</c:formatCode>
                <c:ptCount val="5"/>
                <c:pt idx="0">
                  <c:v>29.333333333333279</c:v>
                </c:pt>
                <c:pt idx="1">
                  <c:v>0</c:v>
                </c:pt>
                <c:pt idx="2">
                  <c:v>0</c:v>
                </c:pt>
                <c:pt idx="3">
                  <c:v>0</c:v>
                </c:pt>
                <c:pt idx="4">
                  <c:v>0</c:v>
                </c:pt>
              </c:numCache>
            </c:numRef>
          </c:val>
        </c:ser>
        <c:marker val="1"/>
        <c:axId val="85212544"/>
        <c:axId val="85231104"/>
      </c:lineChart>
      <c:catAx>
        <c:axId val="85212544"/>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pt-BR"/>
          </a:p>
        </c:txPr>
        <c:crossAx val="85231104"/>
        <c:crosses val="autoZero"/>
        <c:auto val="1"/>
        <c:lblAlgn val="ctr"/>
        <c:lblOffset val="100"/>
      </c:catAx>
      <c:valAx>
        <c:axId val="85231104"/>
        <c:scaling>
          <c:orientation val="minMax"/>
        </c:scaling>
        <c:axPos val="l"/>
        <c:majorGridlines>
          <c:spPr>
            <a:ln w="9525" cap="flat" cmpd="sng" algn="ctr">
              <a:solidFill>
                <a:schemeClr val="tx1">
                  <a:lumMod val="15000"/>
                  <a:lumOff val="85000"/>
                </a:schemeClr>
              </a:solidFill>
              <a:round/>
            </a:ln>
            <a:effectLst/>
          </c:spPr>
        </c:majorGridlines>
        <c:title>
          <c:tx>
            <c:rich>
              <a:bodyPr rot="-5400000" vert="horz"/>
              <a:lstStyle/>
              <a:p>
                <a:pPr>
                  <a:defRPr b="1"/>
                </a:pPr>
                <a:r>
                  <a:rPr lang="en-US" b="1"/>
                  <a:t>Densidade (ind/m3)</a:t>
                </a:r>
              </a:p>
            </c:rich>
          </c:tx>
          <c:layout>
            <c:manualLayout>
              <c:xMode val="edge"/>
              <c:yMode val="edge"/>
              <c:x val="4.928890404259049E-3"/>
              <c:y val="0.21298752647527383"/>
            </c:manualLayout>
          </c:layout>
          <c:spPr>
            <a:noFill/>
            <a:ln>
              <a:noFill/>
            </a:ln>
            <a:effectLst/>
          </c:spPr>
        </c:title>
        <c:numFmt formatCode="0.00" sourceLinked="1"/>
        <c:majorTickMark val="none"/>
        <c:tickLblPos val="nextTo"/>
        <c:spPr>
          <a:noFill/>
          <a:ln>
            <a:noFill/>
          </a:ln>
          <a:effectLst/>
        </c:spPr>
        <c:txPr>
          <a:bodyPr rot="-60000000" vert="horz"/>
          <a:lstStyle/>
          <a:p>
            <a:pPr>
              <a:defRPr/>
            </a:pPr>
            <a:endParaRPr lang="pt-BR"/>
          </a:p>
        </c:txPr>
        <c:crossAx val="85212544"/>
        <c:crosses val="autoZero"/>
        <c:crossBetween val="between"/>
      </c:valAx>
      <c:spPr>
        <a:noFill/>
        <a:ln>
          <a:noFill/>
        </a:ln>
        <a:effectLst/>
      </c:spPr>
    </c:plotArea>
    <c:plotVisOnly val="1"/>
    <c:dispBlanksAs val="gap"/>
  </c:chart>
  <c:spPr>
    <a:noFill/>
    <a:ln>
      <a:solidFill>
        <a:schemeClr val="bg1">
          <a:lumMod val="85000"/>
        </a:schemeClr>
      </a:solidFill>
    </a:ln>
    <a:effectLst/>
  </c:spPr>
  <c:txPr>
    <a:bodyPr/>
    <a:lstStyle/>
    <a:p>
      <a:pPr>
        <a:defRPr b="1">
          <a:solidFill>
            <a:schemeClr val="tx1"/>
          </a:solidFill>
          <a:latin typeface="Calibri" pitchFamily="34" charset="0"/>
        </a:defRPr>
      </a:pPr>
      <a:endParaRPr lang="pt-BR"/>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34B4A4-A4D0-4139-97B6-206129EE5554}" type="datetimeFigureOut">
              <a:rPr lang="pt-BR" smtClean="0"/>
              <a:pPr/>
              <a:t>06/12/2018</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87E94E-2659-45C0-9BB6-0378E883FBF2}" type="slidenum">
              <a:rPr lang="pt-BR" smtClean="0"/>
              <a:pPr/>
              <a:t>‹nº›</a:t>
            </a:fld>
            <a:endParaRPr lang="pt-BR"/>
          </a:p>
        </p:txBody>
      </p:sp>
    </p:spTree>
    <p:extLst>
      <p:ext uri="{BB962C8B-B14F-4D97-AF65-F5344CB8AC3E}">
        <p14:creationId xmlns="" xmlns:p14="http://schemas.microsoft.com/office/powerpoint/2010/main" val="3905532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3CCF0C95-D0F3-4E76-ABC7-5F93019398E1}" type="slidenum">
              <a:rPr lang="pt-BR" smtClean="0"/>
              <a:pPr/>
              <a:t>33</a:t>
            </a:fld>
            <a:endParaRPr lang="pt-BR"/>
          </a:p>
        </p:txBody>
      </p:sp>
    </p:spTree>
    <p:extLst>
      <p:ext uri="{BB962C8B-B14F-4D97-AF65-F5344CB8AC3E}">
        <p14:creationId xmlns="" xmlns:p14="http://schemas.microsoft.com/office/powerpoint/2010/main" val="2806065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3CCF0C95-D0F3-4E76-ABC7-5F93019398E1}" type="slidenum">
              <a:rPr lang="pt-BR" smtClean="0"/>
              <a:pPr/>
              <a:t>45</a:t>
            </a:fld>
            <a:endParaRPr lang="pt-BR"/>
          </a:p>
        </p:txBody>
      </p:sp>
    </p:spTree>
    <p:extLst>
      <p:ext uri="{BB962C8B-B14F-4D97-AF65-F5344CB8AC3E}">
        <p14:creationId xmlns="" xmlns:p14="http://schemas.microsoft.com/office/powerpoint/2010/main" val="1057846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10 Aquedutos</a:t>
            </a:r>
          </a:p>
          <a:p>
            <a:r>
              <a:rPr lang="pt-BR" dirty="0" smtClean="0"/>
              <a:t>5 não construídos</a:t>
            </a:r>
          </a:p>
          <a:p>
            <a:r>
              <a:rPr lang="pt-BR" dirty="0" smtClean="0"/>
              <a:t>47 bueiros</a:t>
            </a:r>
            <a:endParaRPr lang="pt-BR" dirty="0"/>
          </a:p>
        </p:txBody>
      </p:sp>
      <p:sp>
        <p:nvSpPr>
          <p:cNvPr id="4" name="Espaço Reservado para Número de Slide 3"/>
          <p:cNvSpPr>
            <a:spLocks noGrp="1"/>
          </p:cNvSpPr>
          <p:nvPr>
            <p:ph type="sldNum" sz="quarter" idx="10"/>
          </p:nvPr>
        </p:nvSpPr>
        <p:spPr/>
        <p:txBody>
          <a:bodyPr/>
          <a:lstStyle/>
          <a:p>
            <a:fld id="{3CCF0C95-D0F3-4E76-ABC7-5F93019398E1}" type="slidenum">
              <a:rPr lang="pt-BR" smtClean="0"/>
              <a:pPr/>
              <a:t>46</a:t>
            </a:fld>
            <a:endParaRPr lang="pt-BR"/>
          </a:p>
        </p:txBody>
      </p:sp>
    </p:spTree>
    <p:extLst>
      <p:ext uri="{BB962C8B-B14F-4D97-AF65-F5344CB8AC3E}">
        <p14:creationId xmlns="" xmlns:p14="http://schemas.microsoft.com/office/powerpoint/2010/main" val="1194919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3CCF0C95-D0F3-4E76-ABC7-5F93019398E1}" type="slidenum">
              <a:rPr lang="pt-BR" smtClean="0"/>
              <a:pPr/>
              <a:t>48</a:t>
            </a:fld>
            <a:endParaRPr lang="pt-BR"/>
          </a:p>
        </p:txBody>
      </p:sp>
    </p:spTree>
    <p:extLst>
      <p:ext uri="{BB962C8B-B14F-4D97-AF65-F5344CB8AC3E}">
        <p14:creationId xmlns="" xmlns:p14="http://schemas.microsoft.com/office/powerpoint/2010/main" val="4147179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3CCF0C95-D0F3-4E76-ABC7-5F93019398E1}" type="slidenum">
              <a:rPr lang="pt-BR" smtClean="0"/>
              <a:pPr/>
              <a:t>51</a:t>
            </a:fld>
            <a:endParaRPr lang="pt-BR"/>
          </a:p>
        </p:txBody>
      </p:sp>
    </p:spTree>
    <p:extLst>
      <p:ext uri="{BB962C8B-B14F-4D97-AF65-F5344CB8AC3E}">
        <p14:creationId xmlns="" xmlns:p14="http://schemas.microsoft.com/office/powerpoint/2010/main" val="2985042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3CCF0C95-D0F3-4E76-ABC7-5F93019398E1}" type="slidenum">
              <a:rPr lang="pt-BR" smtClean="0"/>
              <a:pPr/>
              <a:t>53</a:t>
            </a:fld>
            <a:endParaRPr lang="pt-BR"/>
          </a:p>
        </p:txBody>
      </p:sp>
    </p:spTree>
    <p:extLst>
      <p:ext uri="{BB962C8B-B14F-4D97-AF65-F5344CB8AC3E}">
        <p14:creationId xmlns="" xmlns:p14="http://schemas.microsoft.com/office/powerpoint/2010/main" val="3047802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smtClean="0">
                <a:solidFill>
                  <a:schemeClr val="tx1"/>
                </a:solidFill>
                <a:effectLst/>
                <a:latin typeface="+mn-lt"/>
                <a:ea typeface="+mn-ea"/>
                <a:cs typeface="+mn-cs"/>
              </a:rPr>
              <a:t>As duas espécies de </a:t>
            </a:r>
            <a:r>
              <a:rPr lang="pt-BR" sz="1200" b="0" i="0" kern="1200" dirty="0" err="1" smtClean="0">
                <a:solidFill>
                  <a:schemeClr val="tx1"/>
                </a:solidFill>
                <a:effectLst/>
                <a:latin typeface="+mn-lt"/>
                <a:ea typeface="+mn-ea"/>
                <a:cs typeface="+mn-cs"/>
              </a:rPr>
              <a:t>Scianidae</a:t>
            </a:r>
            <a:r>
              <a:rPr lang="pt-BR" sz="1200" b="0" i="0" kern="1200" dirty="0" smtClean="0">
                <a:solidFill>
                  <a:schemeClr val="tx1"/>
                </a:solidFill>
                <a:effectLst/>
                <a:latin typeface="+mn-lt"/>
                <a:ea typeface="+mn-ea"/>
                <a:cs typeface="+mn-cs"/>
              </a:rPr>
              <a:t> (pescadas de importância comercial) registradas no Tucutu até o presente momento não haviam sido coletadas no rio São Francisco (Região de Cabrobó) em nenhuma das campanhas realizadas pela equipe de ictiofauna. No entanto, obtiveram grande sucesso na colonização do primeiro reservatório de estabilização do Eixo-Norte</a:t>
            </a:r>
            <a:endParaRPr lang="pt-BR" dirty="0"/>
          </a:p>
        </p:txBody>
      </p:sp>
      <p:sp>
        <p:nvSpPr>
          <p:cNvPr id="4" name="Espaço Reservado para Número de Slide 3"/>
          <p:cNvSpPr>
            <a:spLocks noGrp="1"/>
          </p:cNvSpPr>
          <p:nvPr>
            <p:ph type="sldNum" sz="quarter" idx="10"/>
          </p:nvPr>
        </p:nvSpPr>
        <p:spPr/>
        <p:txBody>
          <a:bodyPr/>
          <a:lstStyle/>
          <a:p>
            <a:fld id="{3CCF0C95-D0F3-4E76-ABC7-5F93019398E1}" type="slidenum">
              <a:rPr lang="pt-BR" smtClean="0"/>
              <a:pPr/>
              <a:t>61</a:t>
            </a:fld>
            <a:endParaRPr lang="pt-BR"/>
          </a:p>
        </p:txBody>
      </p:sp>
    </p:spTree>
    <p:extLst>
      <p:ext uri="{BB962C8B-B14F-4D97-AF65-F5344CB8AC3E}">
        <p14:creationId xmlns="" xmlns:p14="http://schemas.microsoft.com/office/powerpoint/2010/main" val="2562030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B3A50CEB-9F45-4801-ADA1-F8406BF68593}" type="datetimeFigureOut">
              <a:rPr lang="pt-BR" smtClean="0"/>
              <a:pPr/>
              <a:t>06/12/2018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3A83311-C02D-4BED-B24F-18403FB30A3D}" type="slidenum">
              <a:rPr lang="pt-BR" smtClean="0"/>
              <a:pPr/>
              <a:t>‹nº›</a:t>
            </a:fld>
            <a:endParaRPr lang="pt-BR"/>
          </a:p>
        </p:txBody>
      </p:sp>
    </p:spTree>
    <p:extLst>
      <p:ext uri="{BB962C8B-B14F-4D97-AF65-F5344CB8AC3E}">
        <p14:creationId xmlns="" xmlns:p14="http://schemas.microsoft.com/office/powerpoint/2010/main" val="2448228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B3A50CEB-9F45-4801-ADA1-F8406BF68593}" type="datetimeFigureOut">
              <a:rPr lang="pt-BR" smtClean="0"/>
              <a:pPr/>
              <a:t>06/12/2018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3A83311-C02D-4BED-B24F-18403FB30A3D}" type="slidenum">
              <a:rPr lang="pt-BR" smtClean="0"/>
              <a:pPr/>
              <a:t>‹nº›</a:t>
            </a:fld>
            <a:endParaRPr lang="pt-BR"/>
          </a:p>
        </p:txBody>
      </p:sp>
    </p:spTree>
    <p:extLst>
      <p:ext uri="{BB962C8B-B14F-4D97-AF65-F5344CB8AC3E}">
        <p14:creationId xmlns="" xmlns:p14="http://schemas.microsoft.com/office/powerpoint/2010/main" val="3360330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B3A50CEB-9F45-4801-ADA1-F8406BF68593}" type="datetimeFigureOut">
              <a:rPr lang="pt-BR" smtClean="0"/>
              <a:pPr/>
              <a:t>06/12/2018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3A83311-C02D-4BED-B24F-18403FB30A3D}" type="slidenum">
              <a:rPr lang="pt-BR" smtClean="0"/>
              <a:pPr/>
              <a:t>‹nº›</a:t>
            </a:fld>
            <a:endParaRPr lang="pt-BR"/>
          </a:p>
        </p:txBody>
      </p:sp>
    </p:spTree>
    <p:extLst>
      <p:ext uri="{BB962C8B-B14F-4D97-AF65-F5344CB8AC3E}">
        <p14:creationId xmlns="" xmlns:p14="http://schemas.microsoft.com/office/powerpoint/2010/main" val="1514776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B3A50CEB-9F45-4801-ADA1-F8406BF68593}" type="datetimeFigureOut">
              <a:rPr lang="pt-BR" smtClean="0"/>
              <a:pPr/>
              <a:t>06/12/2018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3A83311-C02D-4BED-B24F-18403FB30A3D}" type="slidenum">
              <a:rPr lang="pt-BR" smtClean="0"/>
              <a:pPr/>
              <a:t>‹nº›</a:t>
            </a:fld>
            <a:endParaRPr lang="pt-BR"/>
          </a:p>
        </p:txBody>
      </p:sp>
    </p:spTree>
    <p:extLst>
      <p:ext uri="{BB962C8B-B14F-4D97-AF65-F5344CB8AC3E}">
        <p14:creationId xmlns="" xmlns:p14="http://schemas.microsoft.com/office/powerpoint/2010/main" val="2249468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B3A50CEB-9F45-4801-ADA1-F8406BF68593}" type="datetimeFigureOut">
              <a:rPr lang="pt-BR" smtClean="0"/>
              <a:pPr/>
              <a:t>06/12/2018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3A83311-C02D-4BED-B24F-18403FB30A3D}" type="slidenum">
              <a:rPr lang="pt-BR" smtClean="0"/>
              <a:pPr/>
              <a:t>‹nº›</a:t>
            </a:fld>
            <a:endParaRPr lang="pt-BR"/>
          </a:p>
        </p:txBody>
      </p:sp>
    </p:spTree>
    <p:extLst>
      <p:ext uri="{BB962C8B-B14F-4D97-AF65-F5344CB8AC3E}">
        <p14:creationId xmlns="" xmlns:p14="http://schemas.microsoft.com/office/powerpoint/2010/main" val="643139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B3A50CEB-9F45-4801-ADA1-F8406BF68593}" type="datetimeFigureOut">
              <a:rPr lang="pt-BR" smtClean="0"/>
              <a:pPr/>
              <a:t>06/12/2018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3A83311-C02D-4BED-B24F-18403FB30A3D}" type="slidenum">
              <a:rPr lang="pt-BR" smtClean="0"/>
              <a:pPr/>
              <a:t>‹nº›</a:t>
            </a:fld>
            <a:endParaRPr lang="pt-BR"/>
          </a:p>
        </p:txBody>
      </p:sp>
    </p:spTree>
    <p:extLst>
      <p:ext uri="{BB962C8B-B14F-4D97-AF65-F5344CB8AC3E}">
        <p14:creationId xmlns="" xmlns:p14="http://schemas.microsoft.com/office/powerpoint/2010/main" val="4261314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B3A50CEB-9F45-4801-ADA1-F8406BF68593}" type="datetimeFigureOut">
              <a:rPr lang="pt-BR" smtClean="0"/>
              <a:pPr/>
              <a:t>06/12/2018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93A83311-C02D-4BED-B24F-18403FB30A3D}" type="slidenum">
              <a:rPr lang="pt-BR" smtClean="0"/>
              <a:pPr/>
              <a:t>‹nº›</a:t>
            </a:fld>
            <a:endParaRPr lang="pt-BR"/>
          </a:p>
        </p:txBody>
      </p:sp>
    </p:spTree>
    <p:extLst>
      <p:ext uri="{BB962C8B-B14F-4D97-AF65-F5344CB8AC3E}">
        <p14:creationId xmlns="" xmlns:p14="http://schemas.microsoft.com/office/powerpoint/2010/main" val="2799024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B3A50CEB-9F45-4801-ADA1-F8406BF68593}" type="datetimeFigureOut">
              <a:rPr lang="pt-BR" smtClean="0"/>
              <a:pPr/>
              <a:t>06/12/2018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93A83311-C02D-4BED-B24F-18403FB30A3D}" type="slidenum">
              <a:rPr lang="pt-BR" smtClean="0"/>
              <a:pPr/>
              <a:t>‹nº›</a:t>
            </a:fld>
            <a:endParaRPr lang="pt-BR"/>
          </a:p>
        </p:txBody>
      </p:sp>
    </p:spTree>
    <p:extLst>
      <p:ext uri="{BB962C8B-B14F-4D97-AF65-F5344CB8AC3E}">
        <p14:creationId xmlns="" xmlns:p14="http://schemas.microsoft.com/office/powerpoint/2010/main" val="413259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B3A50CEB-9F45-4801-ADA1-F8406BF68593}" type="datetimeFigureOut">
              <a:rPr lang="pt-BR" smtClean="0"/>
              <a:pPr/>
              <a:t>06/12/2018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93A83311-C02D-4BED-B24F-18403FB30A3D}" type="slidenum">
              <a:rPr lang="pt-BR" smtClean="0"/>
              <a:pPr/>
              <a:t>‹nº›</a:t>
            </a:fld>
            <a:endParaRPr lang="pt-BR"/>
          </a:p>
        </p:txBody>
      </p:sp>
    </p:spTree>
    <p:extLst>
      <p:ext uri="{BB962C8B-B14F-4D97-AF65-F5344CB8AC3E}">
        <p14:creationId xmlns="" xmlns:p14="http://schemas.microsoft.com/office/powerpoint/2010/main" val="1046938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B3A50CEB-9F45-4801-ADA1-F8406BF68593}" type="datetimeFigureOut">
              <a:rPr lang="pt-BR" smtClean="0"/>
              <a:pPr/>
              <a:t>06/12/2018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3A83311-C02D-4BED-B24F-18403FB30A3D}" type="slidenum">
              <a:rPr lang="pt-BR" smtClean="0"/>
              <a:pPr/>
              <a:t>‹nº›</a:t>
            </a:fld>
            <a:endParaRPr lang="pt-BR"/>
          </a:p>
        </p:txBody>
      </p:sp>
    </p:spTree>
    <p:extLst>
      <p:ext uri="{BB962C8B-B14F-4D97-AF65-F5344CB8AC3E}">
        <p14:creationId xmlns="" xmlns:p14="http://schemas.microsoft.com/office/powerpoint/2010/main" val="1735603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B3A50CEB-9F45-4801-ADA1-F8406BF68593}" type="datetimeFigureOut">
              <a:rPr lang="pt-BR" smtClean="0"/>
              <a:pPr/>
              <a:t>06/12/2018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3A83311-C02D-4BED-B24F-18403FB30A3D}" type="slidenum">
              <a:rPr lang="pt-BR" smtClean="0"/>
              <a:pPr/>
              <a:t>‹nº›</a:t>
            </a:fld>
            <a:endParaRPr lang="pt-BR"/>
          </a:p>
        </p:txBody>
      </p:sp>
    </p:spTree>
    <p:extLst>
      <p:ext uri="{BB962C8B-B14F-4D97-AF65-F5344CB8AC3E}">
        <p14:creationId xmlns="" xmlns:p14="http://schemas.microsoft.com/office/powerpoint/2010/main" val="2769992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A50CEB-9F45-4801-ADA1-F8406BF68593}" type="datetimeFigureOut">
              <a:rPr lang="pt-BR" smtClean="0"/>
              <a:pPr/>
              <a:t>06/12/2018</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83311-C02D-4BED-B24F-18403FB30A3D}" type="slidenum">
              <a:rPr lang="pt-BR" smtClean="0"/>
              <a:pPr/>
              <a:t>‹nº›</a:t>
            </a:fld>
            <a:endParaRPr lang="pt-BR"/>
          </a:p>
        </p:txBody>
      </p:sp>
    </p:spTree>
    <p:extLst>
      <p:ext uri="{BB962C8B-B14F-4D97-AF65-F5344CB8AC3E}">
        <p14:creationId xmlns="" xmlns:p14="http://schemas.microsoft.com/office/powerpoint/2010/main" val="912729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hdphoto" Target="../media/hdphoto1.wdp"/><Relationship Id="rId7" Type="http://schemas.openxmlformats.org/officeDocument/2006/relationships/image" Target="../media/image23.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hdphoto" Target="../media/hdphoto1.wdp"/><Relationship Id="rId7" Type="http://schemas.openxmlformats.org/officeDocument/2006/relationships/image" Target="../media/image30.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hdphoto" Target="../media/hdphoto1.wdp"/><Relationship Id="rId7" Type="http://schemas.openxmlformats.org/officeDocument/2006/relationships/image" Target="../media/image34.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hdphoto" Target="../media/hdphoto1.wdp"/><Relationship Id="rId7" Type="http://schemas.openxmlformats.org/officeDocument/2006/relationships/image" Target="../media/image38.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8" Type="http://schemas.openxmlformats.org/officeDocument/2006/relationships/image" Target="../media/image40.jpeg"/><Relationship Id="rId7" Type="http://schemas.openxmlformats.org/officeDocument/2006/relationships/image" Target="../media/image39.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8" Type="http://schemas.openxmlformats.org/officeDocument/2006/relationships/image" Target="../media/image45.jpeg"/><Relationship Id="rId3" Type="http://schemas.microsoft.com/office/2007/relationships/hdphoto" Target="../media/hdphoto1.wdp"/><Relationship Id="rId7" Type="http://schemas.openxmlformats.org/officeDocument/2006/relationships/image" Target="../media/image44.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49.jpeg"/><Relationship Id="rId3" Type="http://schemas.microsoft.com/office/2007/relationships/hdphoto" Target="../media/hdphoto1.wdp"/><Relationship Id="rId7" Type="http://schemas.openxmlformats.org/officeDocument/2006/relationships/image" Target="../media/image48.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53.jpeg"/><Relationship Id="rId3" Type="http://schemas.microsoft.com/office/2007/relationships/hdphoto" Target="../media/hdphoto1.wdp"/><Relationship Id="rId7" Type="http://schemas.openxmlformats.org/officeDocument/2006/relationships/image" Target="../media/image52.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8" Type="http://schemas.openxmlformats.org/officeDocument/2006/relationships/image" Target="../media/image68.jpeg"/><Relationship Id="rId3" Type="http://schemas.microsoft.com/office/2007/relationships/hdphoto" Target="../media/hdphoto1.wdp"/><Relationship Id="rId7" Type="http://schemas.openxmlformats.org/officeDocument/2006/relationships/image" Target="../media/image6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2.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76.jpeg"/><Relationship Id="rId3" Type="http://schemas.microsoft.com/office/2007/relationships/hdphoto" Target="../media/hdphoto1.wdp"/><Relationship Id="rId7" Type="http://schemas.openxmlformats.org/officeDocument/2006/relationships/image" Target="../media/image75.png"/><Relationship Id="rId2" Type="http://schemas.openxmlformats.org/officeDocument/2006/relationships/image" Target="../media/image16.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4.jpeg"/><Relationship Id="rId4" Type="http://schemas.openxmlformats.org/officeDocument/2006/relationships/image" Target="../media/image73.jpe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0.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8" Type="http://schemas.openxmlformats.org/officeDocument/2006/relationships/image" Target="../media/image85.jpeg"/><Relationship Id="rId3" Type="http://schemas.microsoft.com/office/2007/relationships/hdphoto" Target="../media/hdphoto1.wdp"/><Relationship Id="rId7" Type="http://schemas.openxmlformats.org/officeDocument/2006/relationships/image" Target="../media/image84.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37.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3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jpeg"/></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43.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s>
</file>

<file path=ppt/slides/_rels/slide4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emf"/><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27.jpe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6.jpeg"/><Relationship Id="rId7" Type="http://schemas.openxmlformats.org/officeDocument/2006/relationships/image" Target="../media/image13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9.jpeg"/><Relationship Id="rId5" Type="http://schemas.openxmlformats.org/officeDocument/2006/relationships/image" Target="../media/image128.jpeg"/><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48.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6.jpeg"/><Relationship Id="rId7" Type="http://schemas.openxmlformats.org/officeDocument/2006/relationships/image" Target="../media/image13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1.jpeg"/><Relationship Id="rId5" Type="http://schemas.openxmlformats.org/officeDocument/2006/relationships/image" Target="../media/image134.jpe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51.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6.jpeg"/><Relationship Id="rId7" Type="http://schemas.openxmlformats.org/officeDocument/2006/relationships/image" Target="../media/image14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9.jpeg"/><Relationship Id="rId5" Type="http://schemas.openxmlformats.org/officeDocument/2006/relationships/image" Target="../media/image138.jpeg"/><Relationship Id="rId4" Type="http://schemas.microsoft.com/office/2007/relationships/hdphoto" Target="../media/hdphoto1.wdp"/><Relationship Id="rId9" Type="http://schemas.openxmlformats.org/officeDocument/2006/relationships/image" Target="../media/image142.jpeg"/></Relationships>
</file>

<file path=ppt/slides/_rels/slide5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jpeg"/><Relationship Id="rId4" Type="http://schemas.openxmlformats.org/officeDocument/2006/relationships/image" Target="../media/image145.jpeg"/></Relationships>
</file>

<file path=ppt/slides/_rels/slide53.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6.jpeg"/><Relationship Id="rId7" Type="http://schemas.openxmlformats.org/officeDocument/2006/relationships/image" Target="../media/image15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9.jpeg"/><Relationship Id="rId5" Type="http://schemas.openxmlformats.org/officeDocument/2006/relationships/image" Target="../media/image148.jpeg"/><Relationship Id="rId4" Type="http://schemas.microsoft.com/office/2007/relationships/hdphoto" Target="../media/hdphoto1.wdp"/><Relationship Id="rId9" Type="http://schemas.openxmlformats.org/officeDocument/2006/relationships/image" Target="../media/image141.jpeg"/></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41.jpeg"/><Relationship Id="rId5" Type="http://schemas.openxmlformats.org/officeDocument/2006/relationships/image" Target="../media/image153.jpeg"/><Relationship Id="rId4" Type="http://schemas.openxmlformats.org/officeDocument/2006/relationships/image" Target="../media/image152.jpeg"/></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160.jpeg"/><Relationship Id="rId13" Type="http://schemas.openxmlformats.org/officeDocument/2006/relationships/image" Target="../media/image165.jpeg"/><Relationship Id="rId3" Type="http://schemas.openxmlformats.org/officeDocument/2006/relationships/image" Target="../media/image155.jpeg"/><Relationship Id="rId7" Type="http://schemas.openxmlformats.org/officeDocument/2006/relationships/image" Target="../media/image159.jpeg"/><Relationship Id="rId12" Type="http://schemas.openxmlformats.org/officeDocument/2006/relationships/image" Target="../media/image164.jpeg"/><Relationship Id="rId17" Type="http://schemas.openxmlformats.org/officeDocument/2006/relationships/image" Target="../media/image169.jpeg"/><Relationship Id="rId2" Type="http://schemas.openxmlformats.org/officeDocument/2006/relationships/image" Target="../media/image154.jpeg"/><Relationship Id="rId16" Type="http://schemas.openxmlformats.org/officeDocument/2006/relationships/image" Target="../media/image168.jpeg"/><Relationship Id="rId1" Type="http://schemas.openxmlformats.org/officeDocument/2006/relationships/slideLayout" Target="../slideLayouts/slideLayout7.xml"/><Relationship Id="rId6" Type="http://schemas.openxmlformats.org/officeDocument/2006/relationships/image" Target="../media/image158.jpeg"/><Relationship Id="rId11" Type="http://schemas.openxmlformats.org/officeDocument/2006/relationships/image" Target="../media/image163.jpeg"/><Relationship Id="rId5" Type="http://schemas.openxmlformats.org/officeDocument/2006/relationships/image" Target="../media/image157.jpeg"/><Relationship Id="rId15" Type="http://schemas.openxmlformats.org/officeDocument/2006/relationships/image" Target="../media/image167.jpeg"/><Relationship Id="rId10" Type="http://schemas.openxmlformats.org/officeDocument/2006/relationships/image" Target="../media/image162.jpeg"/><Relationship Id="rId4" Type="http://schemas.openxmlformats.org/officeDocument/2006/relationships/image" Target="../media/image156.jpeg"/><Relationship Id="rId9" Type="http://schemas.openxmlformats.org/officeDocument/2006/relationships/image" Target="../media/image161.jpeg"/><Relationship Id="rId14" Type="http://schemas.openxmlformats.org/officeDocument/2006/relationships/image" Target="../media/image166.jpeg"/></Relationships>
</file>

<file path=ppt/slides/_rels/slide58.xml.rels><?xml version="1.0" encoding="UTF-8" standalone="yes"?>
<Relationships xmlns="http://schemas.openxmlformats.org/package/2006/relationships"><Relationship Id="rId8" Type="http://schemas.openxmlformats.org/officeDocument/2006/relationships/image" Target="../media/image176.jpeg"/><Relationship Id="rId13" Type="http://schemas.openxmlformats.org/officeDocument/2006/relationships/image" Target="../media/image181.jpeg"/><Relationship Id="rId3" Type="http://schemas.openxmlformats.org/officeDocument/2006/relationships/image" Target="../media/image171.jpeg"/><Relationship Id="rId7" Type="http://schemas.openxmlformats.org/officeDocument/2006/relationships/image" Target="../media/image175.jpeg"/><Relationship Id="rId12" Type="http://schemas.openxmlformats.org/officeDocument/2006/relationships/image" Target="../media/image180.jpeg"/><Relationship Id="rId2" Type="http://schemas.openxmlformats.org/officeDocument/2006/relationships/image" Target="../media/image170.jpeg"/><Relationship Id="rId1" Type="http://schemas.openxmlformats.org/officeDocument/2006/relationships/slideLayout" Target="../slideLayouts/slideLayout7.xml"/><Relationship Id="rId6" Type="http://schemas.openxmlformats.org/officeDocument/2006/relationships/image" Target="../media/image174.jpeg"/><Relationship Id="rId11" Type="http://schemas.openxmlformats.org/officeDocument/2006/relationships/image" Target="../media/image179.jpeg"/><Relationship Id="rId5" Type="http://schemas.openxmlformats.org/officeDocument/2006/relationships/image" Target="../media/image173.jpeg"/><Relationship Id="rId15" Type="http://schemas.openxmlformats.org/officeDocument/2006/relationships/image" Target="../media/image183.jpeg"/><Relationship Id="rId10" Type="http://schemas.openxmlformats.org/officeDocument/2006/relationships/image" Target="../media/image178.jpeg"/><Relationship Id="rId4" Type="http://schemas.openxmlformats.org/officeDocument/2006/relationships/image" Target="../media/image172.jpeg"/><Relationship Id="rId9" Type="http://schemas.openxmlformats.org/officeDocument/2006/relationships/image" Target="../media/image177.jpeg"/><Relationship Id="rId14" Type="http://schemas.openxmlformats.org/officeDocument/2006/relationships/image" Target="../media/image182.jpeg"/></Relationships>
</file>

<file path=ppt/slides/_rels/slide59.xml.rels><?xml version="1.0" encoding="UTF-8" standalone="yes"?>
<Relationships xmlns="http://schemas.openxmlformats.org/package/2006/relationships"><Relationship Id="rId8" Type="http://schemas.openxmlformats.org/officeDocument/2006/relationships/image" Target="../media/image190.jpeg"/><Relationship Id="rId13" Type="http://schemas.openxmlformats.org/officeDocument/2006/relationships/image" Target="../media/image195.jpeg"/><Relationship Id="rId3" Type="http://schemas.openxmlformats.org/officeDocument/2006/relationships/image" Target="../media/image185.jpeg"/><Relationship Id="rId7" Type="http://schemas.openxmlformats.org/officeDocument/2006/relationships/image" Target="../media/image189.jpeg"/><Relationship Id="rId12" Type="http://schemas.openxmlformats.org/officeDocument/2006/relationships/image" Target="../media/image194.jpeg"/><Relationship Id="rId2" Type="http://schemas.openxmlformats.org/officeDocument/2006/relationships/image" Target="../media/image184.jpeg"/><Relationship Id="rId16" Type="http://schemas.openxmlformats.org/officeDocument/2006/relationships/image" Target="../media/image198.jpeg"/><Relationship Id="rId1" Type="http://schemas.openxmlformats.org/officeDocument/2006/relationships/slideLayout" Target="../slideLayouts/slideLayout7.xml"/><Relationship Id="rId6" Type="http://schemas.openxmlformats.org/officeDocument/2006/relationships/image" Target="../media/image188.jpeg"/><Relationship Id="rId11" Type="http://schemas.openxmlformats.org/officeDocument/2006/relationships/image" Target="../media/image193.jpeg"/><Relationship Id="rId5" Type="http://schemas.openxmlformats.org/officeDocument/2006/relationships/image" Target="../media/image187.jpeg"/><Relationship Id="rId15" Type="http://schemas.openxmlformats.org/officeDocument/2006/relationships/image" Target="../media/image197.jpeg"/><Relationship Id="rId10" Type="http://schemas.openxmlformats.org/officeDocument/2006/relationships/image" Target="../media/image192.jpeg"/><Relationship Id="rId4" Type="http://schemas.openxmlformats.org/officeDocument/2006/relationships/image" Target="../media/image186.jpeg"/><Relationship Id="rId9" Type="http://schemas.openxmlformats.org/officeDocument/2006/relationships/image" Target="../media/image191.jpeg"/><Relationship Id="rId14" Type="http://schemas.openxmlformats.org/officeDocument/2006/relationships/image" Target="../media/image196.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8" Type="http://schemas.openxmlformats.org/officeDocument/2006/relationships/image" Target="../media/image205.jpeg"/><Relationship Id="rId3" Type="http://schemas.openxmlformats.org/officeDocument/2006/relationships/image" Target="../media/image200.jpeg"/><Relationship Id="rId7" Type="http://schemas.openxmlformats.org/officeDocument/2006/relationships/image" Target="../media/image204.jpeg"/><Relationship Id="rId2" Type="http://schemas.openxmlformats.org/officeDocument/2006/relationships/image" Target="../media/image199.jpeg"/><Relationship Id="rId1" Type="http://schemas.openxmlformats.org/officeDocument/2006/relationships/slideLayout" Target="../slideLayouts/slideLayout2.xml"/><Relationship Id="rId6" Type="http://schemas.openxmlformats.org/officeDocument/2006/relationships/image" Target="../media/image203.jpeg"/><Relationship Id="rId5" Type="http://schemas.openxmlformats.org/officeDocument/2006/relationships/image" Target="../media/image202.jpeg"/><Relationship Id="rId4" Type="http://schemas.openxmlformats.org/officeDocument/2006/relationships/image" Target="../media/image201.jpeg"/></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jpeg"/></Relationships>
</file>

<file path=ppt/slides/_rels/slide62.xml.rels><?xml version="1.0" encoding="UTF-8" standalone="yes"?>
<Relationships xmlns="http://schemas.openxmlformats.org/package/2006/relationships"><Relationship Id="rId8" Type="http://schemas.openxmlformats.org/officeDocument/2006/relationships/image" Target="../media/image213.png"/><Relationship Id="rId3" Type="http://schemas.microsoft.com/office/2007/relationships/hdphoto" Target="../media/hdphoto1.wdp"/><Relationship Id="rId7" Type="http://schemas.openxmlformats.org/officeDocument/2006/relationships/image" Target="../media/image212.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11.png"/><Relationship Id="rId5" Type="http://schemas.openxmlformats.org/officeDocument/2006/relationships/image" Target="../media/image210.jpeg"/><Relationship Id="rId4" Type="http://schemas.openxmlformats.org/officeDocument/2006/relationships/image" Target="../media/image209.jpeg"/></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16.jpeg"/><Relationship Id="rId5" Type="http://schemas.openxmlformats.org/officeDocument/2006/relationships/image" Target="../media/image215.tiff"/><Relationship Id="rId4" Type="http://schemas.openxmlformats.org/officeDocument/2006/relationships/image" Target="../media/image214.tiff"/></Relationships>
</file>

<file path=ppt/slides/_rels/slide64.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hdphoto" Target="../media/hdphoto1.wdp"/><Relationship Id="rId7" Type="http://schemas.openxmlformats.org/officeDocument/2006/relationships/image" Target="../media/image220.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19.jpeg"/><Relationship Id="rId5" Type="http://schemas.openxmlformats.org/officeDocument/2006/relationships/image" Target="../media/image218.jpeg"/><Relationship Id="rId4" Type="http://schemas.openxmlformats.org/officeDocument/2006/relationships/image" Target="../media/image217.jpeg"/></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23.jpeg"/><Relationship Id="rId5" Type="http://schemas.openxmlformats.org/officeDocument/2006/relationships/image" Target="../media/image222.jpeg"/><Relationship Id="rId4" Type="http://schemas.openxmlformats.org/officeDocument/2006/relationships/image" Target="../media/image221.jpeg"/></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25.jpeg"/><Relationship Id="rId5" Type="http://schemas.openxmlformats.org/officeDocument/2006/relationships/image" Target="../media/image224.jpeg"/><Relationship Id="rId4" Type="http://schemas.openxmlformats.org/officeDocument/2006/relationships/image" Target="../media/image221.jpeg"/></Relationships>
</file>

<file path=ppt/slides/_rels/slide6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6.jpeg"/></Relationships>
</file>

<file path=ppt/slides/_rels/slide68.xml.rels><?xml version="1.0" encoding="UTF-8" standalone="yes"?>
<Relationships xmlns="http://schemas.openxmlformats.org/package/2006/relationships"><Relationship Id="rId7" Type="http://schemas.openxmlformats.org/officeDocument/2006/relationships/image" Target="../media/image226.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1.wdp"/></Relationships>
</file>

<file path=ppt/slides/_rels/slide69.xml.rels><?xml version="1.0" encoding="UTF-8" standalone="yes"?>
<Relationships xmlns="http://schemas.openxmlformats.org/package/2006/relationships"><Relationship Id="rId7" Type="http://schemas.openxmlformats.org/officeDocument/2006/relationships/image" Target="../media/image22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8" Type="http://schemas.openxmlformats.org/officeDocument/2006/relationships/image" Target="../media/image229.jpeg"/><Relationship Id="rId7" Type="http://schemas.openxmlformats.org/officeDocument/2006/relationships/image" Target="../media/image228.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1.wdp"/><Relationship Id="rId10" Type="http://schemas.openxmlformats.org/officeDocument/2006/relationships/image" Target="../media/image231.jpeg"/><Relationship Id="rId9" Type="http://schemas.openxmlformats.org/officeDocument/2006/relationships/image" Target="../media/image230.jpeg"/></Relationships>
</file>

<file path=ppt/slides/_rels/slide7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2204864"/>
            <a:ext cx="8784976" cy="20988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940832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pic>
        <p:nvPicPr>
          <p:cNvPr id="2" name="Imagem 15" descr="F:\RESGATE DE FAUNA - PISF\Relatório Semestral - RESGATE = R.12 Prazo 23.03.13\FOTOS PARA O RELATÓRIO\WLF_2610.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1438" y="2565400"/>
            <a:ext cx="3128962" cy="2084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pic>
      <p:sp>
        <p:nvSpPr>
          <p:cNvPr id="3" name="Retângulo 2"/>
          <p:cNvSpPr/>
          <p:nvPr/>
        </p:nvSpPr>
        <p:spPr>
          <a:xfrm>
            <a:off x="71438" y="2189163"/>
            <a:ext cx="3128962" cy="37623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pt-BR" sz="2000" b="1" dirty="0"/>
              <a:t>AFUGENTAMENTO </a:t>
            </a:r>
          </a:p>
        </p:txBody>
      </p:sp>
      <p:pic>
        <p:nvPicPr>
          <p:cNvPr id="4" name="Picture 50" descr="C:\Users\Gabriela\Documents\RESGATE - 2014\RELATÓRIOS TÉCNICOS\Relatório semestral - IBAMA - R. 15\Fotos - Paulo\Supressão manual (motossera) 2.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168650" y="1784350"/>
            <a:ext cx="2752725" cy="206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pic>
      <p:pic>
        <p:nvPicPr>
          <p:cNvPr id="5" name="Picture 51" descr="C:\Users\Gabriela\Documents\RESGATE - 2014\RELATÓRIOS TÉCNICOS\Relatório semestral - IBAMA - R. 15\Fotos - Paulo\Supressão mecânica 3.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l="24042" t="8002" r="10626" b="25500"/>
          <a:stretch>
            <a:fillRect/>
          </a:stretch>
        </p:blipFill>
        <p:spPr bwMode="auto">
          <a:xfrm>
            <a:off x="3168650" y="3811588"/>
            <a:ext cx="2752725" cy="2065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pic>
      <p:sp>
        <p:nvSpPr>
          <p:cNvPr id="6" name="Retângulo 5"/>
          <p:cNvSpPr/>
          <p:nvPr/>
        </p:nvSpPr>
        <p:spPr>
          <a:xfrm>
            <a:off x="3168650" y="1412875"/>
            <a:ext cx="2735263" cy="3746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pt-BR" sz="2000" b="1" dirty="0"/>
              <a:t>SUPRESSÃO VEGETAL </a:t>
            </a:r>
          </a:p>
        </p:txBody>
      </p:sp>
      <p:sp>
        <p:nvSpPr>
          <p:cNvPr id="7" name="Divisa 6"/>
          <p:cNvSpPr/>
          <p:nvPr/>
        </p:nvSpPr>
        <p:spPr>
          <a:xfrm>
            <a:off x="2844398" y="3153244"/>
            <a:ext cx="683994" cy="923828"/>
          </a:xfrm>
          <a:prstGeom prst="chevron">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pt-BR"/>
          </a:p>
        </p:txBody>
      </p:sp>
      <p:pic>
        <p:nvPicPr>
          <p:cNvPr id="8" name="Imagem 22" descr="F:\RESGATE DE FAUNA - PISF\Relatório Semestral - RESGATE = R.12 Prazo 23.03.13\FOTOS PARA O RELATÓRIO\WLF_2742.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903913" y="2565400"/>
            <a:ext cx="3128962" cy="2087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tângulo 8"/>
          <p:cNvSpPr/>
          <p:nvPr/>
        </p:nvSpPr>
        <p:spPr>
          <a:xfrm>
            <a:off x="5903913" y="2205038"/>
            <a:ext cx="3132137" cy="3746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pt-BR" sz="2000" b="1" dirty="0"/>
              <a:t>RESGATE DE FAUNA</a:t>
            </a:r>
          </a:p>
        </p:txBody>
      </p:sp>
      <p:sp>
        <p:nvSpPr>
          <p:cNvPr id="10" name="Divisa 9"/>
          <p:cNvSpPr/>
          <p:nvPr/>
        </p:nvSpPr>
        <p:spPr>
          <a:xfrm>
            <a:off x="5580702" y="3284984"/>
            <a:ext cx="683994" cy="923828"/>
          </a:xfrm>
          <a:prstGeom prst="chevron">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pt-BR"/>
          </a:p>
        </p:txBody>
      </p:sp>
      <p:sp>
        <p:nvSpPr>
          <p:cNvPr id="13" name="CaixaDeTexto 12"/>
          <p:cNvSpPr txBox="1"/>
          <p:nvPr/>
        </p:nvSpPr>
        <p:spPr>
          <a:xfrm>
            <a:off x="164583" y="436566"/>
            <a:ext cx="3449919" cy="369332"/>
          </a:xfrm>
          <a:prstGeom prst="rect">
            <a:avLst/>
          </a:prstGeom>
          <a:noFill/>
        </p:spPr>
        <p:txBody>
          <a:bodyPr wrap="none" rtlCol="0">
            <a:spAutoFit/>
          </a:bodyPr>
          <a:lstStyle/>
          <a:p>
            <a:r>
              <a:rPr lang="pt-BR" i="1" dirty="0" smtClean="0"/>
              <a:t>Subprograma de Resgate de Fauna</a:t>
            </a:r>
            <a:endParaRPr lang="pt-BR" i="1" dirty="0"/>
          </a:p>
        </p:txBody>
      </p:sp>
      <p:pic>
        <p:nvPicPr>
          <p:cNvPr id="14" name="Picture 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5" name="Conector reto 14"/>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984104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pic>
        <p:nvPicPr>
          <p:cNvPr id="2" name="Picture 4" descr="Pele de cobra"/>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006975" y="3517900"/>
            <a:ext cx="2592388" cy="2071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4" descr="Afugentamento EBI-II Lote 8 (15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006975" y="1573213"/>
            <a:ext cx="2590800" cy="1944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6" descr="Z:\Relatório Semestral - RESGATE = R.12 Prazo 23.03.13\FOTOS PARA O RELATÓRIO\WLF_2660.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476375" y="1557338"/>
            <a:ext cx="2665413" cy="403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tângulo 4"/>
          <p:cNvSpPr/>
          <p:nvPr/>
        </p:nvSpPr>
        <p:spPr>
          <a:xfrm>
            <a:off x="1476375" y="1196975"/>
            <a:ext cx="2663825" cy="3603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pt-BR" sz="1600" b="1" dirty="0"/>
              <a:t>MAPEAMENTO DE NINHOS</a:t>
            </a:r>
          </a:p>
        </p:txBody>
      </p:sp>
      <p:sp>
        <p:nvSpPr>
          <p:cNvPr id="6" name="Retângulo 5"/>
          <p:cNvSpPr/>
          <p:nvPr/>
        </p:nvSpPr>
        <p:spPr>
          <a:xfrm>
            <a:off x="5006975" y="1196975"/>
            <a:ext cx="2592388" cy="37623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pt-BR" sz="1600" b="1" dirty="0"/>
              <a:t>REGISTRO DE VESTÍGIOS</a:t>
            </a:r>
          </a:p>
        </p:txBody>
      </p:sp>
      <p:sp>
        <p:nvSpPr>
          <p:cNvPr id="9" name="CaixaDeTexto 8"/>
          <p:cNvSpPr txBox="1"/>
          <p:nvPr/>
        </p:nvSpPr>
        <p:spPr>
          <a:xfrm>
            <a:off x="164583" y="436566"/>
            <a:ext cx="3449919" cy="369332"/>
          </a:xfrm>
          <a:prstGeom prst="rect">
            <a:avLst/>
          </a:prstGeom>
          <a:noFill/>
        </p:spPr>
        <p:txBody>
          <a:bodyPr wrap="none" rtlCol="0">
            <a:spAutoFit/>
          </a:bodyPr>
          <a:lstStyle/>
          <a:p>
            <a:r>
              <a:rPr lang="pt-BR" i="1" dirty="0" smtClean="0"/>
              <a:t>Subprograma de Resgate de Fauna</a:t>
            </a:r>
            <a:endParaRPr lang="pt-BR" i="1" dirty="0"/>
          </a:p>
        </p:txBody>
      </p:sp>
      <p:pic>
        <p:nvPicPr>
          <p:cNvPr id="10"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1" name="Conector reto 10"/>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546705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sp>
        <p:nvSpPr>
          <p:cNvPr id="2" name="Rectangle 2"/>
          <p:cNvSpPr txBox="1">
            <a:spLocks/>
          </p:cNvSpPr>
          <p:nvPr/>
        </p:nvSpPr>
        <p:spPr>
          <a:xfrm>
            <a:off x="395288" y="1081881"/>
            <a:ext cx="8229600" cy="46116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altLang="pt-BR" sz="1800" b="1" dirty="0" smtClean="0"/>
              <a:t>Destinação</a:t>
            </a:r>
          </a:p>
        </p:txBody>
      </p:sp>
      <p:pic>
        <p:nvPicPr>
          <p:cNvPr id="3" name="Picture 4" descr="Soltura de Boa constrictor  - PS SJP1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692275" y="1484313"/>
            <a:ext cx="2879725" cy="2233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pic>
      <p:pic>
        <p:nvPicPr>
          <p:cNvPr id="4" name="Picture 5" descr="Soltura dos animais capturados (5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572000" y="3717925"/>
            <a:ext cx="2889250"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6" descr="TRIAGEM NO CONTAINER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692275" y="3717925"/>
            <a:ext cx="2879725"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7" descr="DSC04063"/>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572000" y="1484313"/>
            <a:ext cx="2889250" cy="2233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8"/>
          <p:cNvSpPr txBox="1">
            <a:spLocks noChangeArrowheads="1"/>
          </p:cNvSpPr>
          <p:nvPr/>
        </p:nvSpPr>
        <p:spPr bwMode="auto">
          <a:xfrm>
            <a:off x="34925" y="2214563"/>
            <a:ext cx="1584325" cy="523220"/>
          </a:xfrm>
          <a:prstGeom prst="rect">
            <a:avLst/>
          </a:prstGeom>
          <a:ln/>
        </p:spPr>
        <p:style>
          <a:lnRef idx="3">
            <a:schemeClr val="lt1"/>
          </a:lnRef>
          <a:fillRef idx="1">
            <a:schemeClr val="accent3"/>
          </a:fillRef>
          <a:effectRef idx="1">
            <a:schemeClr val="accent3"/>
          </a:effectRef>
          <a:fontRef idx="minor">
            <a:schemeClr val="lt1"/>
          </a:fontRef>
        </p:style>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defRPr/>
            </a:pPr>
            <a:r>
              <a:rPr lang="pt-BR" altLang="pt-BR" sz="1400" b="1" dirty="0" smtClean="0">
                <a:latin typeface="Arial" charset="0"/>
              </a:rPr>
              <a:t>SOLTURA BRANDA</a:t>
            </a:r>
          </a:p>
        </p:txBody>
      </p:sp>
      <p:sp>
        <p:nvSpPr>
          <p:cNvPr id="8" name="Text Box 9"/>
          <p:cNvSpPr txBox="1">
            <a:spLocks noChangeArrowheads="1"/>
          </p:cNvSpPr>
          <p:nvPr/>
        </p:nvSpPr>
        <p:spPr bwMode="auto">
          <a:xfrm>
            <a:off x="36513" y="4446588"/>
            <a:ext cx="1655762" cy="523220"/>
          </a:xfrm>
          <a:prstGeom prst="rect">
            <a:avLst/>
          </a:prstGeom>
          <a:ln/>
        </p:spPr>
        <p:style>
          <a:lnRef idx="3">
            <a:schemeClr val="lt1"/>
          </a:lnRef>
          <a:fillRef idx="1">
            <a:schemeClr val="accent3"/>
          </a:fillRef>
          <a:effectRef idx="1">
            <a:schemeClr val="accent3"/>
          </a:effectRef>
          <a:fontRef idx="minor">
            <a:schemeClr val="lt1"/>
          </a:fontRef>
        </p:style>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defRPr/>
            </a:pPr>
            <a:r>
              <a:rPr lang="pt-BR" altLang="pt-BR" sz="1400" b="1" dirty="0" smtClean="0">
                <a:latin typeface="Arial" charset="0"/>
              </a:rPr>
              <a:t>COLEÇÃO CIENTIFÍCA</a:t>
            </a:r>
          </a:p>
        </p:txBody>
      </p:sp>
      <p:sp>
        <p:nvSpPr>
          <p:cNvPr id="9" name="Text Box 10"/>
          <p:cNvSpPr txBox="1">
            <a:spLocks noChangeArrowheads="1"/>
          </p:cNvSpPr>
          <p:nvPr/>
        </p:nvSpPr>
        <p:spPr bwMode="auto">
          <a:xfrm>
            <a:off x="7461250" y="4787205"/>
            <a:ext cx="1647825" cy="307777"/>
          </a:xfrm>
          <a:prstGeom prst="rect">
            <a:avLst/>
          </a:prstGeom>
          <a:ln/>
        </p:spPr>
        <p:style>
          <a:lnRef idx="3">
            <a:schemeClr val="lt1"/>
          </a:lnRef>
          <a:fillRef idx="1">
            <a:schemeClr val="accent3"/>
          </a:fillRef>
          <a:effectRef idx="1">
            <a:schemeClr val="accent3"/>
          </a:effectRef>
          <a:fontRef idx="minor">
            <a:schemeClr val="lt1"/>
          </a:fontRef>
        </p:style>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defRPr/>
            </a:pPr>
            <a:r>
              <a:rPr lang="pt-BR" altLang="pt-BR" sz="1400" b="1" dirty="0" smtClean="0">
                <a:latin typeface="Arial" charset="0"/>
              </a:rPr>
              <a:t>DESCARTE</a:t>
            </a:r>
          </a:p>
        </p:txBody>
      </p:sp>
      <p:sp>
        <p:nvSpPr>
          <p:cNvPr id="10" name="Text Box 11"/>
          <p:cNvSpPr txBox="1">
            <a:spLocks noChangeArrowheads="1"/>
          </p:cNvSpPr>
          <p:nvPr/>
        </p:nvSpPr>
        <p:spPr bwMode="auto">
          <a:xfrm>
            <a:off x="7461250" y="2214563"/>
            <a:ext cx="1647825" cy="523220"/>
          </a:xfrm>
          <a:prstGeom prst="rect">
            <a:avLst/>
          </a:prstGeom>
          <a:ln/>
        </p:spPr>
        <p:style>
          <a:lnRef idx="3">
            <a:schemeClr val="lt1"/>
          </a:lnRef>
          <a:fillRef idx="1">
            <a:schemeClr val="accent3"/>
          </a:fillRef>
          <a:effectRef idx="1">
            <a:schemeClr val="accent3"/>
          </a:effectRef>
          <a:fontRef idx="minor">
            <a:schemeClr val="lt1"/>
          </a:fontRef>
        </p:style>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defRPr/>
            </a:pPr>
            <a:r>
              <a:rPr lang="pt-BR" altLang="pt-BR" sz="1400" b="1" dirty="0" smtClean="0">
                <a:latin typeface="Arial" charset="0"/>
              </a:rPr>
              <a:t>CETAS - CEMAFAUNA</a:t>
            </a:r>
          </a:p>
        </p:txBody>
      </p:sp>
      <p:sp>
        <p:nvSpPr>
          <p:cNvPr id="13" name="CaixaDeTexto 12"/>
          <p:cNvSpPr txBox="1"/>
          <p:nvPr/>
        </p:nvSpPr>
        <p:spPr>
          <a:xfrm>
            <a:off x="164583" y="436566"/>
            <a:ext cx="3449919" cy="369332"/>
          </a:xfrm>
          <a:prstGeom prst="rect">
            <a:avLst/>
          </a:prstGeom>
          <a:noFill/>
        </p:spPr>
        <p:txBody>
          <a:bodyPr wrap="none" rtlCol="0">
            <a:spAutoFit/>
          </a:bodyPr>
          <a:lstStyle/>
          <a:p>
            <a:r>
              <a:rPr lang="pt-BR" i="1" dirty="0" smtClean="0"/>
              <a:t>Subprograma de Resgate de Fauna</a:t>
            </a:r>
            <a:endParaRPr lang="pt-BR" i="1" dirty="0"/>
          </a:p>
        </p:txBody>
      </p:sp>
      <p:pic>
        <p:nvPicPr>
          <p:cNvPr id="14" name="Picture 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5" name="Conector reto 14"/>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3938334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sp>
        <p:nvSpPr>
          <p:cNvPr id="2" name="Título 1"/>
          <p:cNvSpPr txBox="1">
            <a:spLocks/>
          </p:cNvSpPr>
          <p:nvPr/>
        </p:nvSpPr>
        <p:spPr bwMode="auto">
          <a:xfrm>
            <a:off x="384597" y="89546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pt-BR" altLang="pt-BR" sz="2000" b="1" dirty="0">
                <a:latin typeface="Calibri" pitchFamily="34" charset="0"/>
              </a:rPr>
              <a:t>CETAS MÓVEIS</a:t>
            </a:r>
          </a:p>
        </p:txBody>
      </p:sp>
      <p:pic>
        <p:nvPicPr>
          <p:cNvPr id="3" name="Picture 4" descr="C:\Users\Gabriela\DOCUME~1\RESGAT~1\DADOSD~1\GABRIE~1\OK\RESGAT~1\BACKUP~1\Desktop\Resgate\LOTE3_~1\FOTOSD~1\09A130~1.11\Container (tombo 016791 e 016799) - Canteiro Encalso Lote 3 - 24L 0480844 UTM 9108334 (3).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619672" y="1701700"/>
            <a:ext cx="2879725" cy="216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6" descr="C:\Users\Gabriela\Documents\RESGATE - 2014\DADOS DOS ANALISTAS\GABRIELA FELIX\OK\Resgate - Gabi\BACKUP - PC ZMAX\Desktop\Resgate\Lote 11 e 12 (OAS)\Fotos diversas\09 A 13.05.11\Container (tombo 016797) - Canteiro OAS Lote 11 - 24L 0668040 UTM 9100839 (2).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499397" y="3862288"/>
            <a:ext cx="2879725"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8" descr="C:\Users\Gabriela\Documents\RESGATE - 2014\DADOS DOS ANALISTAS\GABRIELA FELIX\OK\Resgate - Gabi\BACKUP - PC ZMAX\Desktop\Resgate\Lote 6 (Consórcio Nordestino)\Fotos Diversas\FOTOS DIVERSAS 09 A 13.05.11\Container- Canteiro Consórcio Nordestino Lote 6 (6).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619672" y="3862288"/>
            <a:ext cx="2879725"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 descr="C:\Users\Gabriela\DOCUME~1\RESGAT~1\DADOSD~1\GABRIE~1\OK\RESGAT~1\BACKUP~1\Desktop\Resgate\LOTE10~1\FOTOSD~1\09A130~1.11\Container (tombo 016802) - Reservatório Muquem Lote 10 - 24L 0615238 UTM 9059192 (7).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499397" y="1701700"/>
            <a:ext cx="2879725" cy="216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CaixaDeTexto 12"/>
          <p:cNvSpPr txBox="1"/>
          <p:nvPr/>
        </p:nvSpPr>
        <p:spPr>
          <a:xfrm>
            <a:off x="164583" y="436566"/>
            <a:ext cx="3449919" cy="369332"/>
          </a:xfrm>
          <a:prstGeom prst="rect">
            <a:avLst/>
          </a:prstGeom>
          <a:noFill/>
        </p:spPr>
        <p:txBody>
          <a:bodyPr wrap="none" rtlCol="0">
            <a:spAutoFit/>
          </a:bodyPr>
          <a:lstStyle/>
          <a:p>
            <a:r>
              <a:rPr lang="pt-BR" i="1" dirty="0" smtClean="0"/>
              <a:t>Subprograma de Resgate de Fauna</a:t>
            </a:r>
            <a:endParaRPr lang="pt-BR" i="1" dirty="0"/>
          </a:p>
        </p:txBody>
      </p:sp>
      <p:pic>
        <p:nvPicPr>
          <p:cNvPr id="14" name="Picture 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5" name="Conector reto 14"/>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7062967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sp>
        <p:nvSpPr>
          <p:cNvPr id="2" name="Título 1"/>
          <p:cNvSpPr txBox="1">
            <a:spLocks/>
          </p:cNvSpPr>
          <p:nvPr/>
        </p:nvSpPr>
        <p:spPr bwMode="auto">
          <a:xfrm>
            <a:off x="468313" y="1196752"/>
            <a:ext cx="8418512" cy="4626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pt-BR" altLang="pt-BR" sz="2000" b="1" dirty="0">
                <a:latin typeface="Calibri" pitchFamily="34" charset="0"/>
              </a:rPr>
              <a:t>CETAS MÓVEIS</a:t>
            </a:r>
          </a:p>
        </p:txBody>
      </p:sp>
      <p:pic>
        <p:nvPicPr>
          <p:cNvPr id="3" name="Picture 7" descr="C:\Users\Gabriela\Documents\RESGATE - 2014\DADOS DOS ANALISTAS\GABRIELA FELIX\OK\Resgate - Gabi\BACKUP - PC ZMAX\Desktop\Resgate\Lote 11 e 12 (OAS)\Fotos diversas\09 A 13.05.11\Container (tombo 016797) - Canteiro OAS Lote 11 - 24L 0668040 UTM 9100839 (13).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l="5682" r="7944" b="12109"/>
          <a:stretch>
            <a:fillRect/>
          </a:stretch>
        </p:blipFill>
        <p:spPr bwMode="auto">
          <a:xfrm>
            <a:off x="3419475" y="1700213"/>
            <a:ext cx="2359025"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9" descr="C:\Users\Gabriela\Documents\RESGATE - 2014\DADOS DOS ANALISTAS\GABRIELA FELIX\OK\Resgate - Gabi\BACKUP - PC ZMAX\Desktop\Resgate\Lote 3, 4 (Encalso)\Fotos diversas\06 a 10.06.11\Interior dos containeres do canteiro do Lote 3 em Salgueiro (2).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r="5391"/>
          <a:stretch>
            <a:fillRect/>
          </a:stretch>
        </p:blipFill>
        <p:spPr bwMode="auto">
          <a:xfrm>
            <a:off x="395288" y="1703388"/>
            <a:ext cx="2808287" cy="3957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descr="H:\ARQUIVOS DE FOTOS\PROFISSIONAIS\RESGATE DE FAUNA LOTE 3\IMG_7353.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l="24307" r="6590" b="20470"/>
          <a:stretch>
            <a:fillRect/>
          </a:stretch>
        </p:blipFill>
        <p:spPr bwMode="auto">
          <a:xfrm>
            <a:off x="3419475" y="3616325"/>
            <a:ext cx="2357438" cy="203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C:\Users\Gabriela\Documents\RESGATE - 2014\DADOS DOS ANALISTAS\GABRIELA FELIX\OK\Resgate - Gabi\BACKUP - PC ZMAX\Desktop\Resgate\Lote 3, 4 (Encalso)\Fotos diversas\16 a 20.05.11\Container lote 3 - Canteiro Encalso (18).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l="3241"/>
          <a:stretch>
            <a:fillRect/>
          </a:stretch>
        </p:blipFill>
        <p:spPr bwMode="auto">
          <a:xfrm>
            <a:off x="6011863" y="1700213"/>
            <a:ext cx="2874962" cy="3960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CaixaDeTexto 8"/>
          <p:cNvSpPr txBox="1"/>
          <p:nvPr/>
        </p:nvSpPr>
        <p:spPr>
          <a:xfrm>
            <a:off x="164583" y="436566"/>
            <a:ext cx="3449919" cy="369332"/>
          </a:xfrm>
          <a:prstGeom prst="rect">
            <a:avLst/>
          </a:prstGeom>
          <a:noFill/>
        </p:spPr>
        <p:txBody>
          <a:bodyPr wrap="none" rtlCol="0">
            <a:spAutoFit/>
          </a:bodyPr>
          <a:lstStyle/>
          <a:p>
            <a:r>
              <a:rPr lang="pt-BR" i="1" dirty="0" smtClean="0"/>
              <a:t>Subprograma de Resgate de Fauna</a:t>
            </a:r>
            <a:endParaRPr lang="pt-BR" i="1" dirty="0"/>
          </a:p>
        </p:txBody>
      </p:sp>
      <p:pic>
        <p:nvPicPr>
          <p:cNvPr id="10" name="Picture 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1" name="Conector reto 10"/>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9026312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m 18"/>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5">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471279" y="254008"/>
            <a:ext cx="2203273" cy="2377486"/>
          </a:xfrm>
          <a:prstGeom prst="rect">
            <a:avLst/>
          </a:prstGeom>
        </p:spPr>
      </p:pic>
      <p:sp>
        <p:nvSpPr>
          <p:cNvPr id="20" name="CaixaDeTexto 19"/>
          <p:cNvSpPr txBox="1"/>
          <p:nvPr/>
        </p:nvSpPr>
        <p:spPr>
          <a:xfrm>
            <a:off x="164583" y="436566"/>
            <a:ext cx="3257558" cy="369332"/>
          </a:xfrm>
          <a:prstGeom prst="rect">
            <a:avLst/>
          </a:prstGeom>
          <a:noFill/>
        </p:spPr>
        <p:txBody>
          <a:bodyPr wrap="none" rtlCol="0">
            <a:spAutoFit/>
          </a:bodyPr>
          <a:lstStyle/>
          <a:p>
            <a:r>
              <a:rPr lang="pt-BR" i="1" dirty="0" smtClean="0"/>
              <a:t>Subprograma Resgate de Fauna</a:t>
            </a:r>
            <a:endParaRPr lang="pt-BR" i="1" dirty="0"/>
          </a:p>
        </p:txBody>
      </p:sp>
      <p:pic>
        <p:nvPicPr>
          <p:cNvPr id="21"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2" name="Conector reto 21"/>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 descr="Lote 1- Reservatório Tucutu (70)"/>
          <p:cNvPicPr>
            <a:picLocks noChangeAspect="1" noChangeArrowheads="1"/>
          </p:cNvPicPr>
          <p:nvPr/>
        </p:nvPicPr>
        <p:blipFill>
          <a:blip r:embed="rId7" cstate="print"/>
          <a:srcRect/>
          <a:stretch>
            <a:fillRect/>
          </a:stretch>
        </p:blipFill>
        <p:spPr bwMode="auto">
          <a:xfrm>
            <a:off x="6156176" y="2852936"/>
            <a:ext cx="2448272" cy="1843761"/>
          </a:xfrm>
          <a:prstGeom prst="rect">
            <a:avLst/>
          </a:prstGeom>
          <a:noFill/>
          <a:ln w="9525">
            <a:noFill/>
            <a:miter lim="800000"/>
            <a:headEnd/>
            <a:tailEnd/>
          </a:ln>
        </p:spPr>
      </p:pic>
      <p:pic>
        <p:nvPicPr>
          <p:cNvPr id="24" name="Picture 2" descr="Lote VI 045"/>
          <p:cNvPicPr>
            <a:picLocks noChangeAspect="1" noChangeArrowheads="1"/>
          </p:cNvPicPr>
          <p:nvPr/>
        </p:nvPicPr>
        <p:blipFill>
          <a:blip r:embed="rId8" cstate="print"/>
          <a:srcRect/>
          <a:stretch>
            <a:fillRect/>
          </a:stretch>
        </p:blipFill>
        <p:spPr bwMode="auto">
          <a:xfrm>
            <a:off x="357463" y="1268760"/>
            <a:ext cx="5732945" cy="4320480"/>
          </a:xfrm>
          <a:prstGeom prst="rect">
            <a:avLst/>
          </a:prstGeom>
          <a:noFill/>
          <a:ln w="9525">
            <a:noFill/>
            <a:miter lim="800000"/>
            <a:headEnd/>
            <a:tailEnd/>
          </a:ln>
        </p:spPr>
      </p:pic>
    </p:spTree>
    <p:extLst>
      <p:ext uri="{BB962C8B-B14F-4D97-AF65-F5344CB8AC3E}">
        <p14:creationId xmlns="" xmlns:p14="http://schemas.microsoft.com/office/powerpoint/2010/main" val="12678070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pic>
        <p:nvPicPr>
          <p:cNvPr id="2" name="Imagem 1"/>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765175"/>
            <a:ext cx="9144000" cy="547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ítulo 1"/>
          <p:cNvSpPr txBox="1">
            <a:spLocks/>
          </p:cNvSpPr>
          <p:nvPr/>
        </p:nvSpPr>
        <p:spPr bwMode="auto">
          <a:xfrm>
            <a:off x="2484537" y="115406"/>
            <a:ext cx="3816424" cy="514807"/>
          </a:xfrm>
          <a:prstGeom prst="rect">
            <a:avLst/>
          </a:prstGeom>
          <a:ln/>
        </p:spPr>
        <p:style>
          <a:lnRef idx="0">
            <a:schemeClr val="accent1"/>
          </a:lnRef>
          <a:fillRef idx="3">
            <a:schemeClr val="accent1"/>
          </a:fillRef>
          <a:effectRef idx="3">
            <a:schemeClr val="accent1"/>
          </a:effectRef>
          <a:fontRef idx="minor">
            <a:schemeClr val="lt1"/>
          </a:fontRef>
        </p:style>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defRPr/>
            </a:pPr>
            <a:r>
              <a:rPr lang="pt-BR" altLang="pt-BR" sz="4400" dirty="0" smtClean="0">
                <a:latin typeface="Times New Roman" panose="02020603050405020304" pitchFamily="18" charset="0"/>
                <a:cs typeface="Times New Roman" panose="02020603050405020304" pitchFamily="18" charset="0"/>
              </a:rPr>
              <a:t>CEMAFAUNA</a:t>
            </a:r>
          </a:p>
        </p:txBody>
      </p:sp>
    </p:spTree>
    <p:extLst>
      <p:ext uri="{BB962C8B-B14F-4D97-AF65-F5344CB8AC3E}">
        <p14:creationId xmlns="" xmlns:p14="http://schemas.microsoft.com/office/powerpoint/2010/main" val="33665464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bwMode="auto">
          <a:xfrm>
            <a:off x="468313" y="948951"/>
            <a:ext cx="8229600" cy="710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pt-BR" altLang="pt-BR" sz="2400" b="1" dirty="0">
                <a:latin typeface="Calibri" pitchFamily="34" charset="0"/>
              </a:rPr>
              <a:t>CETAS CEMAFAUNA</a:t>
            </a:r>
          </a:p>
        </p:txBody>
      </p:sp>
      <p:pic>
        <p:nvPicPr>
          <p:cNvPr id="4" name="Imagem 3"/>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sp>
        <p:nvSpPr>
          <p:cNvPr id="6" name="CaixaDeTexto 5"/>
          <p:cNvSpPr txBox="1"/>
          <p:nvPr/>
        </p:nvSpPr>
        <p:spPr>
          <a:xfrm>
            <a:off x="164583" y="436566"/>
            <a:ext cx="3449919" cy="369332"/>
          </a:xfrm>
          <a:prstGeom prst="rect">
            <a:avLst/>
          </a:prstGeom>
          <a:noFill/>
        </p:spPr>
        <p:txBody>
          <a:bodyPr wrap="none" rtlCol="0">
            <a:spAutoFit/>
          </a:bodyPr>
          <a:lstStyle/>
          <a:p>
            <a:r>
              <a:rPr lang="pt-BR" i="1" dirty="0" smtClean="0"/>
              <a:t>Subprograma de Resgate de Fauna</a:t>
            </a:r>
            <a:endParaRPr lang="pt-BR" i="1" dirty="0"/>
          </a:p>
        </p:txBody>
      </p:sp>
      <p:pic>
        <p:nvPicPr>
          <p:cNvPr id="7"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8" name="Conector reto 7"/>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3" descr="C:\Users\Usuário\Desktop\Fachadas\DSC_6507.JPG"/>
          <p:cNvPicPr>
            <a:picLocks noChangeAspect="1" noChangeArrowheads="1"/>
          </p:cNvPicPr>
          <p:nvPr/>
        </p:nvPicPr>
        <p:blipFill>
          <a:blip r:embed="rId5" cstate="print"/>
          <a:srcRect/>
          <a:stretch>
            <a:fillRect/>
          </a:stretch>
        </p:blipFill>
        <p:spPr bwMode="auto">
          <a:xfrm>
            <a:off x="683568" y="1772816"/>
            <a:ext cx="3322067" cy="2214459"/>
          </a:xfrm>
          <a:prstGeom prst="rect">
            <a:avLst/>
          </a:prstGeom>
          <a:noFill/>
          <a:ln w="9525">
            <a:noFill/>
            <a:miter lim="800000"/>
            <a:headEnd/>
            <a:tailEnd/>
          </a:ln>
        </p:spPr>
      </p:pic>
      <p:pic>
        <p:nvPicPr>
          <p:cNvPr id="10" name="Picture 2" descr="E:\Fachadas\DSC_6466.JPG"/>
          <p:cNvPicPr>
            <a:picLocks noChangeAspect="1" noChangeArrowheads="1"/>
          </p:cNvPicPr>
          <p:nvPr/>
        </p:nvPicPr>
        <p:blipFill>
          <a:blip r:embed="rId6" cstate="print"/>
          <a:srcRect/>
          <a:stretch>
            <a:fillRect/>
          </a:stretch>
        </p:blipFill>
        <p:spPr bwMode="auto">
          <a:xfrm>
            <a:off x="4499992" y="1772816"/>
            <a:ext cx="3384376" cy="2256251"/>
          </a:xfrm>
          <a:prstGeom prst="rect">
            <a:avLst/>
          </a:prstGeom>
          <a:noFill/>
          <a:ln w="9525">
            <a:noFill/>
            <a:miter lim="800000"/>
            <a:headEnd/>
            <a:tailEnd/>
          </a:ln>
        </p:spPr>
      </p:pic>
      <p:pic>
        <p:nvPicPr>
          <p:cNvPr id="11" name="Picture 2" descr="E:\Fachadas\DSC_6467.JPG"/>
          <p:cNvPicPr>
            <a:picLocks noChangeAspect="1" noChangeArrowheads="1"/>
          </p:cNvPicPr>
          <p:nvPr/>
        </p:nvPicPr>
        <p:blipFill>
          <a:blip r:embed="rId7" cstate="print"/>
          <a:srcRect/>
          <a:stretch>
            <a:fillRect/>
          </a:stretch>
        </p:blipFill>
        <p:spPr bwMode="auto">
          <a:xfrm>
            <a:off x="611560" y="4365104"/>
            <a:ext cx="3384376" cy="2256493"/>
          </a:xfrm>
          <a:prstGeom prst="rect">
            <a:avLst/>
          </a:prstGeom>
          <a:noFill/>
          <a:ln w="9525">
            <a:noFill/>
            <a:miter lim="800000"/>
            <a:headEnd/>
            <a:tailEnd/>
          </a:ln>
        </p:spPr>
      </p:pic>
      <p:pic>
        <p:nvPicPr>
          <p:cNvPr id="12" name="Picture 2" descr="E:\Fachadas\DSC_6462.JPG"/>
          <p:cNvPicPr>
            <a:picLocks noChangeAspect="1" noChangeArrowheads="1"/>
          </p:cNvPicPr>
          <p:nvPr/>
        </p:nvPicPr>
        <p:blipFill>
          <a:blip r:embed="rId8" cstate="print"/>
          <a:srcRect/>
          <a:stretch>
            <a:fillRect/>
          </a:stretch>
        </p:blipFill>
        <p:spPr bwMode="auto">
          <a:xfrm>
            <a:off x="4499992" y="4289238"/>
            <a:ext cx="3384376" cy="2256976"/>
          </a:xfrm>
          <a:prstGeom prst="rect">
            <a:avLst/>
          </a:prstGeom>
          <a:noFill/>
          <a:ln w="9525">
            <a:noFill/>
            <a:miter lim="800000"/>
            <a:headEnd/>
            <a:tailEnd/>
          </a:ln>
        </p:spPr>
      </p:pic>
    </p:spTree>
    <p:extLst>
      <p:ext uri="{BB962C8B-B14F-4D97-AF65-F5344CB8AC3E}">
        <p14:creationId xmlns="" xmlns:p14="http://schemas.microsoft.com/office/powerpoint/2010/main" val="32595797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bwMode="auto">
          <a:xfrm>
            <a:off x="468313" y="948951"/>
            <a:ext cx="8229600" cy="710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pt-BR" altLang="pt-BR" sz="2400" b="1" dirty="0">
                <a:latin typeface="Calibri" pitchFamily="34" charset="0"/>
              </a:rPr>
              <a:t>CETAS CEMAFAUNA</a:t>
            </a:r>
          </a:p>
        </p:txBody>
      </p:sp>
      <p:pic>
        <p:nvPicPr>
          <p:cNvPr id="4" name="Imagem 3"/>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sp>
        <p:nvSpPr>
          <p:cNvPr id="6" name="CaixaDeTexto 5"/>
          <p:cNvSpPr txBox="1"/>
          <p:nvPr/>
        </p:nvSpPr>
        <p:spPr>
          <a:xfrm>
            <a:off x="164583" y="436566"/>
            <a:ext cx="3449919" cy="369332"/>
          </a:xfrm>
          <a:prstGeom prst="rect">
            <a:avLst/>
          </a:prstGeom>
          <a:noFill/>
        </p:spPr>
        <p:txBody>
          <a:bodyPr wrap="none" rtlCol="0">
            <a:spAutoFit/>
          </a:bodyPr>
          <a:lstStyle/>
          <a:p>
            <a:r>
              <a:rPr lang="pt-BR" i="1" dirty="0" smtClean="0"/>
              <a:t>Subprograma de Resgate de Fauna</a:t>
            </a:r>
            <a:endParaRPr lang="pt-BR" i="1" dirty="0"/>
          </a:p>
        </p:txBody>
      </p:sp>
      <p:pic>
        <p:nvPicPr>
          <p:cNvPr id="7"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8" name="Conector reto 7"/>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2" descr="E:\Fachadas\DSC_6497.JPG"/>
          <p:cNvPicPr>
            <a:picLocks noChangeAspect="1" noChangeArrowheads="1"/>
          </p:cNvPicPr>
          <p:nvPr/>
        </p:nvPicPr>
        <p:blipFill>
          <a:blip r:embed="rId5" cstate="print"/>
          <a:srcRect/>
          <a:stretch>
            <a:fillRect/>
          </a:stretch>
        </p:blipFill>
        <p:spPr bwMode="auto">
          <a:xfrm>
            <a:off x="467544" y="1772816"/>
            <a:ext cx="3583174" cy="2232248"/>
          </a:xfrm>
          <a:prstGeom prst="rect">
            <a:avLst/>
          </a:prstGeom>
          <a:noFill/>
          <a:ln w="9525">
            <a:noFill/>
            <a:miter lim="800000"/>
            <a:headEnd/>
            <a:tailEnd/>
          </a:ln>
        </p:spPr>
      </p:pic>
      <p:pic>
        <p:nvPicPr>
          <p:cNvPr id="14" name="Picture 2" descr="E:\Fachadas\DSC_6470.JPG"/>
          <p:cNvPicPr>
            <a:picLocks noChangeAspect="1" noChangeArrowheads="1"/>
          </p:cNvPicPr>
          <p:nvPr/>
        </p:nvPicPr>
        <p:blipFill>
          <a:blip r:embed="rId6" cstate="print"/>
          <a:srcRect/>
          <a:stretch>
            <a:fillRect/>
          </a:stretch>
        </p:blipFill>
        <p:spPr bwMode="auto">
          <a:xfrm>
            <a:off x="4427984" y="1772816"/>
            <a:ext cx="3456385" cy="2304015"/>
          </a:xfrm>
          <a:prstGeom prst="rect">
            <a:avLst/>
          </a:prstGeom>
          <a:noFill/>
          <a:ln w="9525">
            <a:noFill/>
            <a:miter lim="800000"/>
            <a:headEnd/>
            <a:tailEnd/>
          </a:ln>
        </p:spPr>
      </p:pic>
      <p:pic>
        <p:nvPicPr>
          <p:cNvPr id="15" name="Picture 2" descr="E:\Fachadas\DSC_6450.JPG"/>
          <p:cNvPicPr>
            <a:picLocks noChangeAspect="1" noChangeArrowheads="1"/>
          </p:cNvPicPr>
          <p:nvPr/>
        </p:nvPicPr>
        <p:blipFill>
          <a:blip r:embed="rId7" cstate="print"/>
          <a:srcRect/>
          <a:stretch>
            <a:fillRect/>
          </a:stretch>
        </p:blipFill>
        <p:spPr bwMode="auto">
          <a:xfrm>
            <a:off x="436234" y="4293096"/>
            <a:ext cx="3631710" cy="2420887"/>
          </a:xfrm>
          <a:prstGeom prst="rect">
            <a:avLst/>
          </a:prstGeom>
          <a:noFill/>
          <a:ln w="9525">
            <a:noFill/>
            <a:miter lim="800000"/>
            <a:headEnd/>
            <a:tailEnd/>
          </a:ln>
        </p:spPr>
      </p:pic>
      <p:pic>
        <p:nvPicPr>
          <p:cNvPr id="16" name="Picture 3"/>
          <p:cNvPicPr>
            <a:picLocks noChangeAspect="1" noChangeArrowheads="1"/>
          </p:cNvPicPr>
          <p:nvPr/>
        </p:nvPicPr>
        <p:blipFill>
          <a:blip r:embed="rId8" cstate="print"/>
          <a:srcRect/>
          <a:stretch>
            <a:fillRect/>
          </a:stretch>
        </p:blipFill>
        <p:spPr bwMode="auto">
          <a:xfrm>
            <a:off x="4427984" y="4340922"/>
            <a:ext cx="3494418" cy="2320886"/>
          </a:xfrm>
          <a:prstGeom prst="rect">
            <a:avLst/>
          </a:prstGeom>
          <a:solidFill>
            <a:srgbClr val="000000">
              <a:shade val="95000"/>
            </a:srgbClr>
          </a:solidFill>
          <a:ln w="76200" cap="sq">
            <a:solidFill>
              <a:schemeClr val="bg1"/>
            </a:solidFill>
            <a:miter lim="800000"/>
          </a:ln>
          <a:effectLst>
            <a:outerShdw blurRad="254000" dist="190500" dir="2700000" sy="90000" algn="bl" rotWithShape="0">
              <a:srgbClr val="000000">
                <a:alpha val="40000"/>
              </a:srgbClr>
            </a:outerShdw>
          </a:effectLst>
        </p:spPr>
      </p:pic>
    </p:spTree>
    <p:extLst>
      <p:ext uri="{BB962C8B-B14F-4D97-AF65-F5344CB8AC3E}">
        <p14:creationId xmlns="" xmlns:p14="http://schemas.microsoft.com/office/powerpoint/2010/main" val="32595797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bwMode="auto">
          <a:xfrm>
            <a:off x="468313" y="948951"/>
            <a:ext cx="8229600" cy="710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pt-BR" altLang="pt-BR" sz="2400" b="1" dirty="0">
                <a:latin typeface="Calibri" pitchFamily="34" charset="0"/>
              </a:rPr>
              <a:t>CETAS CEMAFAUNA</a:t>
            </a:r>
          </a:p>
        </p:txBody>
      </p:sp>
      <p:pic>
        <p:nvPicPr>
          <p:cNvPr id="4" name="Imagem 3"/>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sp>
        <p:nvSpPr>
          <p:cNvPr id="6" name="CaixaDeTexto 5"/>
          <p:cNvSpPr txBox="1"/>
          <p:nvPr/>
        </p:nvSpPr>
        <p:spPr>
          <a:xfrm>
            <a:off x="164583" y="436566"/>
            <a:ext cx="3449919" cy="369332"/>
          </a:xfrm>
          <a:prstGeom prst="rect">
            <a:avLst/>
          </a:prstGeom>
          <a:noFill/>
        </p:spPr>
        <p:txBody>
          <a:bodyPr wrap="none" rtlCol="0">
            <a:spAutoFit/>
          </a:bodyPr>
          <a:lstStyle/>
          <a:p>
            <a:r>
              <a:rPr lang="pt-BR" i="1" dirty="0" smtClean="0"/>
              <a:t>Subprograma de Resgate de Fauna</a:t>
            </a:r>
            <a:endParaRPr lang="pt-BR" i="1" dirty="0"/>
          </a:p>
        </p:txBody>
      </p:sp>
      <p:pic>
        <p:nvPicPr>
          <p:cNvPr id="7"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8" name="Conector reto 7"/>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2" descr="E:\Fachadas\DSC_6454.JPG"/>
          <p:cNvPicPr>
            <a:picLocks noChangeAspect="1" noChangeArrowheads="1"/>
          </p:cNvPicPr>
          <p:nvPr/>
        </p:nvPicPr>
        <p:blipFill>
          <a:blip r:embed="rId5" cstate="print"/>
          <a:srcRect/>
          <a:stretch>
            <a:fillRect/>
          </a:stretch>
        </p:blipFill>
        <p:spPr bwMode="auto">
          <a:xfrm>
            <a:off x="827584" y="1628800"/>
            <a:ext cx="3312368" cy="2208016"/>
          </a:xfrm>
          <a:prstGeom prst="rect">
            <a:avLst/>
          </a:prstGeom>
          <a:noFill/>
          <a:ln w="9525">
            <a:noFill/>
            <a:miter lim="800000"/>
            <a:headEnd/>
            <a:tailEnd/>
          </a:ln>
        </p:spPr>
      </p:pic>
      <p:pic>
        <p:nvPicPr>
          <p:cNvPr id="12" name="Picture 3" descr="E:\Fachadas\DSC_0684.JPG"/>
          <p:cNvPicPr>
            <a:picLocks noChangeAspect="1" noChangeArrowheads="1"/>
          </p:cNvPicPr>
          <p:nvPr/>
        </p:nvPicPr>
        <p:blipFill>
          <a:blip r:embed="rId6" cstate="print"/>
          <a:srcRect/>
          <a:stretch>
            <a:fillRect/>
          </a:stretch>
        </p:blipFill>
        <p:spPr bwMode="auto">
          <a:xfrm>
            <a:off x="4499992" y="1628800"/>
            <a:ext cx="3312368" cy="2199831"/>
          </a:xfrm>
          <a:prstGeom prst="rect">
            <a:avLst/>
          </a:prstGeom>
          <a:solidFill>
            <a:srgbClr val="000000">
              <a:shade val="95000"/>
            </a:srgbClr>
          </a:solidFill>
          <a:ln w="76200" cap="sq">
            <a:solidFill>
              <a:schemeClr val="bg1"/>
            </a:solidFill>
            <a:miter lim="800000"/>
          </a:ln>
          <a:effectLst>
            <a:outerShdw blurRad="254000" dist="190500" dir="2700000" sy="90000" algn="bl" rotWithShape="0">
              <a:srgbClr val="000000">
                <a:alpha val="40000"/>
              </a:srgbClr>
            </a:outerShdw>
          </a:effectLst>
        </p:spPr>
      </p:pic>
      <p:pic>
        <p:nvPicPr>
          <p:cNvPr id="17" name="Picture 2" descr="E:\Fachadas\Museu de Fauna - Wesley Lopes.jpg"/>
          <p:cNvPicPr>
            <a:picLocks noChangeAspect="1" noChangeArrowheads="1"/>
          </p:cNvPicPr>
          <p:nvPr/>
        </p:nvPicPr>
        <p:blipFill>
          <a:blip r:embed="rId7" cstate="print"/>
          <a:srcRect/>
          <a:stretch>
            <a:fillRect/>
          </a:stretch>
        </p:blipFill>
        <p:spPr bwMode="auto">
          <a:xfrm>
            <a:off x="827584" y="4196852"/>
            <a:ext cx="3384376" cy="2256484"/>
          </a:xfrm>
          <a:prstGeom prst="rect">
            <a:avLst/>
          </a:prstGeom>
          <a:noFill/>
          <a:ln w="9525">
            <a:noFill/>
            <a:miter lim="800000"/>
            <a:headEnd/>
            <a:tailEnd/>
          </a:ln>
        </p:spPr>
      </p:pic>
      <p:pic>
        <p:nvPicPr>
          <p:cNvPr id="18" name="Picture 2" descr="E:\Fachadas\004 Caatinga Viva.JPG"/>
          <p:cNvPicPr>
            <a:picLocks noChangeAspect="1" noChangeArrowheads="1"/>
          </p:cNvPicPr>
          <p:nvPr/>
        </p:nvPicPr>
        <p:blipFill>
          <a:blip r:embed="rId8" cstate="print"/>
          <a:srcRect/>
          <a:stretch>
            <a:fillRect/>
          </a:stretch>
        </p:blipFill>
        <p:spPr bwMode="auto">
          <a:xfrm>
            <a:off x="4463567" y="4221087"/>
            <a:ext cx="3348793" cy="2232249"/>
          </a:xfrm>
          <a:prstGeom prst="rect">
            <a:avLst/>
          </a:prstGeom>
          <a:solidFill>
            <a:srgbClr val="000000">
              <a:shade val="95000"/>
            </a:srgbClr>
          </a:solidFill>
          <a:ln w="76200" cap="sq">
            <a:solidFill>
              <a:schemeClr val="bg1"/>
            </a:solidFill>
            <a:miter lim="800000"/>
          </a:ln>
          <a:effectLst>
            <a:outerShdw blurRad="254000" dist="190500" dir="2700000" sy="90000" algn="bl" rotWithShape="0">
              <a:srgbClr val="000000">
                <a:alpha val="40000"/>
              </a:srgbClr>
            </a:outerShdw>
          </a:effectLst>
        </p:spPr>
      </p:pic>
    </p:spTree>
    <p:extLst>
      <p:ext uri="{BB962C8B-B14F-4D97-AF65-F5344CB8AC3E}">
        <p14:creationId xmlns="" xmlns:p14="http://schemas.microsoft.com/office/powerpoint/2010/main" val="32595797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Conector reto 2"/>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aixaDeTexto 3"/>
          <p:cNvSpPr txBox="1"/>
          <p:nvPr/>
        </p:nvSpPr>
        <p:spPr>
          <a:xfrm>
            <a:off x="164583" y="436566"/>
            <a:ext cx="1914755" cy="369332"/>
          </a:xfrm>
          <a:prstGeom prst="rect">
            <a:avLst/>
          </a:prstGeom>
          <a:noFill/>
        </p:spPr>
        <p:txBody>
          <a:bodyPr wrap="none" rtlCol="0">
            <a:spAutoFit/>
          </a:bodyPr>
          <a:lstStyle/>
          <a:p>
            <a:r>
              <a:rPr lang="pt-BR" b="1" dirty="0" smtClean="0"/>
              <a:t>Objetivos e Metas</a:t>
            </a:r>
            <a:endParaRPr lang="pt-BR" b="1" dirty="0"/>
          </a:p>
        </p:txBody>
      </p:sp>
      <p:sp>
        <p:nvSpPr>
          <p:cNvPr id="5" name="Retângulo 4"/>
          <p:cNvSpPr/>
          <p:nvPr/>
        </p:nvSpPr>
        <p:spPr>
          <a:xfrm>
            <a:off x="107505" y="2394754"/>
            <a:ext cx="8906296" cy="1754326"/>
          </a:xfrm>
          <a:prstGeom prst="rect">
            <a:avLst/>
          </a:prstGeom>
        </p:spPr>
        <p:txBody>
          <a:bodyPr wrap="square">
            <a:spAutoFit/>
          </a:bodyPr>
          <a:lstStyle/>
          <a:p>
            <a:pPr algn="just"/>
            <a:r>
              <a:rPr lang="pt-BR" dirty="0" smtClean="0"/>
              <a:t>O principal </a:t>
            </a:r>
            <a:r>
              <a:rPr lang="pt-BR" dirty="0"/>
              <a:t>objetivo do Projeto de Integração do Rio São Francisco </a:t>
            </a:r>
            <a:r>
              <a:rPr lang="pt-BR" dirty="0" smtClean="0"/>
              <a:t>é </a:t>
            </a:r>
            <a:r>
              <a:rPr lang="pt-BR" dirty="0"/>
              <a:t>o </a:t>
            </a:r>
            <a:r>
              <a:rPr lang="pt-BR" b="1" dirty="0"/>
              <a:t>de promover o equilíbrio </a:t>
            </a:r>
            <a:r>
              <a:rPr lang="pt-BR" b="1" dirty="0" smtClean="0"/>
              <a:t>de oportunidades </a:t>
            </a:r>
            <a:r>
              <a:rPr lang="pt-BR" b="1" dirty="0"/>
              <a:t>do desenvolvimento sustentável para a </a:t>
            </a:r>
            <a:r>
              <a:rPr lang="pt-BR" b="1" dirty="0" smtClean="0"/>
              <a:t>população residente </a:t>
            </a:r>
            <a:r>
              <a:rPr lang="pt-BR" b="1" dirty="0"/>
              <a:t>na região semi-árida</a:t>
            </a:r>
            <a:r>
              <a:rPr lang="pt-BR" dirty="0"/>
              <a:t>, que está associado à oferta de água doce “</a:t>
            </a:r>
            <a:r>
              <a:rPr lang="pt-BR" dirty="0" smtClean="0"/>
              <a:t>para viver</a:t>
            </a:r>
            <a:r>
              <a:rPr lang="pt-BR" dirty="0"/>
              <a:t>”, ou seja, para o abastecimento humano no sentido mais amplo </a:t>
            </a:r>
            <a:r>
              <a:rPr lang="pt-BR" dirty="0" smtClean="0"/>
              <a:t>deste conceito</a:t>
            </a:r>
            <a:r>
              <a:rPr lang="pt-BR" dirty="0"/>
              <a:t>, que consiste em prover água como alimento ao corpo, para </a:t>
            </a:r>
            <a:r>
              <a:rPr lang="pt-BR" dirty="0" smtClean="0"/>
              <a:t>higiene pessoal </a:t>
            </a:r>
            <a:r>
              <a:rPr lang="pt-BR" dirty="0"/>
              <a:t>e ambiental, e para trabalhar e obter renda necessária a um padrão </a:t>
            </a:r>
            <a:r>
              <a:rPr lang="pt-BR" dirty="0" smtClean="0"/>
              <a:t>de vida </a:t>
            </a:r>
            <a:r>
              <a:rPr lang="pt-BR" dirty="0"/>
              <a:t>digno e integrado à sociedade.</a:t>
            </a:r>
          </a:p>
        </p:txBody>
      </p:sp>
    </p:spTree>
    <p:extLst>
      <p:ext uri="{BB962C8B-B14F-4D97-AF65-F5344CB8AC3E}">
        <p14:creationId xmlns="" xmlns:p14="http://schemas.microsoft.com/office/powerpoint/2010/main" val="141982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2"/>
          <p:cNvSpPr txBox="1">
            <a:spLocks/>
          </p:cNvSpPr>
          <p:nvPr/>
        </p:nvSpPr>
        <p:spPr>
          <a:xfrm>
            <a:off x="457200" y="1844675"/>
            <a:ext cx="8229600" cy="432117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defRPr/>
            </a:pPr>
            <a:r>
              <a:rPr lang="pt-BR" sz="2000" dirty="0" smtClean="0"/>
              <a:t>Origem dos animais</a:t>
            </a:r>
          </a:p>
          <a:p>
            <a:pPr lvl="1">
              <a:buFont typeface="Wingdings" panose="05000000000000000000" pitchFamily="2" charset="2"/>
              <a:buChar char="Ø"/>
              <a:defRPr/>
            </a:pPr>
            <a:r>
              <a:rPr lang="pt-BR" sz="2000" u="sng" dirty="0" smtClean="0"/>
              <a:t>PISF</a:t>
            </a:r>
            <a:r>
              <a:rPr lang="pt-BR" sz="2000" dirty="0" smtClean="0"/>
              <a:t>; </a:t>
            </a:r>
          </a:p>
          <a:p>
            <a:pPr lvl="1">
              <a:buFont typeface="Wingdings" panose="05000000000000000000" pitchFamily="2" charset="2"/>
              <a:buChar char="Ø"/>
              <a:defRPr/>
            </a:pPr>
            <a:r>
              <a:rPr lang="pt-BR" sz="2000" dirty="0" smtClean="0"/>
              <a:t>IBAMA - SUPES; Ministério Público Bahia e Pernambuco, FPI – CBHSF ; Polícia Federal; INEMA;  Bombeiros...</a:t>
            </a:r>
          </a:p>
          <a:p>
            <a:pPr lvl="1">
              <a:buFont typeface="Wingdings" panose="05000000000000000000" pitchFamily="2" charset="2"/>
              <a:buChar char="Ø"/>
              <a:defRPr/>
            </a:pPr>
            <a:endParaRPr lang="pt-BR" sz="2000" dirty="0" smtClean="0"/>
          </a:p>
          <a:p>
            <a:pPr marL="355600" lvl="1" indent="-355600">
              <a:buFont typeface="Wingdings" panose="05000000000000000000" pitchFamily="2" charset="2"/>
              <a:buChar char="Ø"/>
              <a:defRPr/>
            </a:pPr>
            <a:r>
              <a:rPr lang="pt-BR" sz="2000" dirty="0" smtClean="0"/>
              <a:t>Outros projetos</a:t>
            </a:r>
          </a:p>
          <a:p>
            <a:pPr marL="755650" lvl="2" indent="-355600">
              <a:buFont typeface="Wingdings" panose="05000000000000000000" pitchFamily="2" charset="2"/>
              <a:buChar char="Ø"/>
              <a:defRPr/>
            </a:pPr>
            <a:r>
              <a:rPr lang="pt-BR" sz="2000" dirty="0" smtClean="0"/>
              <a:t>Projeto Papagaio</a:t>
            </a:r>
          </a:p>
          <a:p>
            <a:pPr marL="755650" lvl="2" indent="-355600">
              <a:buFont typeface="Wingdings" panose="05000000000000000000" pitchFamily="2" charset="2"/>
              <a:buChar char="Ø"/>
              <a:defRPr/>
            </a:pPr>
            <a:r>
              <a:rPr lang="pt-BR" sz="2000" dirty="0" smtClean="0"/>
              <a:t>CHESF</a:t>
            </a:r>
          </a:p>
          <a:p>
            <a:pPr marL="755650" lvl="2" indent="-355600">
              <a:buFont typeface="Wingdings" panose="05000000000000000000" pitchFamily="2" charset="2"/>
              <a:buChar char="Ø"/>
              <a:defRPr/>
            </a:pPr>
            <a:r>
              <a:rPr lang="pt-BR" sz="2000" dirty="0" smtClean="0"/>
              <a:t>CEMAVE</a:t>
            </a:r>
          </a:p>
          <a:p>
            <a:pPr marL="0" lvl="1" indent="0">
              <a:buFont typeface="Arial" charset="0"/>
              <a:buNone/>
              <a:defRPr/>
            </a:pPr>
            <a:endParaRPr lang="pt-BR" sz="2000" dirty="0" smtClean="0"/>
          </a:p>
          <a:p>
            <a:pPr>
              <a:buFont typeface="Wingdings" panose="05000000000000000000" pitchFamily="2" charset="2"/>
              <a:buChar char="Ø"/>
              <a:defRPr/>
            </a:pPr>
            <a:endParaRPr lang="pt-BR" sz="2000" dirty="0" smtClean="0"/>
          </a:p>
        </p:txBody>
      </p:sp>
      <p:sp>
        <p:nvSpPr>
          <p:cNvPr id="3" name="Título 1"/>
          <p:cNvSpPr txBox="1">
            <a:spLocks/>
          </p:cNvSpPr>
          <p:nvPr/>
        </p:nvSpPr>
        <p:spPr bwMode="auto">
          <a:xfrm>
            <a:off x="468313" y="948951"/>
            <a:ext cx="8229600" cy="710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pt-BR" altLang="pt-BR" sz="2400" b="1" dirty="0">
                <a:latin typeface="Calibri" pitchFamily="34" charset="0"/>
              </a:rPr>
              <a:t>CETAS CEMAFAUNA</a:t>
            </a:r>
          </a:p>
        </p:txBody>
      </p:sp>
      <p:pic>
        <p:nvPicPr>
          <p:cNvPr id="4" name="Imagem 3"/>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sp>
        <p:nvSpPr>
          <p:cNvPr id="6" name="CaixaDeTexto 5"/>
          <p:cNvSpPr txBox="1"/>
          <p:nvPr/>
        </p:nvSpPr>
        <p:spPr>
          <a:xfrm>
            <a:off x="164583" y="436566"/>
            <a:ext cx="3449919" cy="369332"/>
          </a:xfrm>
          <a:prstGeom prst="rect">
            <a:avLst/>
          </a:prstGeom>
          <a:noFill/>
        </p:spPr>
        <p:txBody>
          <a:bodyPr wrap="none" rtlCol="0">
            <a:spAutoFit/>
          </a:bodyPr>
          <a:lstStyle/>
          <a:p>
            <a:r>
              <a:rPr lang="pt-BR" i="1" dirty="0" smtClean="0"/>
              <a:t>Subprograma de Resgate de Fauna</a:t>
            </a:r>
            <a:endParaRPr lang="pt-BR" i="1" dirty="0"/>
          </a:p>
        </p:txBody>
      </p:sp>
      <p:pic>
        <p:nvPicPr>
          <p:cNvPr id="7"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8" name="Conector reto 7"/>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2595797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bwMode="auto">
          <a:xfrm>
            <a:off x="468313" y="948951"/>
            <a:ext cx="8229600" cy="710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pt-BR" altLang="pt-BR" sz="2400" b="1" dirty="0">
                <a:latin typeface="Calibri" pitchFamily="34" charset="0"/>
              </a:rPr>
              <a:t>CETAS CEMAFAUNA</a:t>
            </a:r>
          </a:p>
        </p:txBody>
      </p:sp>
      <p:pic>
        <p:nvPicPr>
          <p:cNvPr id="4" name="Imagem 3"/>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sp>
        <p:nvSpPr>
          <p:cNvPr id="6" name="CaixaDeTexto 5"/>
          <p:cNvSpPr txBox="1"/>
          <p:nvPr/>
        </p:nvSpPr>
        <p:spPr>
          <a:xfrm>
            <a:off x="164583" y="436566"/>
            <a:ext cx="3449919" cy="369332"/>
          </a:xfrm>
          <a:prstGeom prst="rect">
            <a:avLst/>
          </a:prstGeom>
          <a:noFill/>
        </p:spPr>
        <p:txBody>
          <a:bodyPr wrap="none" rtlCol="0">
            <a:spAutoFit/>
          </a:bodyPr>
          <a:lstStyle/>
          <a:p>
            <a:r>
              <a:rPr lang="pt-BR" i="1" dirty="0" smtClean="0"/>
              <a:t>Subprograma de Resgate de Fauna</a:t>
            </a:r>
            <a:endParaRPr lang="pt-BR" i="1" dirty="0"/>
          </a:p>
        </p:txBody>
      </p:sp>
      <p:pic>
        <p:nvPicPr>
          <p:cNvPr id="7"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8" name="Conector reto 7"/>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C:\Users\Luiz Cezar\Desktop\VERA LO\DSCN1519.JPG"/>
          <p:cNvPicPr>
            <a:picLocks noChangeAspect="1" noChangeArrowheads="1"/>
          </p:cNvPicPr>
          <p:nvPr/>
        </p:nvPicPr>
        <p:blipFill>
          <a:blip r:embed="rId5" cstate="print"/>
          <a:srcRect/>
          <a:stretch>
            <a:fillRect/>
          </a:stretch>
        </p:blipFill>
        <p:spPr bwMode="auto">
          <a:xfrm>
            <a:off x="11493" y="1628800"/>
            <a:ext cx="4488499" cy="3366374"/>
          </a:xfrm>
          <a:prstGeom prst="rect">
            <a:avLst/>
          </a:prstGeom>
          <a:noFill/>
        </p:spPr>
      </p:pic>
      <p:pic>
        <p:nvPicPr>
          <p:cNvPr id="1027" name="Picture 3" descr="C:\Users\Luiz Cezar\Desktop\VERA LO\DSCN1557.JPG"/>
          <p:cNvPicPr>
            <a:picLocks noChangeAspect="1" noChangeArrowheads="1"/>
          </p:cNvPicPr>
          <p:nvPr/>
        </p:nvPicPr>
        <p:blipFill>
          <a:blip r:embed="rId6" cstate="print"/>
          <a:srcRect/>
          <a:stretch>
            <a:fillRect/>
          </a:stretch>
        </p:blipFill>
        <p:spPr bwMode="auto">
          <a:xfrm>
            <a:off x="4572000" y="1628800"/>
            <a:ext cx="4464496" cy="3346757"/>
          </a:xfrm>
          <a:prstGeom prst="rect">
            <a:avLst/>
          </a:prstGeom>
          <a:noFill/>
        </p:spPr>
      </p:pic>
      <p:sp>
        <p:nvSpPr>
          <p:cNvPr id="9" name="CaixaDeTexto 8"/>
          <p:cNvSpPr txBox="1"/>
          <p:nvPr/>
        </p:nvSpPr>
        <p:spPr>
          <a:xfrm>
            <a:off x="539552" y="5301208"/>
            <a:ext cx="8280920" cy="369332"/>
          </a:xfrm>
          <a:prstGeom prst="rect">
            <a:avLst/>
          </a:prstGeom>
          <a:noFill/>
        </p:spPr>
        <p:txBody>
          <a:bodyPr wrap="square" rtlCol="0">
            <a:spAutoFit/>
          </a:bodyPr>
          <a:lstStyle/>
          <a:p>
            <a:r>
              <a:rPr lang="pt-BR" dirty="0" smtClean="0"/>
              <a:t>FPI – Fiscalização Preventiva Integrada , BA . Guariba     - </a:t>
            </a:r>
            <a:r>
              <a:rPr lang="pt-BR" i="1" dirty="0" err="1" smtClean="0">
                <a:effectLst>
                  <a:outerShdw blurRad="38100" dist="38100" dir="2700000" algn="tl">
                    <a:srgbClr val="000000">
                      <a:alpha val="43137"/>
                    </a:srgbClr>
                  </a:outerShdw>
                </a:effectLst>
              </a:rPr>
              <a:t>Alouatta</a:t>
            </a:r>
            <a:r>
              <a:rPr lang="pt-BR" i="1" dirty="0" smtClean="0">
                <a:effectLst>
                  <a:outerShdw blurRad="38100" dist="38100" dir="2700000" algn="tl">
                    <a:srgbClr val="000000">
                      <a:alpha val="43137"/>
                    </a:srgbClr>
                  </a:outerShdw>
                </a:effectLst>
              </a:rPr>
              <a:t> </a:t>
            </a:r>
            <a:r>
              <a:rPr lang="pt-BR" i="1" dirty="0" err="1" smtClean="0">
                <a:effectLst>
                  <a:outerShdw blurRad="38100" dist="38100" dir="2700000" algn="tl">
                    <a:srgbClr val="000000">
                      <a:alpha val="43137"/>
                    </a:srgbClr>
                  </a:outerShdw>
                </a:effectLst>
              </a:rPr>
              <a:t>caraya</a:t>
            </a:r>
            <a:endParaRPr lang="pt-BR" i="1"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32595797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eo\Desktop\Brasilia\Resgate_Terrestre.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3528" y="1574517"/>
            <a:ext cx="6984776" cy="4939457"/>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3" name="Retângulo 2"/>
          <p:cNvSpPr/>
          <p:nvPr/>
        </p:nvSpPr>
        <p:spPr>
          <a:xfrm>
            <a:off x="243996" y="1043444"/>
            <a:ext cx="6427144" cy="369332"/>
          </a:xfrm>
          <a:prstGeom prst="rect">
            <a:avLst/>
          </a:prstGeom>
        </p:spPr>
        <p:txBody>
          <a:bodyPr wrap="none">
            <a:spAutoFit/>
          </a:bodyPr>
          <a:lstStyle/>
          <a:p>
            <a:r>
              <a:rPr lang="pt-BR" dirty="0" smtClean="0"/>
              <a:t>Total de animais resgatados: </a:t>
            </a:r>
            <a:r>
              <a:rPr lang="pt-BR" dirty="0"/>
              <a:t>158.775 </a:t>
            </a:r>
            <a:r>
              <a:rPr lang="pt-BR" dirty="0" smtClean="0"/>
              <a:t> (julho/2008 a abril de 2018) </a:t>
            </a:r>
            <a:endParaRPr lang="pt-BR" dirty="0"/>
          </a:p>
        </p:txBody>
      </p:sp>
      <p:sp>
        <p:nvSpPr>
          <p:cNvPr id="6" name="CaixaDeTexto 5"/>
          <p:cNvSpPr txBox="1"/>
          <p:nvPr/>
        </p:nvSpPr>
        <p:spPr>
          <a:xfrm>
            <a:off x="164583" y="436566"/>
            <a:ext cx="3449919" cy="369332"/>
          </a:xfrm>
          <a:prstGeom prst="rect">
            <a:avLst/>
          </a:prstGeom>
          <a:noFill/>
        </p:spPr>
        <p:txBody>
          <a:bodyPr wrap="none" rtlCol="0">
            <a:spAutoFit/>
          </a:bodyPr>
          <a:lstStyle/>
          <a:p>
            <a:r>
              <a:rPr lang="pt-BR" i="1" dirty="0" smtClean="0"/>
              <a:t>Subprograma de Resgate de Fauna</a:t>
            </a:r>
            <a:endParaRPr lang="pt-BR" i="1" dirty="0"/>
          </a:p>
        </p:txBody>
      </p:sp>
      <p:pic>
        <p:nvPicPr>
          <p:cNvPr id="7"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8" name="Conector reto 7"/>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7822449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p:nvPr>
            <p:extLst>
              <p:ext uri="{D42A27DB-BD31-4B8C-83A1-F6EECF244321}">
                <p14:modId xmlns="" xmlns:p14="http://schemas.microsoft.com/office/powerpoint/2010/main" val="1042278666"/>
              </p:ext>
            </p:extLst>
          </p:nvPr>
        </p:nvGraphicFramePr>
        <p:xfrm>
          <a:off x="164583" y="1484784"/>
          <a:ext cx="8799905" cy="4968552"/>
        </p:xfrm>
        <a:graphic>
          <a:graphicData uri="http://schemas.openxmlformats.org/drawingml/2006/chart">
            <c:chart xmlns:c="http://schemas.openxmlformats.org/drawingml/2006/chart" xmlns:r="http://schemas.openxmlformats.org/officeDocument/2006/relationships" r:id="rId2"/>
          </a:graphicData>
        </a:graphic>
      </p:graphicFrame>
      <p:pic>
        <p:nvPicPr>
          <p:cNvPr id="3" name="Imagem 2"/>
          <p:cNvPicPr>
            <a:picLocks noChangeAspect="1"/>
          </p:cNvPicPr>
          <p:nvPr/>
        </p:nvPicPr>
        <p:blipFill rotWithShape="1">
          <a:blip r:embed="rId3"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4">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sp>
        <p:nvSpPr>
          <p:cNvPr id="5" name="CaixaDeTexto 4"/>
          <p:cNvSpPr txBox="1"/>
          <p:nvPr/>
        </p:nvSpPr>
        <p:spPr>
          <a:xfrm>
            <a:off x="164583" y="436566"/>
            <a:ext cx="3449919" cy="369332"/>
          </a:xfrm>
          <a:prstGeom prst="rect">
            <a:avLst/>
          </a:prstGeom>
          <a:noFill/>
        </p:spPr>
        <p:txBody>
          <a:bodyPr wrap="none" rtlCol="0">
            <a:spAutoFit/>
          </a:bodyPr>
          <a:lstStyle/>
          <a:p>
            <a:r>
              <a:rPr lang="pt-BR" i="1" dirty="0" smtClean="0"/>
              <a:t>Subprograma de Resgate de Fauna</a:t>
            </a:r>
            <a:endParaRPr lang="pt-BR" i="1" dirty="0"/>
          </a:p>
        </p:txBody>
      </p:sp>
      <p:pic>
        <p:nvPicPr>
          <p:cNvPr id="6"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7" name="Conector reto 6"/>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ector reto 7"/>
          <p:cNvCxnSpPr/>
          <p:nvPr/>
        </p:nvCxnSpPr>
        <p:spPr>
          <a:xfrm>
            <a:off x="856260" y="5171578"/>
            <a:ext cx="3600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2152404" y="4863801"/>
            <a:ext cx="686406" cy="307777"/>
          </a:xfrm>
          <a:prstGeom prst="rect">
            <a:avLst/>
          </a:prstGeom>
          <a:noFill/>
        </p:spPr>
        <p:txBody>
          <a:bodyPr wrap="none" rtlCol="0">
            <a:spAutoFit/>
          </a:bodyPr>
          <a:lstStyle/>
          <a:p>
            <a:r>
              <a:rPr lang="pt-BR" sz="1400" dirty="0" smtClean="0"/>
              <a:t>10.845</a:t>
            </a:r>
            <a:endParaRPr lang="pt-BR" sz="1400" dirty="0"/>
          </a:p>
        </p:txBody>
      </p:sp>
      <p:cxnSp>
        <p:nvCxnSpPr>
          <p:cNvPr id="10" name="Conector reto 9"/>
          <p:cNvCxnSpPr/>
          <p:nvPr/>
        </p:nvCxnSpPr>
        <p:spPr>
          <a:xfrm>
            <a:off x="4523351" y="4437112"/>
            <a:ext cx="7837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aixaDeTexto 10"/>
          <p:cNvSpPr txBox="1"/>
          <p:nvPr/>
        </p:nvSpPr>
        <p:spPr>
          <a:xfrm>
            <a:off x="4572000" y="4108747"/>
            <a:ext cx="686406" cy="307777"/>
          </a:xfrm>
          <a:prstGeom prst="rect">
            <a:avLst/>
          </a:prstGeom>
          <a:noFill/>
        </p:spPr>
        <p:txBody>
          <a:bodyPr wrap="none" rtlCol="0">
            <a:spAutoFit/>
          </a:bodyPr>
          <a:lstStyle/>
          <a:p>
            <a:r>
              <a:rPr lang="pt-BR" sz="1400" dirty="0" smtClean="0"/>
              <a:t>21.295</a:t>
            </a:r>
            <a:endParaRPr lang="pt-BR" sz="1400" dirty="0"/>
          </a:p>
        </p:txBody>
      </p:sp>
      <p:cxnSp>
        <p:nvCxnSpPr>
          <p:cNvPr id="12" name="Conector reto 11"/>
          <p:cNvCxnSpPr/>
          <p:nvPr/>
        </p:nvCxnSpPr>
        <p:spPr>
          <a:xfrm>
            <a:off x="5307055" y="2132856"/>
            <a:ext cx="7837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aixaDeTexto 12"/>
          <p:cNvSpPr txBox="1"/>
          <p:nvPr/>
        </p:nvSpPr>
        <p:spPr>
          <a:xfrm>
            <a:off x="5355704" y="1814659"/>
            <a:ext cx="686406" cy="307777"/>
          </a:xfrm>
          <a:prstGeom prst="rect">
            <a:avLst/>
          </a:prstGeom>
          <a:noFill/>
        </p:spPr>
        <p:txBody>
          <a:bodyPr wrap="none" rtlCol="0">
            <a:spAutoFit/>
          </a:bodyPr>
          <a:lstStyle/>
          <a:p>
            <a:r>
              <a:rPr lang="pt-BR" sz="1400" dirty="0" smtClean="0"/>
              <a:t>55.146</a:t>
            </a:r>
            <a:endParaRPr lang="pt-BR" sz="1400" dirty="0"/>
          </a:p>
        </p:txBody>
      </p:sp>
      <p:sp>
        <p:nvSpPr>
          <p:cNvPr id="14" name="CaixaDeTexto 13"/>
          <p:cNvSpPr txBox="1"/>
          <p:nvPr/>
        </p:nvSpPr>
        <p:spPr>
          <a:xfrm>
            <a:off x="6254065" y="1897087"/>
            <a:ext cx="686406" cy="307777"/>
          </a:xfrm>
          <a:prstGeom prst="rect">
            <a:avLst/>
          </a:prstGeom>
          <a:noFill/>
        </p:spPr>
        <p:txBody>
          <a:bodyPr wrap="none" rtlCol="0">
            <a:spAutoFit/>
          </a:bodyPr>
          <a:lstStyle/>
          <a:p>
            <a:r>
              <a:rPr lang="pt-BR" sz="1400" dirty="0" smtClean="0"/>
              <a:t>36.851</a:t>
            </a:r>
            <a:endParaRPr lang="pt-BR" sz="1400" dirty="0"/>
          </a:p>
        </p:txBody>
      </p:sp>
      <p:sp>
        <p:nvSpPr>
          <p:cNvPr id="15" name="CaixaDeTexto 14"/>
          <p:cNvSpPr txBox="1"/>
          <p:nvPr/>
        </p:nvSpPr>
        <p:spPr>
          <a:xfrm>
            <a:off x="6989355" y="4489416"/>
            <a:ext cx="686406" cy="307777"/>
          </a:xfrm>
          <a:prstGeom prst="rect">
            <a:avLst/>
          </a:prstGeom>
          <a:noFill/>
        </p:spPr>
        <p:txBody>
          <a:bodyPr wrap="none" rtlCol="0">
            <a:spAutoFit/>
          </a:bodyPr>
          <a:lstStyle/>
          <a:p>
            <a:r>
              <a:rPr lang="pt-BR" sz="1400" dirty="0" smtClean="0"/>
              <a:t>14.083</a:t>
            </a:r>
            <a:endParaRPr lang="pt-BR" sz="1400" dirty="0"/>
          </a:p>
        </p:txBody>
      </p:sp>
      <p:sp>
        <p:nvSpPr>
          <p:cNvPr id="16" name="CaixaDeTexto 15"/>
          <p:cNvSpPr txBox="1"/>
          <p:nvPr/>
        </p:nvSpPr>
        <p:spPr>
          <a:xfrm>
            <a:off x="7833216" y="3834970"/>
            <a:ext cx="595035" cy="307777"/>
          </a:xfrm>
          <a:prstGeom prst="rect">
            <a:avLst/>
          </a:prstGeom>
          <a:noFill/>
        </p:spPr>
        <p:txBody>
          <a:bodyPr wrap="none" rtlCol="0">
            <a:spAutoFit/>
          </a:bodyPr>
          <a:lstStyle/>
          <a:p>
            <a:r>
              <a:rPr lang="pt-BR" sz="1400" dirty="0" smtClean="0"/>
              <a:t>6.749</a:t>
            </a:r>
            <a:endParaRPr lang="pt-BR" sz="1400" dirty="0"/>
          </a:p>
        </p:txBody>
      </p:sp>
      <p:cxnSp>
        <p:nvCxnSpPr>
          <p:cNvPr id="17" name="Conector reto 16"/>
          <p:cNvCxnSpPr/>
          <p:nvPr/>
        </p:nvCxnSpPr>
        <p:spPr>
          <a:xfrm>
            <a:off x="6205651" y="2199928"/>
            <a:ext cx="7837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ector reto 17"/>
          <p:cNvCxnSpPr/>
          <p:nvPr/>
        </p:nvCxnSpPr>
        <p:spPr>
          <a:xfrm>
            <a:off x="6942837" y="4797194"/>
            <a:ext cx="7837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ector reto 18"/>
          <p:cNvCxnSpPr/>
          <p:nvPr/>
        </p:nvCxnSpPr>
        <p:spPr>
          <a:xfrm>
            <a:off x="7738882" y="4142747"/>
            <a:ext cx="7837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ector reto 20"/>
          <p:cNvCxnSpPr/>
          <p:nvPr/>
        </p:nvCxnSpPr>
        <p:spPr>
          <a:xfrm>
            <a:off x="8522586" y="4499006"/>
            <a:ext cx="297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CaixaDeTexto 23"/>
          <p:cNvSpPr txBox="1"/>
          <p:nvPr/>
        </p:nvSpPr>
        <p:spPr>
          <a:xfrm>
            <a:off x="8382444" y="4210774"/>
            <a:ext cx="686406" cy="307777"/>
          </a:xfrm>
          <a:prstGeom prst="rect">
            <a:avLst/>
          </a:prstGeom>
          <a:noFill/>
        </p:spPr>
        <p:txBody>
          <a:bodyPr wrap="none" rtlCol="0">
            <a:spAutoFit/>
          </a:bodyPr>
          <a:lstStyle/>
          <a:p>
            <a:r>
              <a:rPr lang="pt-BR" sz="1400" dirty="0" smtClean="0"/>
              <a:t>13.806</a:t>
            </a:r>
            <a:endParaRPr lang="pt-BR" sz="1400" dirty="0"/>
          </a:p>
        </p:txBody>
      </p:sp>
      <p:sp>
        <p:nvSpPr>
          <p:cNvPr id="25" name="Retângulo 24"/>
          <p:cNvSpPr/>
          <p:nvPr/>
        </p:nvSpPr>
        <p:spPr>
          <a:xfrm>
            <a:off x="243996" y="971436"/>
            <a:ext cx="6427144" cy="369332"/>
          </a:xfrm>
          <a:prstGeom prst="rect">
            <a:avLst/>
          </a:prstGeom>
        </p:spPr>
        <p:txBody>
          <a:bodyPr wrap="none">
            <a:spAutoFit/>
          </a:bodyPr>
          <a:lstStyle/>
          <a:p>
            <a:r>
              <a:rPr lang="pt-BR" dirty="0" smtClean="0"/>
              <a:t>Total de animais resgatados: </a:t>
            </a:r>
            <a:r>
              <a:rPr lang="pt-BR" dirty="0"/>
              <a:t>158.775 </a:t>
            </a:r>
            <a:r>
              <a:rPr lang="pt-BR" dirty="0" smtClean="0"/>
              <a:t> (julho/2008 a abril de 2018) </a:t>
            </a:r>
            <a:endParaRPr lang="pt-BR" dirty="0"/>
          </a:p>
        </p:txBody>
      </p:sp>
    </p:spTree>
    <p:extLst>
      <p:ext uri="{BB962C8B-B14F-4D97-AF65-F5344CB8AC3E}">
        <p14:creationId xmlns="" xmlns:p14="http://schemas.microsoft.com/office/powerpoint/2010/main" val="31043822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pic>
        <p:nvPicPr>
          <p:cNvPr id="13" name="Imagem 12"/>
          <p:cNvPicPr>
            <a:picLocks noChangeAspect="1"/>
          </p:cNvPicPr>
          <p:nvPr/>
        </p:nvPicPr>
        <p:blipFill rotWithShape="1">
          <a:blip r:embed="rId4" cstate="print">
            <a:extLst>
              <a:ext uri="{28A0092B-C50C-407E-A947-70E740481C1C}">
                <a14:useLocalDpi xmlns="" xmlns:a14="http://schemas.microsoft.com/office/drawing/2010/main" val="0"/>
              </a:ext>
            </a:extLst>
          </a:blip>
          <a:srcRect l="2744" t="2439" r="2654" b="2502"/>
          <a:stretch/>
        </p:blipFill>
        <p:spPr>
          <a:xfrm>
            <a:off x="971600" y="1019500"/>
            <a:ext cx="8010475" cy="5690336"/>
          </a:xfrm>
          <a:prstGeom prst="rect">
            <a:avLst/>
          </a:prstGeom>
        </p:spPr>
      </p:pic>
      <p:sp>
        <p:nvSpPr>
          <p:cNvPr id="14" name="CaixaDeTexto 13"/>
          <p:cNvSpPr txBox="1"/>
          <p:nvPr/>
        </p:nvSpPr>
        <p:spPr>
          <a:xfrm>
            <a:off x="220266" y="764704"/>
            <a:ext cx="6036424" cy="523220"/>
          </a:xfrm>
          <a:prstGeom prst="rect">
            <a:avLst/>
          </a:prstGeom>
          <a:noFill/>
        </p:spPr>
        <p:txBody>
          <a:bodyPr wrap="square" rtlCol="0">
            <a:spAutoFit/>
          </a:bodyPr>
          <a:lstStyle/>
          <a:p>
            <a:endParaRPr lang="pt-BR" sz="1400" i="1" dirty="0" smtClean="0"/>
          </a:p>
          <a:p>
            <a:r>
              <a:rPr lang="pt-BR" sz="1400" i="1" dirty="0" smtClean="0"/>
              <a:t>Resgate embarcado – Eixo Leste</a:t>
            </a:r>
            <a:endParaRPr lang="pt-BR" sz="1400" i="1" dirty="0"/>
          </a:p>
        </p:txBody>
      </p:sp>
      <p:pic>
        <p:nvPicPr>
          <p:cNvPr id="17" name="Imagem 16" descr="C:\Users\Usuario\AppData\Local\Microsoft\Windows\Temporary Internet Files\Content.Word\DSCF2980.jpg"/>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0266" y="1396008"/>
            <a:ext cx="3394236" cy="2468660"/>
          </a:xfrm>
          <a:prstGeom prst="rect">
            <a:avLst/>
          </a:prstGeom>
          <a:ln>
            <a:noFill/>
          </a:ln>
          <a:effectLst>
            <a:outerShdw blurRad="190500" algn="tl" rotWithShape="0">
              <a:srgbClr val="000000">
                <a:alpha val="70000"/>
              </a:srgbClr>
            </a:outerShdw>
          </a:effectLst>
        </p:spPr>
      </p:pic>
      <p:sp>
        <p:nvSpPr>
          <p:cNvPr id="18" name="Retângulo 17"/>
          <p:cNvSpPr/>
          <p:nvPr/>
        </p:nvSpPr>
        <p:spPr>
          <a:xfrm>
            <a:off x="7557492" y="5129808"/>
            <a:ext cx="1584176" cy="17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5" name="Picture 3" descr="C:\Users\Gabriela\Documents\RESGATE - 2014\DADOS DOS ANALISTAS\YUMMA VALLE\FOTOS Yumma Valle\RESGATE EMBARCADO\OUTROS\DSCF1493.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225319" y="3864668"/>
            <a:ext cx="3598601" cy="2699941"/>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CaixaDeTexto 18"/>
          <p:cNvSpPr txBox="1"/>
          <p:nvPr/>
        </p:nvSpPr>
        <p:spPr>
          <a:xfrm>
            <a:off x="8365399" y="1840682"/>
            <a:ext cx="588623" cy="307777"/>
          </a:xfrm>
          <a:prstGeom prst="rect">
            <a:avLst/>
          </a:prstGeom>
          <a:noFill/>
        </p:spPr>
        <p:txBody>
          <a:bodyPr wrap="none" rtlCol="0">
            <a:spAutoFit/>
          </a:bodyPr>
          <a:lstStyle/>
          <a:p>
            <a:pPr algn="ctr"/>
            <a:r>
              <a:rPr lang="pt-BR" sz="700" b="1" dirty="0" smtClean="0"/>
              <a:t>Res. Barro </a:t>
            </a:r>
          </a:p>
          <a:p>
            <a:pPr algn="ctr"/>
            <a:r>
              <a:rPr lang="pt-BR" sz="700" b="1" dirty="0" smtClean="0"/>
              <a:t>Branco</a:t>
            </a:r>
            <a:endParaRPr lang="pt-BR" sz="700" b="1" dirty="0"/>
          </a:p>
        </p:txBody>
      </p:sp>
      <p:sp>
        <p:nvSpPr>
          <p:cNvPr id="12" name="CaixaDeTexto 11"/>
          <p:cNvSpPr txBox="1"/>
          <p:nvPr/>
        </p:nvSpPr>
        <p:spPr>
          <a:xfrm>
            <a:off x="164583" y="436566"/>
            <a:ext cx="3449919" cy="369332"/>
          </a:xfrm>
          <a:prstGeom prst="rect">
            <a:avLst/>
          </a:prstGeom>
          <a:noFill/>
        </p:spPr>
        <p:txBody>
          <a:bodyPr wrap="none" rtlCol="0">
            <a:spAutoFit/>
          </a:bodyPr>
          <a:lstStyle/>
          <a:p>
            <a:r>
              <a:rPr lang="pt-BR" i="1" dirty="0" smtClean="0"/>
              <a:t>Subprograma de Resgate de Fauna</a:t>
            </a:r>
            <a:endParaRPr lang="pt-BR" i="1" dirty="0"/>
          </a:p>
        </p:txBody>
      </p:sp>
      <p:pic>
        <p:nvPicPr>
          <p:cNvPr id="16"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0" name="Conector reto 19"/>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8202844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pic>
        <p:nvPicPr>
          <p:cNvPr id="6" name="Imagem 5"/>
          <p:cNvPicPr>
            <a:picLocks noChangeAspect="1"/>
          </p:cNvPicPr>
          <p:nvPr/>
        </p:nvPicPr>
        <p:blipFill rotWithShape="1">
          <a:blip r:embed="rId4" cstate="print">
            <a:extLst>
              <a:ext uri="{28A0092B-C50C-407E-A947-70E740481C1C}">
                <a14:useLocalDpi xmlns="" xmlns:a14="http://schemas.microsoft.com/office/drawing/2010/main" val="0"/>
              </a:ext>
            </a:extLst>
          </a:blip>
          <a:srcRect l="40985" t="2517" r="2366" b="1978"/>
          <a:stretch/>
        </p:blipFill>
        <p:spPr>
          <a:xfrm>
            <a:off x="3851920" y="1113107"/>
            <a:ext cx="4674089" cy="5570752"/>
          </a:xfrm>
          <a:prstGeom prst="rect">
            <a:avLst/>
          </a:prstGeom>
        </p:spPr>
      </p:pic>
      <p:sp>
        <p:nvSpPr>
          <p:cNvPr id="7" name="CaixaDeTexto 6"/>
          <p:cNvSpPr txBox="1"/>
          <p:nvPr/>
        </p:nvSpPr>
        <p:spPr>
          <a:xfrm>
            <a:off x="209012" y="745540"/>
            <a:ext cx="6036424" cy="523220"/>
          </a:xfrm>
          <a:prstGeom prst="rect">
            <a:avLst/>
          </a:prstGeom>
          <a:noFill/>
        </p:spPr>
        <p:txBody>
          <a:bodyPr wrap="square" rtlCol="0">
            <a:spAutoFit/>
          </a:bodyPr>
          <a:lstStyle/>
          <a:p>
            <a:endParaRPr lang="pt-BR" sz="1400" i="1" dirty="0" smtClean="0"/>
          </a:p>
          <a:p>
            <a:r>
              <a:rPr lang="pt-BR" sz="1400" i="1" dirty="0" smtClean="0"/>
              <a:t>Resgate embarcado – Eixo Norte</a:t>
            </a:r>
            <a:endParaRPr lang="pt-BR" sz="1400" i="1" dirty="0"/>
          </a:p>
        </p:txBody>
      </p:sp>
      <p:pic>
        <p:nvPicPr>
          <p:cNvPr id="12" name="Imagem 11" descr="tucutu 4'"/>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84071" y="3904853"/>
            <a:ext cx="3207809" cy="2476475"/>
          </a:xfrm>
          <a:prstGeom prst="rect">
            <a:avLst/>
          </a:prstGeom>
          <a:ln>
            <a:noFill/>
          </a:ln>
          <a:effectLst>
            <a:outerShdw blurRad="190500" algn="tl" rotWithShape="0">
              <a:srgbClr val="000000">
                <a:alpha val="70000"/>
              </a:srgbClr>
            </a:outerShdw>
          </a:effectLst>
        </p:spPr>
      </p:pic>
      <p:pic>
        <p:nvPicPr>
          <p:cNvPr id="13" name="Imagem 12" descr="DSCF2932"/>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84071" y="1336947"/>
            <a:ext cx="3207809" cy="2452093"/>
          </a:xfrm>
          <a:prstGeom prst="rect">
            <a:avLst/>
          </a:prstGeom>
          <a:ln>
            <a:noFill/>
          </a:ln>
          <a:effectLst>
            <a:outerShdw blurRad="190500" algn="tl" rotWithShape="0">
              <a:srgbClr val="000000">
                <a:alpha val="70000"/>
              </a:srgbClr>
            </a:outerShdw>
          </a:effectLst>
        </p:spPr>
      </p:pic>
      <p:sp>
        <p:nvSpPr>
          <p:cNvPr id="14" name="Retângulo 13"/>
          <p:cNvSpPr/>
          <p:nvPr/>
        </p:nvSpPr>
        <p:spPr>
          <a:xfrm>
            <a:off x="7373881" y="5107682"/>
            <a:ext cx="1584176" cy="17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p:cNvSpPr txBox="1"/>
          <p:nvPr/>
        </p:nvSpPr>
        <p:spPr>
          <a:xfrm>
            <a:off x="164583" y="436566"/>
            <a:ext cx="3449919" cy="369332"/>
          </a:xfrm>
          <a:prstGeom prst="rect">
            <a:avLst/>
          </a:prstGeom>
          <a:noFill/>
        </p:spPr>
        <p:txBody>
          <a:bodyPr wrap="none" rtlCol="0">
            <a:spAutoFit/>
          </a:bodyPr>
          <a:lstStyle/>
          <a:p>
            <a:r>
              <a:rPr lang="pt-BR" i="1" dirty="0" smtClean="0"/>
              <a:t>Subprograma de Resgate de Fauna</a:t>
            </a:r>
            <a:endParaRPr lang="pt-BR" i="1" dirty="0"/>
          </a:p>
        </p:txBody>
      </p:sp>
      <p:pic>
        <p:nvPicPr>
          <p:cNvPr id="11"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5" name="Conector reto 14"/>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0673559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m 33"/>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sp>
        <p:nvSpPr>
          <p:cNvPr id="3" name="Retângulo 2"/>
          <p:cNvSpPr/>
          <p:nvPr/>
        </p:nvSpPr>
        <p:spPr>
          <a:xfrm>
            <a:off x="179512" y="2853445"/>
            <a:ext cx="1586845" cy="369332"/>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pt-BR" dirty="0" smtClean="0"/>
              <a:t>PBA 23 - Fauna</a:t>
            </a:r>
            <a:endParaRPr lang="pt-BR" dirty="0"/>
          </a:p>
        </p:txBody>
      </p:sp>
      <p:sp>
        <p:nvSpPr>
          <p:cNvPr id="4" name="Retângulo 3"/>
          <p:cNvSpPr/>
          <p:nvPr/>
        </p:nvSpPr>
        <p:spPr>
          <a:xfrm>
            <a:off x="2112326" y="1321023"/>
            <a:ext cx="803490" cy="307777"/>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r>
              <a:rPr lang="pt-BR" sz="1400" b="1" dirty="0" smtClean="0"/>
              <a:t>Resgate </a:t>
            </a:r>
          </a:p>
        </p:txBody>
      </p:sp>
      <p:sp>
        <p:nvSpPr>
          <p:cNvPr id="5" name="Retângulo 4"/>
          <p:cNvSpPr/>
          <p:nvPr/>
        </p:nvSpPr>
        <p:spPr>
          <a:xfrm>
            <a:off x="2062216" y="4425719"/>
            <a:ext cx="1411477" cy="307777"/>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r>
              <a:rPr lang="pt-BR" sz="1400" b="1" dirty="0" smtClean="0"/>
              <a:t>Monitoramento </a:t>
            </a:r>
          </a:p>
        </p:txBody>
      </p:sp>
      <p:sp>
        <p:nvSpPr>
          <p:cNvPr id="6" name="Retângulo 5"/>
          <p:cNvSpPr/>
          <p:nvPr/>
        </p:nvSpPr>
        <p:spPr>
          <a:xfrm>
            <a:off x="3718400" y="3283652"/>
            <a:ext cx="1151726" cy="276999"/>
          </a:xfrm>
          <a:prstGeom prst="rect">
            <a:avLst/>
          </a:prstGeom>
          <a:solidFill>
            <a:srgbClr val="908652"/>
          </a:solidFill>
        </p:spPr>
        <p:style>
          <a:lnRef idx="0">
            <a:schemeClr val="accent1"/>
          </a:lnRef>
          <a:fillRef idx="3">
            <a:schemeClr val="accent1"/>
          </a:fillRef>
          <a:effectRef idx="3">
            <a:schemeClr val="accent1"/>
          </a:effectRef>
          <a:fontRef idx="minor">
            <a:schemeClr val="lt1"/>
          </a:fontRef>
        </p:style>
        <p:txBody>
          <a:bodyPr wrap="none">
            <a:spAutoFit/>
          </a:bodyPr>
          <a:lstStyle/>
          <a:p>
            <a:r>
              <a:rPr lang="pt-BR" sz="1200" dirty="0" smtClean="0"/>
              <a:t>Fauna Terrestre</a:t>
            </a:r>
            <a:endParaRPr lang="pt-BR" sz="1200" dirty="0"/>
          </a:p>
        </p:txBody>
      </p:sp>
      <p:sp>
        <p:nvSpPr>
          <p:cNvPr id="7" name="Retângulo 6"/>
          <p:cNvSpPr/>
          <p:nvPr/>
        </p:nvSpPr>
        <p:spPr>
          <a:xfrm>
            <a:off x="5210551" y="1992113"/>
            <a:ext cx="2277867" cy="461665"/>
          </a:xfrm>
          <a:prstGeom prst="rect">
            <a:avLst/>
          </a:prstGeom>
          <a:solidFill>
            <a:srgbClr val="908652"/>
          </a:solidFill>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pt-BR" sz="1200" dirty="0" smtClean="0"/>
              <a:t>Subprograma de Monitoramento </a:t>
            </a:r>
          </a:p>
          <a:p>
            <a:pPr algn="ctr"/>
            <a:r>
              <a:rPr lang="pt-BR" sz="1200" dirty="0" smtClean="0"/>
              <a:t>da Herpetofauna</a:t>
            </a:r>
            <a:endParaRPr lang="pt-BR" sz="1200" dirty="0"/>
          </a:p>
        </p:txBody>
      </p:sp>
      <p:sp>
        <p:nvSpPr>
          <p:cNvPr id="8" name="Retângulo 7"/>
          <p:cNvSpPr/>
          <p:nvPr/>
        </p:nvSpPr>
        <p:spPr>
          <a:xfrm>
            <a:off x="5230567" y="2581245"/>
            <a:ext cx="2277867" cy="461665"/>
          </a:xfrm>
          <a:prstGeom prst="rect">
            <a:avLst/>
          </a:prstGeom>
          <a:solidFill>
            <a:srgbClr val="908652"/>
          </a:solidFill>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pt-BR" sz="1200" dirty="0" smtClean="0"/>
              <a:t>Subprograma de Monitoramento </a:t>
            </a:r>
          </a:p>
          <a:p>
            <a:pPr algn="ctr"/>
            <a:r>
              <a:rPr lang="pt-BR" sz="1200" dirty="0" smtClean="0"/>
              <a:t>da Avifauna</a:t>
            </a:r>
            <a:endParaRPr lang="pt-BR" sz="1200" dirty="0"/>
          </a:p>
        </p:txBody>
      </p:sp>
      <p:sp>
        <p:nvSpPr>
          <p:cNvPr id="9" name="Retângulo 8"/>
          <p:cNvSpPr/>
          <p:nvPr/>
        </p:nvSpPr>
        <p:spPr>
          <a:xfrm>
            <a:off x="5249594" y="3173858"/>
            <a:ext cx="2277867" cy="461665"/>
          </a:xfrm>
          <a:prstGeom prst="rect">
            <a:avLst/>
          </a:prstGeom>
          <a:solidFill>
            <a:srgbClr val="908652"/>
          </a:solidFill>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pt-BR" sz="1200" dirty="0" smtClean="0"/>
              <a:t>Subprograma de Monitoramento </a:t>
            </a:r>
          </a:p>
          <a:p>
            <a:pPr algn="ctr"/>
            <a:r>
              <a:rPr lang="pt-BR" sz="1200" dirty="0" smtClean="0"/>
              <a:t>da Mastofauna</a:t>
            </a:r>
            <a:endParaRPr lang="pt-BR" sz="1200" dirty="0"/>
          </a:p>
        </p:txBody>
      </p:sp>
      <p:sp>
        <p:nvSpPr>
          <p:cNvPr id="10" name="Retângulo 9"/>
          <p:cNvSpPr/>
          <p:nvPr/>
        </p:nvSpPr>
        <p:spPr>
          <a:xfrm>
            <a:off x="5249594" y="3792313"/>
            <a:ext cx="2277867" cy="461665"/>
          </a:xfrm>
          <a:prstGeom prst="rect">
            <a:avLst/>
          </a:prstGeom>
          <a:solidFill>
            <a:srgbClr val="908652"/>
          </a:solidFill>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pt-BR" sz="1200" dirty="0" smtClean="0"/>
              <a:t>Subprograma de Monitoramento </a:t>
            </a:r>
          </a:p>
          <a:p>
            <a:pPr algn="ctr"/>
            <a:r>
              <a:rPr lang="pt-BR" sz="1200" dirty="0" smtClean="0"/>
              <a:t>da Entomofauna: Terrestre</a:t>
            </a:r>
            <a:endParaRPr lang="pt-BR" sz="1200" dirty="0"/>
          </a:p>
        </p:txBody>
      </p:sp>
      <p:sp>
        <p:nvSpPr>
          <p:cNvPr id="11" name="Retângulo 10"/>
          <p:cNvSpPr/>
          <p:nvPr/>
        </p:nvSpPr>
        <p:spPr>
          <a:xfrm>
            <a:off x="5230566" y="4397994"/>
            <a:ext cx="2492669" cy="461665"/>
          </a:xfrm>
          <a:prstGeom prst="rect">
            <a:avLst/>
          </a:prstGeom>
          <a:solidFill>
            <a:srgbClr val="908652"/>
          </a:solidFill>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pt-BR" sz="1200" dirty="0" smtClean="0"/>
              <a:t>Subprograma de Monitoramento das</a:t>
            </a:r>
          </a:p>
          <a:p>
            <a:pPr algn="ctr"/>
            <a:r>
              <a:rPr lang="pt-BR" sz="1200" dirty="0" smtClean="0"/>
              <a:t> Passagens Artificias de Fauna</a:t>
            </a:r>
          </a:p>
        </p:txBody>
      </p:sp>
      <p:sp>
        <p:nvSpPr>
          <p:cNvPr id="18" name="Chave esquerda 17"/>
          <p:cNvSpPr/>
          <p:nvPr/>
        </p:nvSpPr>
        <p:spPr>
          <a:xfrm>
            <a:off x="3534899" y="3249054"/>
            <a:ext cx="255509" cy="266110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9" name="Chave esquerda 18"/>
          <p:cNvSpPr/>
          <p:nvPr/>
        </p:nvSpPr>
        <p:spPr>
          <a:xfrm>
            <a:off x="4951555" y="1938196"/>
            <a:ext cx="304884" cy="296791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2" name="Retângulo 21"/>
          <p:cNvSpPr/>
          <p:nvPr/>
        </p:nvSpPr>
        <p:spPr>
          <a:xfrm>
            <a:off x="5212436" y="1268760"/>
            <a:ext cx="2368789" cy="461665"/>
          </a:xfrm>
          <a:prstGeom prst="rect">
            <a:avLst/>
          </a:prstGeom>
        </p:spPr>
        <p:style>
          <a:lnRef idx="0">
            <a:schemeClr val="accent4"/>
          </a:lnRef>
          <a:fillRef idx="3">
            <a:schemeClr val="accent4"/>
          </a:fillRef>
          <a:effectRef idx="3">
            <a:schemeClr val="accent4"/>
          </a:effectRef>
          <a:fontRef idx="minor">
            <a:schemeClr val="lt1"/>
          </a:fontRef>
        </p:style>
        <p:txBody>
          <a:bodyPr wrap="none">
            <a:spAutoFit/>
          </a:bodyPr>
          <a:lstStyle/>
          <a:p>
            <a:pPr algn="ctr"/>
            <a:r>
              <a:rPr lang="pt-BR" sz="1200" dirty="0" smtClean="0"/>
              <a:t>Subprograma de Resgate da Fauna </a:t>
            </a:r>
          </a:p>
          <a:p>
            <a:pPr algn="ctr"/>
            <a:r>
              <a:rPr lang="pt-BR" sz="1200" dirty="0" smtClean="0"/>
              <a:t>Silvestre</a:t>
            </a:r>
            <a:endParaRPr lang="pt-BR" sz="1200" dirty="0"/>
          </a:p>
        </p:txBody>
      </p:sp>
      <p:sp>
        <p:nvSpPr>
          <p:cNvPr id="23" name="Chave esquerda 22"/>
          <p:cNvSpPr/>
          <p:nvPr/>
        </p:nvSpPr>
        <p:spPr>
          <a:xfrm>
            <a:off x="1864733" y="1268760"/>
            <a:ext cx="247594" cy="359089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cxnSp>
        <p:nvCxnSpPr>
          <p:cNvPr id="25" name="Conector de seta reta 24"/>
          <p:cNvCxnSpPr/>
          <p:nvPr/>
        </p:nvCxnSpPr>
        <p:spPr>
          <a:xfrm>
            <a:off x="2915816" y="1484784"/>
            <a:ext cx="216399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CaixaDeTexto 23"/>
          <p:cNvSpPr txBox="1"/>
          <p:nvPr/>
        </p:nvSpPr>
        <p:spPr>
          <a:xfrm>
            <a:off x="164583" y="436566"/>
            <a:ext cx="4545540" cy="369332"/>
          </a:xfrm>
          <a:prstGeom prst="rect">
            <a:avLst/>
          </a:prstGeom>
          <a:noFill/>
        </p:spPr>
        <p:txBody>
          <a:bodyPr wrap="none" rtlCol="0">
            <a:spAutoFit/>
          </a:bodyPr>
          <a:lstStyle/>
          <a:p>
            <a:r>
              <a:rPr lang="pt-BR" dirty="0" smtClean="0"/>
              <a:t>Programa de Conservação da Fauna e da Flora</a:t>
            </a:r>
            <a:endParaRPr lang="pt-BR" dirty="0"/>
          </a:p>
        </p:txBody>
      </p:sp>
      <p:pic>
        <p:nvPicPr>
          <p:cNvPr id="2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7" name="Conector reto 26"/>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50279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sp>
        <p:nvSpPr>
          <p:cNvPr id="2" name="CaixaDeTexto 1"/>
          <p:cNvSpPr txBox="1"/>
          <p:nvPr/>
        </p:nvSpPr>
        <p:spPr>
          <a:xfrm>
            <a:off x="251520" y="987626"/>
            <a:ext cx="7385608" cy="553998"/>
          </a:xfrm>
          <a:prstGeom prst="rect">
            <a:avLst/>
          </a:prstGeom>
          <a:noFill/>
        </p:spPr>
        <p:txBody>
          <a:bodyPr wrap="square" rtlCol="0">
            <a:spAutoFit/>
          </a:bodyPr>
          <a:lstStyle/>
          <a:p>
            <a:r>
              <a:rPr lang="pt-BR" dirty="0" smtClean="0"/>
              <a:t>Delineamento Amostral – Fauna Terrestre</a:t>
            </a:r>
          </a:p>
          <a:p>
            <a:r>
              <a:rPr lang="pt-BR" sz="1200" i="1" dirty="0" smtClean="0"/>
              <a:t>(Subprograma de Monitoramento da Mastofauna, Herpetofauna, Avifauna e Entomofauna Terrestre)</a:t>
            </a:r>
            <a:endParaRPr lang="pt-BR" sz="1200" i="1" dirty="0"/>
          </a:p>
        </p:txBody>
      </p:sp>
      <p:pic>
        <p:nvPicPr>
          <p:cNvPr id="3" name="Imagem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51520" y="1680681"/>
            <a:ext cx="6912768" cy="4886919"/>
          </a:xfrm>
          <a:prstGeom prst="rect">
            <a:avLst/>
          </a:prstGeom>
          <a:ln>
            <a:noFill/>
          </a:ln>
          <a:effectLst>
            <a:outerShdw blurRad="190500" algn="tl" rotWithShape="0">
              <a:srgbClr val="000000">
                <a:alpha val="70000"/>
              </a:srgbClr>
            </a:outerShdw>
          </a:effectLst>
        </p:spPr>
      </p:pic>
      <p:sp>
        <p:nvSpPr>
          <p:cNvPr id="5" name="CaixaDeTexto 4"/>
          <p:cNvSpPr txBox="1"/>
          <p:nvPr/>
        </p:nvSpPr>
        <p:spPr>
          <a:xfrm>
            <a:off x="7461208" y="3662475"/>
            <a:ext cx="1296144" cy="92333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pt-BR" b="1" dirty="0" smtClean="0"/>
              <a:t>18 Unidades Amostrais</a:t>
            </a:r>
            <a:endParaRPr lang="pt-BR" b="1" dirty="0"/>
          </a:p>
        </p:txBody>
      </p:sp>
      <p:sp>
        <p:nvSpPr>
          <p:cNvPr id="9" name="CaixaDeTexto 8"/>
          <p:cNvSpPr txBox="1"/>
          <p:nvPr/>
        </p:nvSpPr>
        <p:spPr>
          <a:xfrm>
            <a:off x="164583" y="436566"/>
            <a:ext cx="5160965" cy="369332"/>
          </a:xfrm>
          <a:prstGeom prst="rect">
            <a:avLst/>
          </a:prstGeom>
          <a:noFill/>
        </p:spPr>
        <p:txBody>
          <a:bodyPr wrap="none" rtlCol="0">
            <a:spAutoFit/>
          </a:bodyPr>
          <a:lstStyle/>
          <a:p>
            <a:r>
              <a:rPr lang="pt-BR" i="1" dirty="0" smtClean="0"/>
              <a:t>Subprogramas de Monitoramento da Fauna Terrestre</a:t>
            </a:r>
            <a:endParaRPr lang="pt-BR" i="1" dirty="0"/>
          </a:p>
        </p:txBody>
      </p:sp>
      <p:pic>
        <p:nvPicPr>
          <p:cNvPr id="10"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1" name="Conector reto 10"/>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7794506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sp>
        <p:nvSpPr>
          <p:cNvPr id="2" name="CaixaDeTexto 1"/>
          <p:cNvSpPr txBox="1"/>
          <p:nvPr/>
        </p:nvSpPr>
        <p:spPr>
          <a:xfrm>
            <a:off x="191760" y="332656"/>
            <a:ext cx="8073548" cy="369332"/>
          </a:xfrm>
          <a:prstGeom prst="rect">
            <a:avLst/>
          </a:prstGeom>
          <a:noFill/>
        </p:spPr>
        <p:txBody>
          <a:bodyPr wrap="square" rtlCol="0">
            <a:spAutoFit/>
          </a:bodyPr>
          <a:lstStyle/>
          <a:p>
            <a:r>
              <a:rPr lang="pt-BR" dirty="0" smtClean="0"/>
              <a:t>Delineamento Amostral - </a:t>
            </a:r>
            <a:r>
              <a:rPr lang="pt-BR" sz="1400" i="1" dirty="0" smtClean="0"/>
              <a:t>Subprograma de Monitoramento da Mastofauna</a:t>
            </a:r>
            <a:endParaRPr lang="pt-BR" sz="1400" i="1" dirty="0"/>
          </a:p>
        </p:txBody>
      </p:sp>
      <p:sp>
        <p:nvSpPr>
          <p:cNvPr id="4" name="Retângulo 3"/>
          <p:cNvSpPr/>
          <p:nvPr/>
        </p:nvSpPr>
        <p:spPr>
          <a:xfrm>
            <a:off x="3487996" y="4430190"/>
            <a:ext cx="2096279" cy="276999"/>
          </a:xfrm>
          <a:prstGeom prst="rect">
            <a:avLst/>
          </a:prstGeom>
        </p:spPr>
        <p:txBody>
          <a:bodyPr wrap="none">
            <a:spAutoFit/>
          </a:bodyPr>
          <a:lstStyle/>
          <a:p>
            <a:r>
              <a:rPr lang="pt-BR" sz="1200" b="1" i="1" dirty="0">
                <a:latin typeface="+mj-lt"/>
              </a:rPr>
              <a:t>Armadilhas de contenção viva</a:t>
            </a:r>
            <a:endParaRPr lang="pt-BR" sz="1200" i="1" dirty="0">
              <a:latin typeface="+mj-lt"/>
            </a:endParaRPr>
          </a:p>
        </p:txBody>
      </p:sp>
      <p:sp>
        <p:nvSpPr>
          <p:cNvPr id="5" name="Retângulo 4"/>
          <p:cNvSpPr/>
          <p:nvPr/>
        </p:nvSpPr>
        <p:spPr>
          <a:xfrm>
            <a:off x="3658748" y="6435189"/>
            <a:ext cx="1997663" cy="261610"/>
          </a:xfrm>
          <a:prstGeom prst="rect">
            <a:avLst/>
          </a:prstGeom>
        </p:spPr>
        <p:txBody>
          <a:bodyPr wrap="none">
            <a:spAutoFit/>
          </a:bodyPr>
          <a:lstStyle/>
          <a:p>
            <a:r>
              <a:rPr lang="pt-BR" sz="1100" dirty="0" smtClean="0"/>
              <a:t>100 armadilhas x 10 </a:t>
            </a:r>
            <a:r>
              <a:rPr lang="pt-BR" sz="1100" dirty="0"/>
              <a:t>dias/noites</a:t>
            </a:r>
          </a:p>
        </p:txBody>
      </p:sp>
      <p:pic>
        <p:nvPicPr>
          <p:cNvPr id="6" name="Picture 143" descr="C:\Users\Bruna Thais\Desktop\cibele\pitfall 2.png"/>
          <p:cNvPicPr/>
          <p:nvPr/>
        </p:nvPicPr>
        <p:blipFill rotWithShape="1">
          <a:blip r:embed="rId4" cstate="print">
            <a:extLst>
              <a:ext uri="{28A0092B-C50C-407E-A947-70E740481C1C}">
                <a14:useLocalDpi xmlns="" xmlns:a14="http://schemas.microsoft.com/office/drawing/2010/main" val="0"/>
              </a:ext>
            </a:extLst>
          </a:blip>
          <a:srcRect r="57746" b="4215"/>
          <a:stretch/>
        </p:blipFill>
        <p:spPr bwMode="auto">
          <a:xfrm>
            <a:off x="320103" y="4719947"/>
            <a:ext cx="2520000" cy="1728000"/>
          </a:xfrm>
          <a:prstGeom prst="rect">
            <a:avLst/>
          </a:prstGeom>
          <a:noFill/>
          <a:ln>
            <a:solidFill>
              <a:schemeClr val="tx1"/>
            </a:solidFill>
          </a:ln>
        </p:spPr>
      </p:pic>
      <p:sp>
        <p:nvSpPr>
          <p:cNvPr id="7" name="CaixaDeTexto 6"/>
          <p:cNvSpPr txBox="1"/>
          <p:nvPr/>
        </p:nvSpPr>
        <p:spPr>
          <a:xfrm>
            <a:off x="335776" y="4466184"/>
            <a:ext cx="2668680" cy="276999"/>
          </a:xfrm>
          <a:prstGeom prst="rect">
            <a:avLst/>
          </a:prstGeom>
          <a:noFill/>
        </p:spPr>
        <p:txBody>
          <a:bodyPr wrap="square" rtlCol="0">
            <a:spAutoFit/>
          </a:bodyPr>
          <a:lstStyle/>
          <a:p>
            <a:r>
              <a:rPr lang="pt-BR" sz="1200" b="1" i="1" dirty="0" smtClean="0"/>
              <a:t>Armadilha de interceptação e queda</a:t>
            </a:r>
            <a:endParaRPr lang="pt-BR" sz="1200" b="1" i="1" dirty="0"/>
          </a:p>
        </p:txBody>
      </p:sp>
      <p:sp>
        <p:nvSpPr>
          <p:cNvPr id="8" name="Retângulo 7"/>
          <p:cNvSpPr/>
          <p:nvPr/>
        </p:nvSpPr>
        <p:spPr>
          <a:xfrm>
            <a:off x="320103" y="6447947"/>
            <a:ext cx="2520000" cy="261610"/>
          </a:xfrm>
          <a:prstGeom prst="rect">
            <a:avLst/>
          </a:prstGeom>
        </p:spPr>
        <p:txBody>
          <a:bodyPr wrap="square">
            <a:spAutoFit/>
          </a:bodyPr>
          <a:lstStyle/>
          <a:p>
            <a:pPr algn="ctr"/>
            <a:r>
              <a:rPr lang="pt-BR" sz="1100" dirty="0" smtClean="0"/>
              <a:t>32 baldes </a:t>
            </a:r>
            <a:r>
              <a:rPr lang="pt-BR" sz="1100" dirty="0"/>
              <a:t>x </a:t>
            </a:r>
            <a:r>
              <a:rPr lang="pt-BR" sz="1100" dirty="0" smtClean="0"/>
              <a:t>10 </a:t>
            </a:r>
            <a:r>
              <a:rPr lang="pt-BR" sz="1100" dirty="0"/>
              <a:t>dias/noites</a:t>
            </a:r>
          </a:p>
        </p:txBody>
      </p:sp>
      <p:pic>
        <p:nvPicPr>
          <p:cNvPr id="9" name="Imagem 8"/>
          <p:cNvPicPr/>
          <p:nvPr/>
        </p:nvPicPr>
        <p:blipFill>
          <a:blip r:embed="rId5" cstate="screen">
            <a:extLst>
              <a:ext uri="{28A0092B-C50C-407E-A947-70E740481C1C}">
                <a14:useLocalDpi xmlns="" xmlns:a14="http://schemas.microsoft.com/office/drawing/2010/main"/>
              </a:ext>
            </a:extLst>
          </a:blip>
          <a:stretch>
            <a:fillRect/>
          </a:stretch>
        </p:blipFill>
        <p:spPr>
          <a:xfrm>
            <a:off x="6228184" y="4688029"/>
            <a:ext cx="2520280" cy="1728000"/>
          </a:xfrm>
          <a:prstGeom prst="rect">
            <a:avLst/>
          </a:prstGeom>
          <a:ln>
            <a:solidFill>
              <a:schemeClr val="tx1"/>
            </a:solidFill>
          </a:ln>
        </p:spPr>
      </p:pic>
      <p:sp>
        <p:nvSpPr>
          <p:cNvPr id="11" name="Retângulo 10"/>
          <p:cNvSpPr/>
          <p:nvPr/>
        </p:nvSpPr>
        <p:spPr>
          <a:xfrm>
            <a:off x="6781687" y="4428761"/>
            <a:ext cx="1269258" cy="276999"/>
          </a:xfrm>
          <a:prstGeom prst="rect">
            <a:avLst/>
          </a:prstGeom>
        </p:spPr>
        <p:txBody>
          <a:bodyPr wrap="none">
            <a:spAutoFit/>
          </a:bodyPr>
          <a:lstStyle/>
          <a:p>
            <a:r>
              <a:rPr lang="pt-BR" sz="1200" b="1" i="1" dirty="0" smtClean="0">
                <a:latin typeface="+mj-lt"/>
              </a:rPr>
              <a:t>Redes de neblina</a:t>
            </a:r>
            <a:endParaRPr lang="pt-BR" sz="1200" i="1" dirty="0">
              <a:latin typeface="+mj-lt"/>
            </a:endParaRPr>
          </a:p>
        </p:txBody>
      </p:sp>
      <p:sp>
        <p:nvSpPr>
          <p:cNvPr id="12" name="Retângulo 11"/>
          <p:cNvSpPr/>
          <p:nvPr/>
        </p:nvSpPr>
        <p:spPr>
          <a:xfrm>
            <a:off x="6228184" y="6423982"/>
            <a:ext cx="2520280" cy="261610"/>
          </a:xfrm>
          <a:prstGeom prst="rect">
            <a:avLst/>
          </a:prstGeom>
        </p:spPr>
        <p:txBody>
          <a:bodyPr wrap="square">
            <a:spAutoFit/>
          </a:bodyPr>
          <a:lstStyle/>
          <a:p>
            <a:r>
              <a:rPr lang="pt-BR" sz="1100" dirty="0" smtClean="0"/>
              <a:t>5 </a:t>
            </a:r>
            <a:r>
              <a:rPr lang="pt-BR" sz="1100" dirty="0"/>
              <a:t>redes de neblina x 5 horas x </a:t>
            </a:r>
            <a:r>
              <a:rPr lang="pt-BR" sz="1100" dirty="0" smtClean="0"/>
              <a:t>10 </a:t>
            </a:r>
            <a:r>
              <a:rPr lang="pt-BR" sz="1100" dirty="0"/>
              <a:t>noites</a:t>
            </a:r>
          </a:p>
        </p:txBody>
      </p:sp>
      <p:pic>
        <p:nvPicPr>
          <p:cNvPr id="13" name="Imagem 12"/>
          <p:cNvPicPr>
            <a:picLocks noChangeAspect="1"/>
          </p:cNvPicPr>
          <p:nvPr/>
        </p:nvPicPr>
        <p:blipFill rotWithShape="1">
          <a:blip r:embed="rId6" cstate="print">
            <a:extLst>
              <a:ext uri="{28A0092B-C50C-407E-A947-70E740481C1C}">
                <a14:useLocalDpi xmlns="" xmlns:a14="http://schemas.microsoft.com/office/drawing/2010/main" val="0"/>
              </a:ext>
            </a:extLst>
          </a:blip>
          <a:srcRect l="394" b="14195"/>
          <a:stretch/>
        </p:blipFill>
        <p:spPr>
          <a:xfrm>
            <a:off x="3004455" y="854019"/>
            <a:ext cx="5787111" cy="3454829"/>
          </a:xfrm>
          <a:prstGeom prst="rect">
            <a:avLst/>
          </a:prstGeom>
          <a:ln>
            <a:noFill/>
          </a:ln>
          <a:effectLst>
            <a:outerShdw blurRad="190500" algn="tl" rotWithShape="0">
              <a:srgbClr val="000000">
                <a:alpha val="70000"/>
              </a:srgbClr>
            </a:outerShdw>
          </a:effectLst>
        </p:spPr>
      </p:pic>
      <p:pic>
        <p:nvPicPr>
          <p:cNvPr id="14" name="Picture 500"/>
          <p:cNvPicPr/>
          <p:nvPr/>
        </p:nvPicPr>
        <p:blipFill>
          <a:blip r:embed="rId7" cstate="print"/>
          <a:srcRect/>
          <a:stretch>
            <a:fillRect/>
          </a:stretch>
        </p:blipFill>
        <p:spPr bwMode="auto">
          <a:xfrm>
            <a:off x="191760" y="1628897"/>
            <a:ext cx="2520000" cy="1728000"/>
          </a:xfrm>
          <a:prstGeom prst="rect">
            <a:avLst/>
          </a:prstGeom>
          <a:noFill/>
          <a:ln w="6350" cmpd="sng">
            <a:solidFill>
              <a:srgbClr val="000000"/>
            </a:solidFill>
            <a:miter lim="800000"/>
            <a:headEnd/>
            <a:tailEnd/>
          </a:ln>
          <a:effectLst/>
        </p:spPr>
      </p:pic>
      <p:sp>
        <p:nvSpPr>
          <p:cNvPr id="15" name="Retângulo 14"/>
          <p:cNvSpPr/>
          <p:nvPr/>
        </p:nvSpPr>
        <p:spPr>
          <a:xfrm>
            <a:off x="501018" y="3393493"/>
            <a:ext cx="1853392" cy="261610"/>
          </a:xfrm>
          <a:prstGeom prst="rect">
            <a:avLst/>
          </a:prstGeom>
        </p:spPr>
        <p:txBody>
          <a:bodyPr wrap="none">
            <a:spAutoFit/>
          </a:bodyPr>
          <a:lstStyle/>
          <a:p>
            <a:r>
              <a:rPr lang="pt-BR" sz="1100" dirty="0" smtClean="0"/>
              <a:t>7 </a:t>
            </a:r>
            <a:r>
              <a:rPr lang="pt-BR" sz="1100" dirty="0"/>
              <a:t>armadilhas x </a:t>
            </a:r>
            <a:r>
              <a:rPr lang="pt-BR" sz="1100" dirty="0" smtClean="0"/>
              <a:t>10 </a:t>
            </a:r>
            <a:r>
              <a:rPr lang="pt-BR" sz="1100" dirty="0"/>
              <a:t>dias/noites</a:t>
            </a:r>
          </a:p>
        </p:txBody>
      </p:sp>
      <p:sp>
        <p:nvSpPr>
          <p:cNvPr id="16" name="CaixaDeTexto 15"/>
          <p:cNvSpPr txBox="1"/>
          <p:nvPr/>
        </p:nvSpPr>
        <p:spPr>
          <a:xfrm>
            <a:off x="686585" y="1351898"/>
            <a:ext cx="1605696" cy="276999"/>
          </a:xfrm>
          <a:prstGeom prst="rect">
            <a:avLst/>
          </a:prstGeom>
          <a:noFill/>
        </p:spPr>
        <p:txBody>
          <a:bodyPr wrap="none" rtlCol="0">
            <a:spAutoFit/>
          </a:bodyPr>
          <a:lstStyle/>
          <a:p>
            <a:r>
              <a:rPr lang="pt-BR" sz="1200" b="1" i="1" dirty="0" smtClean="0"/>
              <a:t>Armadilha fotográfica</a:t>
            </a:r>
            <a:endParaRPr lang="pt-BR" sz="1200" b="1" i="1" dirty="0"/>
          </a:p>
        </p:txBody>
      </p:sp>
      <p:cxnSp>
        <p:nvCxnSpPr>
          <p:cNvPr id="23" name="Conector de seta reta 22"/>
          <p:cNvCxnSpPr>
            <a:endCxn id="14" idx="3"/>
          </p:cNvCxnSpPr>
          <p:nvPr/>
        </p:nvCxnSpPr>
        <p:spPr>
          <a:xfrm flipH="1">
            <a:off x="2711760" y="1988840"/>
            <a:ext cx="2436304" cy="504057"/>
          </a:xfrm>
          <a:prstGeom prst="straightConnector1">
            <a:avLst/>
          </a:prstGeom>
          <a:ln w="6350">
            <a:solidFill>
              <a:schemeClr val="tx1">
                <a:lumMod val="85000"/>
                <a:lumOff val="1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7" name="Conector de seta reta 26"/>
          <p:cNvCxnSpPr/>
          <p:nvPr/>
        </p:nvCxnSpPr>
        <p:spPr>
          <a:xfrm flipH="1">
            <a:off x="2864160" y="2393268"/>
            <a:ext cx="2499928" cy="2313921"/>
          </a:xfrm>
          <a:prstGeom prst="straightConnector1">
            <a:avLst/>
          </a:prstGeom>
          <a:ln w="6350">
            <a:solidFill>
              <a:schemeClr val="tx1">
                <a:lumMod val="85000"/>
                <a:lumOff val="1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0" name="Conector de seta reta 29"/>
          <p:cNvCxnSpPr/>
          <p:nvPr/>
        </p:nvCxnSpPr>
        <p:spPr>
          <a:xfrm>
            <a:off x="5724128" y="2393268"/>
            <a:ext cx="0" cy="2294761"/>
          </a:xfrm>
          <a:prstGeom prst="straightConnector1">
            <a:avLst/>
          </a:prstGeom>
          <a:ln w="6350">
            <a:solidFill>
              <a:schemeClr val="tx1">
                <a:lumMod val="85000"/>
                <a:lumOff val="1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3" name="Conector de seta reta 32"/>
          <p:cNvCxnSpPr/>
          <p:nvPr/>
        </p:nvCxnSpPr>
        <p:spPr>
          <a:xfrm>
            <a:off x="6372200" y="3140968"/>
            <a:ext cx="0" cy="1547061"/>
          </a:xfrm>
          <a:prstGeom prst="straightConnector1">
            <a:avLst/>
          </a:prstGeom>
          <a:ln w="6350">
            <a:solidFill>
              <a:schemeClr val="tx1">
                <a:lumMod val="85000"/>
                <a:lumOff val="1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9" name="Forma livre 38"/>
          <p:cNvSpPr/>
          <p:nvPr/>
        </p:nvSpPr>
        <p:spPr>
          <a:xfrm>
            <a:off x="5225734" y="2540460"/>
            <a:ext cx="119989" cy="492369"/>
          </a:xfrm>
          <a:custGeom>
            <a:avLst/>
            <a:gdLst>
              <a:gd name="connsiteX0" fmla="*/ 0 w 119989"/>
              <a:gd name="connsiteY0" fmla="*/ 0 h 492369"/>
              <a:gd name="connsiteX1" fmla="*/ 16550 w 119989"/>
              <a:gd name="connsiteY1" fmla="*/ 20688 h 492369"/>
              <a:gd name="connsiteX2" fmla="*/ 12413 w 119989"/>
              <a:gd name="connsiteY2" fmla="*/ 41375 h 492369"/>
              <a:gd name="connsiteX3" fmla="*/ 20688 w 119989"/>
              <a:gd name="connsiteY3" fmla="*/ 78613 h 492369"/>
              <a:gd name="connsiteX4" fmla="*/ 37238 w 119989"/>
              <a:gd name="connsiteY4" fmla="*/ 124126 h 492369"/>
              <a:gd name="connsiteX5" fmla="*/ 49651 w 119989"/>
              <a:gd name="connsiteY5" fmla="*/ 128264 h 492369"/>
              <a:gd name="connsiteX6" fmla="*/ 37238 w 119989"/>
              <a:gd name="connsiteY6" fmla="*/ 182052 h 492369"/>
              <a:gd name="connsiteX7" fmla="*/ 49651 w 119989"/>
              <a:gd name="connsiteY7" fmla="*/ 198602 h 492369"/>
              <a:gd name="connsiteX8" fmla="*/ 57926 w 119989"/>
              <a:gd name="connsiteY8" fmla="*/ 211015 h 492369"/>
              <a:gd name="connsiteX9" fmla="*/ 53788 w 119989"/>
              <a:gd name="connsiteY9" fmla="*/ 227565 h 492369"/>
              <a:gd name="connsiteX10" fmla="*/ 45513 w 119989"/>
              <a:gd name="connsiteY10" fmla="*/ 239978 h 492369"/>
              <a:gd name="connsiteX11" fmla="*/ 57926 w 119989"/>
              <a:gd name="connsiteY11" fmla="*/ 264803 h 492369"/>
              <a:gd name="connsiteX12" fmla="*/ 62063 w 119989"/>
              <a:gd name="connsiteY12" fmla="*/ 277216 h 492369"/>
              <a:gd name="connsiteX13" fmla="*/ 95164 w 119989"/>
              <a:gd name="connsiteY13" fmla="*/ 293766 h 492369"/>
              <a:gd name="connsiteX14" fmla="*/ 70338 w 119989"/>
              <a:gd name="connsiteY14" fmla="*/ 310316 h 492369"/>
              <a:gd name="connsiteX15" fmla="*/ 57926 w 119989"/>
              <a:gd name="connsiteY15" fmla="*/ 318592 h 492369"/>
              <a:gd name="connsiteX16" fmla="*/ 45513 w 119989"/>
              <a:gd name="connsiteY16" fmla="*/ 322729 h 492369"/>
              <a:gd name="connsiteX17" fmla="*/ 57926 w 119989"/>
              <a:gd name="connsiteY17" fmla="*/ 326867 h 492369"/>
              <a:gd name="connsiteX18" fmla="*/ 78614 w 119989"/>
              <a:gd name="connsiteY18" fmla="*/ 331004 h 492369"/>
              <a:gd name="connsiteX19" fmla="*/ 82751 w 119989"/>
              <a:gd name="connsiteY19" fmla="*/ 343417 h 492369"/>
              <a:gd name="connsiteX20" fmla="*/ 86889 w 119989"/>
              <a:gd name="connsiteY20" fmla="*/ 368242 h 492369"/>
              <a:gd name="connsiteX21" fmla="*/ 103439 w 119989"/>
              <a:gd name="connsiteY21" fmla="*/ 393068 h 492369"/>
              <a:gd name="connsiteX22" fmla="*/ 103439 w 119989"/>
              <a:gd name="connsiteY22" fmla="*/ 438581 h 492369"/>
              <a:gd name="connsiteX23" fmla="*/ 115852 w 119989"/>
              <a:gd name="connsiteY23" fmla="*/ 463406 h 492369"/>
              <a:gd name="connsiteX24" fmla="*/ 119989 w 119989"/>
              <a:gd name="connsiteY24" fmla="*/ 475819 h 492369"/>
              <a:gd name="connsiteX25" fmla="*/ 115852 w 119989"/>
              <a:gd name="connsiteY25" fmla="*/ 488231 h 492369"/>
              <a:gd name="connsiteX26" fmla="*/ 115852 w 119989"/>
              <a:gd name="connsiteY26" fmla="*/ 492369 h 4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9989" h="492369">
                <a:moveTo>
                  <a:pt x="0" y="0"/>
                </a:moveTo>
                <a:cubicBezTo>
                  <a:pt x="5517" y="6896"/>
                  <a:pt x="14012" y="12229"/>
                  <a:pt x="16550" y="20688"/>
                </a:cubicBezTo>
                <a:cubicBezTo>
                  <a:pt x="18571" y="27424"/>
                  <a:pt x="12413" y="34343"/>
                  <a:pt x="12413" y="41375"/>
                </a:cubicBezTo>
                <a:cubicBezTo>
                  <a:pt x="12413" y="55944"/>
                  <a:pt x="16420" y="65811"/>
                  <a:pt x="20688" y="78613"/>
                </a:cubicBezTo>
                <a:cubicBezTo>
                  <a:pt x="24251" y="110688"/>
                  <a:pt x="14880" y="112947"/>
                  <a:pt x="37238" y="124126"/>
                </a:cubicBezTo>
                <a:cubicBezTo>
                  <a:pt x="41139" y="126077"/>
                  <a:pt x="45513" y="126885"/>
                  <a:pt x="49651" y="128264"/>
                </a:cubicBezTo>
                <a:cubicBezTo>
                  <a:pt x="44230" y="144527"/>
                  <a:pt x="36164" y="167012"/>
                  <a:pt x="37238" y="182052"/>
                </a:cubicBezTo>
                <a:cubicBezTo>
                  <a:pt x="37729" y="188930"/>
                  <a:pt x="45643" y="192991"/>
                  <a:pt x="49651" y="198602"/>
                </a:cubicBezTo>
                <a:cubicBezTo>
                  <a:pt x="52541" y="202649"/>
                  <a:pt x="55168" y="206877"/>
                  <a:pt x="57926" y="211015"/>
                </a:cubicBezTo>
                <a:cubicBezTo>
                  <a:pt x="56547" y="216532"/>
                  <a:pt x="56028" y="222338"/>
                  <a:pt x="53788" y="227565"/>
                </a:cubicBezTo>
                <a:cubicBezTo>
                  <a:pt x="51829" y="232136"/>
                  <a:pt x="46330" y="235073"/>
                  <a:pt x="45513" y="239978"/>
                </a:cubicBezTo>
                <a:cubicBezTo>
                  <a:pt x="44371" y="246830"/>
                  <a:pt x="55044" y="260480"/>
                  <a:pt x="57926" y="264803"/>
                </a:cubicBezTo>
                <a:cubicBezTo>
                  <a:pt x="59305" y="268941"/>
                  <a:pt x="59271" y="273865"/>
                  <a:pt x="62063" y="277216"/>
                </a:cubicBezTo>
                <a:cubicBezTo>
                  <a:pt x="73168" y="290542"/>
                  <a:pt x="80165" y="290017"/>
                  <a:pt x="95164" y="293766"/>
                </a:cubicBezTo>
                <a:lnTo>
                  <a:pt x="70338" y="310316"/>
                </a:lnTo>
                <a:cubicBezTo>
                  <a:pt x="66200" y="313074"/>
                  <a:pt x="62644" y="317020"/>
                  <a:pt x="57926" y="318592"/>
                </a:cubicBezTo>
                <a:lnTo>
                  <a:pt x="45513" y="322729"/>
                </a:lnTo>
                <a:cubicBezTo>
                  <a:pt x="49651" y="324108"/>
                  <a:pt x="53695" y="325809"/>
                  <a:pt x="57926" y="326867"/>
                </a:cubicBezTo>
                <a:cubicBezTo>
                  <a:pt x="64749" y="328573"/>
                  <a:pt x="72763" y="327103"/>
                  <a:pt x="78614" y="331004"/>
                </a:cubicBezTo>
                <a:cubicBezTo>
                  <a:pt x="82243" y="333423"/>
                  <a:pt x="81805" y="339159"/>
                  <a:pt x="82751" y="343417"/>
                </a:cubicBezTo>
                <a:cubicBezTo>
                  <a:pt x="84571" y="351606"/>
                  <a:pt x="84478" y="360207"/>
                  <a:pt x="86889" y="368242"/>
                </a:cubicBezTo>
                <a:cubicBezTo>
                  <a:pt x="91183" y="382555"/>
                  <a:pt x="94424" y="384052"/>
                  <a:pt x="103439" y="393068"/>
                </a:cubicBezTo>
                <a:cubicBezTo>
                  <a:pt x="112927" y="421533"/>
                  <a:pt x="103439" y="387118"/>
                  <a:pt x="103439" y="438581"/>
                </a:cubicBezTo>
                <a:cubicBezTo>
                  <a:pt x="103439" y="447147"/>
                  <a:pt x="111667" y="457129"/>
                  <a:pt x="115852" y="463406"/>
                </a:cubicBezTo>
                <a:cubicBezTo>
                  <a:pt x="117231" y="467544"/>
                  <a:pt x="119989" y="471458"/>
                  <a:pt x="119989" y="475819"/>
                </a:cubicBezTo>
                <a:cubicBezTo>
                  <a:pt x="119989" y="480180"/>
                  <a:pt x="116910" y="484000"/>
                  <a:pt x="115852" y="488231"/>
                </a:cubicBezTo>
                <a:cubicBezTo>
                  <a:pt x="115518" y="489569"/>
                  <a:pt x="115852" y="490990"/>
                  <a:pt x="115852" y="492369"/>
                </a:cubicBezTo>
              </a:path>
            </a:pathLst>
          </a:cu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40" name="Forma livre 39"/>
          <p:cNvSpPr/>
          <p:nvPr/>
        </p:nvSpPr>
        <p:spPr>
          <a:xfrm>
            <a:off x="5891881" y="1944652"/>
            <a:ext cx="244115" cy="194465"/>
          </a:xfrm>
          <a:custGeom>
            <a:avLst/>
            <a:gdLst>
              <a:gd name="connsiteX0" fmla="*/ 0 w 244115"/>
              <a:gd name="connsiteY0" fmla="*/ 0 h 194465"/>
              <a:gd name="connsiteX1" fmla="*/ 20687 w 244115"/>
              <a:gd name="connsiteY1" fmla="*/ 16550 h 194465"/>
              <a:gd name="connsiteX2" fmla="*/ 33100 w 244115"/>
              <a:gd name="connsiteY2" fmla="*/ 37238 h 194465"/>
              <a:gd name="connsiteX3" fmla="*/ 57925 w 244115"/>
              <a:gd name="connsiteY3" fmla="*/ 45513 h 194465"/>
              <a:gd name="connsiteX4" fmla="*/ 62063 w 244115"/>
              <a:gd name="connsiteY4" fmla="*/ 91026 h 194465"/>
              <a:gd name="connsiteX5" fmla="*/ 70338 w 244115"/>
              <a:gd name="connsiteY5" fmla="*/ 103438 h 194465"/>
              <a:gd name="connsiteX6" fmla="*/ 99301 w 244115"/>
              <a:gd name="connsiteY6" fmla="*/ 95163 h 194465"/>
              <a:gd name="connsiteX7" fmla="*/ 115851 w 244115"/>
              <a:gd name="connsiteY7" fmla="*/ 99301 h 194465"/>
              <a:gd name="connsiteX8" fmla="*/ 128264 w 244115"/>
              <a:gd name="connsiteY8" fmla="*/ 103438 h 194465"/>
              <a:gd name="connsiteX9" fmla="*/ 140676 w 244115"/>
              <a:gd name="connsiteY9" fmla="*/ 86888 h 194465"/>
              <a:gd name="connsiteX10" fmla="*/ 157227 w 244115"/>
              <a:gd name="connsiteY10" fmla="*/ 66200 h 194465"/>
              <a:gd name="connsiteX11" fmla="*/ 165502 w 244115"/>
              <a:gd name="connsiteY11" fmla="*/ 74476 h 194465"/>
              <a:gd name="connsiteX12" fmla="*/ 157227 w 244115"/>
              <a:gd name="connsiteY12" fmla="*/ 99301 h 194465"/>
              <a:gd name="connsiteX13" fmla="*/ 186190 w 244115"/>
              <a:gd name="connsiteY13" fmla="*/ 119989 h 194465"/>
              <a:gd name="connsiteX14" fmla="*/ 219290 w 244115"/>
              <a:gd name="connsiteY14" fmla="*/ 132401 h 194465"/>
              <a:gd name="connsiteX15" fmla="*/ 223428 w 244115"/>
              <a:gd name="connsiteY15" fmla="*/ 144814 h 194465"/>
              <a:gd name="connsiteX16" fmla="*/ 235840 w 244115"/>
              <a:gd name="connsiteY16" fmla="*/ 153089 h 194465"/>
              <a:gd name="connsiteX17" fmla="*/ 244115 w 244115"/>
              <a:gd name="connsiteY17" fmla="*/ 165502 h 194465"/>
              <a:gd name="connsiteX18" fmla="*/ 219290 w 244115"/>
              <a:gd name="connsiteY18" fmla="*/ 177915 h 194465"/>
              <a:gd name="connsiteX19" fmla="*/ 219290 w 244115"/>
              <a:gd name="connsiteY19" fmla="*/ 194465 h 19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4115" h="194465">
                <a:moveTo>
                  <a:pt x="0" y="0"/>
                </a:moveTo>
                <a:cubicBezTo>
                  <a:pt x="6896" y="5517"/>
                  <a:pt x="14940" y="9845"/>
                  <a:pt x="20687" y="16550"/>
                </a:cubicBezTo>
                <a:cubicBezTo>
                  <a:pt x="31303" y="28935"/>
                  <a:pt x="17051" y="29213"/>
                  <a:pt x="33100" y="37238"/>
                </a:cubicBezTo>
                <a:cubicBezTo>
                  <a:pt x="40902" y="41139"/>
                  <a:pt x="57925" y="45513"/>
                  <a:pt x="57925" y="45513"/>
                </a:cubicBezTo>
                <a:cubicBezTo>
                  <a:pt x="59304" y="60684"/>
                  <a:pt x="58871" y="76131"/>
                  <a:pt x="62063" y="91026"/>
                </a:cubicBezTo>
                <a:cubicBezTo>
                  <a:pt x="63105" y="95888"/>
                  <a:pt x="65621" y="101866"/>
                  <a:pt x="70338" y="103438"/>
                </a:cubicBezTo>
                <a:cubicBezTo>
                  <a:pt x="72937" y="104304"/>
                  <a:pt x="95439" y="96450"/>
                  <a:pt x="99301" y="95163"/>
                </a:cubicBezTo>
                <a:cubicBezTo>
                  <a:pt x="104818" y="96542"/>
                  <a:pt x="110383" y="97739"/>
                  <a:pt x="115851" y="99301"/>
                </a:cubicBezTo>
                <a:cubicBezTo>
                  <a:pt x="120045" y="100499"/>
                  <a:pt x="124363" y="105389"/>
                  <a:pt x="128264" y="103438"/>
                </a:cubicBezTo>
                <a:cubicBezTo>
                  <a:pt x="134432" y="100354"/>
                  <a:pt x="136668" y="92499"/>
                  <a:pt x="140676" y="86888"/>
                </a:cubicBezTo>
                <a:cubicBezTo>
                  <a:pt x="153723" y="68624"/>
                  <a:pt x="143391" y="80037"/>
                  <a:pt x="157227" y="66200"/>
                </a:cubicBezTo>
                <a:cubicBezTo>
                  <a:pt x="159985" y="68959"/>
                  <a:pt x="165502" y="70575"/>
                  <a:pt x="165502" y="74476"/>
                </a:cubicBezTo>
                <a:cubicBezTo>
                  <a:pt x="165502" y="83199"/>
                  <a:pt x="157227" y="99301"/>
                  <a:pt x="157227" y="99301"/>
                </a:cubicBezTo>
                <a:cubicBezTo>
                  <a:pt x="202584" y="121980"/>
                  <a:pt x="147051" y="92032"/>
                  <a:pt x="186190" y="119989"/>
                </a:cubicBezTo>
                <a:cubicBezTo>
                  <a:pt x="197841" y="128311"/>
                  <a:pt x="205962" y="129069"/>
                  <a:pt x="219290" y="132401"/>
                </a:cubicBezTo>
                <a:cubicBezTo>
                  <a:pt x="220669" y="136539"/>
                  <a:pt x="220703" y="141408"/>
                  <a:pt x="223428" y="144814"/>
                </a:cubicBezTo>
                <a:cubicBezTo>
                  <a:pt x="226534" y="148697"/>
                  <a:pt x="232324" y="149573"/>
                  <a:pt x="235840" y="153089"/>
                </a:cubicBezTo>
                <a:cubicBezTo>
                  <a:pt x="239356" y="156605"/>
                  <a:pt x="241357" y="161364"/>
                  <a:pt x="244115" y="165502"/>
                </a:cubicBezTo>
                <a:cubicBezTo>
                  <a:pt x="238239" y="167461"/>
                  <a:pt x="222499" y="171497"/>
                  <a:pt x="219290" y="177915"/>
                </a:cubicBezTo>
                <a:cubicBezTo>
                  <a:pt x="216823" y="182849"/>
                  <a:pt x="219290" y="188948"/>
                  <a:pt x="219290" y="194465"/>
                </a:cubicBez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41" name="Forma livre 40"/>
          <p:cNvSpPr/>
          <p:nvPr/>
        </p:nvSpPr>
        <p:spPr>
          <a:xfrm>
            <a:off x="6446313" y="2333582"/>
            <a:ext cx="326867" cy="86889"/>
          </a:xfrm>
          <a:custGeom>
            <a:avLst/>
            <a:gdLst>
              <a:gd name="connsiteX0" fmla="*/ 326867 w 326867"/>
              <a:gd name="connsiteY0" fmla="*/ 12413 h 86889"/>
              <a:gd name="connsiteX1" fmla="*/ 293767 w 326867"/>
              <a:gd name="connsiteY1" fmla="*/ 8275 h 86889"/>
              <a:gd name="connsiteX2" fmla="*/ 268941 w 326867"/>
              <a:gd name="connsiteY2" fmla="*/ 0 h 86889"/>
              <a:gd name="connsiteX3" fmla="*/ 182053 w 326867"/>
              <a:gd name="connsiteY3" fmla="*/ 4137 h 86889"/>
              <a:gd name="connsiteX4" fmla="*/ 186190 w 326867"/>
              <a:gd name="connsiteY4" fmla="*/ 16550 h 86889"/>
              <a:gd name="connsiteX5" fmla="*/ 165502 w 326867"/>
              <a:gd name="connsiteY5" fmla="*/ 20688 h 86889"/>
              <a:gd name="connsiteX6" fmla="*/ 124127 w 326867"/>
              <a:gd name="connsiteY6" fmla="*/ 24825 h 86889"/>
              <a:gd name="connsiteX7" fmla="*/ 128264 w 326867"/>
              <a:gd name="connsiteY7" fmla="*/ 53788 h 86889"/>
              <a:gd name="connsiteX8" fmla="*/ 140677 w 326867"/>
              <a:gd name="connsiteY8" fmla="*/ 57926 h 86889"/>
              <a:gd name="connsiteX9" fmla="*/ 70339 w 326867"/>
              <a:gd name="connsiteY9" fmla="*/ 70338 h 86889"/>
              <a:gd name="connsiteX10" fmla="*/ 62063 w 326867"/>
              <a:gd name="connsiteY10" fmla="*/ 78613 h 86889"/>
              <a:gd name="connsiteX11" fmla="*/ 37238 w 326867"/>
              <a:gd name="connsiteY11" fmla="*/ 86889 h 86889"/>
              <a:gd name="connsiteX12" fmla="*/ 0 w 326867"/>
              <a:gd name="connsiteY12" fmla="*/ 78613 h 8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6867" h="86889">
                <a:moveTo>
                  <a:pt x="326867" y="12413"/>
                </a:moveTo>
                <a:cubicBezTo>
                  <a:pt x="315834" y="11034"/>
                  <a:pt x="304639" y="10605"/>
                  <a:pt x="293767" y="8275"/>
                </a:cubicBezTo>
                <a:cubicBezTo>
                  <a:pt x="285238" y="6447"/>
                  <a:pt x="268941" y="0"/>
                  <a:pt x="268941" y="0"/>
                </a:cubicBezTo>
                <a:cubicBezTo>
                  <a:pt x="239978" y="1379"/>
                  <a:pt x="210485" y="-1549"/>
                  <a:pt x="182053" y="4137"/>
                </a:cubicBezTo>
                <a:cubicBezTo>
                  <a:pt x="177776" y="4992"/>
                  <a:pt x="189274" y="13466"/>
                  <a:pt x="186190" y="16550"/>
                </a:cubicBezTo>
                <a:cubicBezTo>
                  <a:pt x="181217" y="21523"/>
                  <a:pt x="172473" y="19759"/>
                  <a:pt x="165502" y="20688"/>
                </a:cubicBezTo>
                <a:cubicBezTo>
                  <a:pt x="151763" y="22520"/>
                  <a:pt x="137919" y="23446"/>
                  <a:pt x="124127" y="24825"/>
                </a:cubicBezTo>
                <a:cubicBezTo>
                  <a:pt x="125506" y="34479"/>
                  <a:pt x="123903" y="45065"/>
                  <a:pt x="128264" y="53788"/>
                </a:cubicBezTo>
                <a:cubicBezTo>
                  <a:pt x="130214" y="57689"/>
                  <a:pt x="143761" y="54842"/>
                  <a:pt x="140677" y="57926"/>
                </a:cubicBezTo>
                <a:cubicBezTo>
                  <a:pt x="130204" y="68400"/>
                  <a:pt x="74235" y="69984"/>
                  <a:pt x="70339" y="70338"/>
                </a:cubicBezTo>
                <a:cubicBezTo>
                  <a:pt x="67580" y="73096"/>
                  <a:pt x="65552" y="76868"/>
                  <a:pt x="62063" y="78613"/>
                </a:cubicBezTo>
                <a:cubicBezTo>
                  <a:pt x="54261" y="82514"/>
                  <a:pt x="37238" y="86889"/>
                  <a:pt x="37238" y="86889"/>
                </a:cubicBezTo>
                <a:cubicBezTo>
                  <a:pt x="2800" y="78278"/>
                  <a:pt x="15511" y="78613"/>
                  <a:pt x="0" y="78613"/>
                </a:cubicBez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42" name="Forma livre 41"/>
          <p:cNvSpPr/>
          <p:nvPr/>
        </p:nvSpPr>
        <p:spPr>
          <a:xfrm>
            <a:off x="4563725" y="2381805"/>
            <a:ext cx="359967" cy="47087"/>
          </a:xfrm>
          <a:custGeom>
            <a:avLst/>
            <a:gdLst>
              <a:gd name="connsiteX0" fmla="*/ 0 w 359967"/>
              <a:gd name="connsiteY0" fmla="*/ 26253 h 47087"/>
              <a:gd name="connsiteX1" fmla="*/ 20688 w 359967"/>
              <a:gd name="connsiteY1" fmla="*/ 38666 h 47087"/>
              <a:gd name="connsiteX2" fmla="*/ 45513 w 359967"/>
              <a:gd name="connsiteY2" fmla="*/ 46941 h 47087"/>
              <a:gd name="connsiteX3" fmla="*/ 86889 w 359967"/>
              <a:gd name="connsiteY3" fmla="*/ 42803 h 47087"/>
              <a:gd name="connsiteX4" fmla="*/ 95164 w 359967"/>
              <a:gd name="connsiteY4" fmla="*/ 30390 h 47087"/>
              <a:gd name="connsiteX5" fmla="*/ 86889 w 359967"/>
              <a:gd name="connsiteY5" fmla="*/ 38666 h 47087"/>
              <a:gd name="connsiteX6" fmla="*/ 119989 w 359967"/>
              <a:gd name="connsiteY6" fmla="*/ 42803 h 47087"/>
              <a:gd name="connsiteX7" fmla="*/ 128264 w 359967"/>
              <a:gd name="connsiteY7" fmla="*/ 17978 h 47087"/>
              <a:gd name="connsiteX8" fmla="*/ 144814 w 359967"/>
              <a:gd name="connsiteY8" fmla="*/ 22115 h 47087"/>
              <a:gd name="connsiteX9" fmla="*/ 177915 w 359967"/>
              <a:gd name="connsiteY9" fmla="*/ 17978 h 47087"/>
              <a:gd name="connsiteX10" fmla="*/ 190327 w 359967"/>
              <a:gd name="connsiteY10" fmla="*/ 9703 h 47087"/>
              <a:gd name="connsiteX11" fmla="*/ 202740 w 359967"/>
              <a:gd name="connsiteY11" fmla="*/ 17978 h 47087"/>
              <a:gd name="connsiteX12" fmla="*/ 215153 w 359967"/>
              <a:gd name="connsiteY12" fmla="*/ 22115 h 47087"/>
              <a:gd name="connsiteX13" fmla="*/ 227565 w 359967"/>
              <a:gd name="connsiteY13" fmla="*/ 13840 h 47087"/>
              <a:gd name="connsiteX14" fmla="*/ 260666 w 359967"/>
              <a:gd name="connsiteY14" fmla="*/ 22115 h 47087"/>
              <a:gd name="connsiteX15" fmla="*/ 273079 w 359967"/>
              <a:gd name="connsiteY15" fmla="*/ 30390 h 47087"/>
              <a:gd name="connsiteX16" fmla="*/ 285491 w 359967"/>
              <a:gd name="connsiteY16" fmla="*/ 5565 h 47087"/>
              <a:gd name="connsiteX17" fmla="*/ 310317 w 359967"/>
              <a:gd name="connsiteY17" fmla="*/ 13840 h 47087"/>
              <a:gd name="connsiteX18" fmla="*/ 322729 w 359967"/>
              <a:gd name="connsiteY18" fmla="*/ 17978 h 47087"/>
              <a:gd name="connsiteX19" fmla="*/ 326867 w 359967"/>
              <a:gd name="connsiteY19" fmla="*/ 1428 h 47087"/>
              <a:gd name="connsiteX20" fmla="*/ 347555 w 359967"/>
              <a:gd name="connsiteY20" fmla="*/ 17978 h 47087"/>
              <a:gd name="connsiteX21" fmla="*/ 359967 w 359967"/>
              <a:gd name="connsiteY21" fmla="*/ 17978 h 4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967" h="47087">
                <a:moveTo>
                  <a:pt x="0" y="26253"/>
                </a:moveTo>
                <a:cubicBezTo>
                  <a:pt x="6896" y="30391"/>
                  <a:pt x="13367" y="35338"/>
                  <a:pt x="20688" y="38666"/>
                </a:cubicBezTo>
                <a:cubicBezTo>
                  <a:pt x="28629" y="42275"/>
                  <a:pt x="45513" y="46941"/>
                  <a:pt x="45513" y="46941"/>
                </a:cubicBezTo>
                <a:cubicBezTo>
                  <a:pt x="59305" y="45562"/>
                  <a:pt x="73740" y="47186"/>
                  <a:pt x="86889" y="42803"/>
                </a:cubicBezTo>
                <a:cubicBezTo>
                  <a:pt x="91607" y="41230"/>
                  <a:pt x="95164" y="30390"/>
                  <a:pt x="95164" y="30390"/>
                </a:cubicBezTo>
                <a:cubicBezTo>
                  <a:pt x="92406" y="33149"/>
                  <a:pt x="85144" y="35177"/>
                  <a:pt x="86889" y="38666"/>
                </a:cubicBezTo>
                <a:cubicBezTo>
                  <a:pt x="94101" y="53091"/>
                  <a:pt x="110754" y="45112"/>
                  <a:pt x="119989" y="42803"/>
                </a:cubicBezTo>
                <a:cubicBezTo>
                  <a:pt x="122747" y="34528"/>
                  <a:pt x="121563" y="23562"/>
                  <a:pt x="128264" y="17978"/>
                </a:cubicBezTo>
                <a:cubicBezTo>
                  <a:pt x="132632" y="14338"/>
                  <a:pt x="139128" y="22115"/>
                  <a:pt x="144814" y="22115"/>
                </a:cubicBezTo>
                <a:cubicBezTo>
                  <a:pt x="155934" y="22115"/>
                  <a:pt x="166881" y="19357"/>
                  <a:pt x="177915" y="17978"/>
                </a:cubicBezTo>
                <a:cubicBezTo>
                  <a:pt x="182052" y="15220"/>
                  <a:pt x="185354" y="9703"/>
                  <a:pt x="190327" y="9703"/>
                </a:cubicBezTo>
                <a:cubicBezTo>
                  <a:pt x="195300" y="9703"/>
                  <a:pt x="198292" y="15754"/>
                  <a:pt x="202740" y="17978"/>
                </a:cubicBezTo>
                <a:cubicBezTo>
                  <a:pt x="206641" y="19928"/>
                  <a:pt x="211015" y="20736"/>
                  <a:pt x="215153" y="22115"/>
                </a:cubicBezTo>
                <a:cubicBezTo>
                  <a:pt x="219290" y="19357"/>
                  <a:pt x="222631" y="14457"/>
                  <a:pt x="227565" y="13840"/>
                </a:cubicBezTo>
                <a:cubicBezTo>
                  <a:pt x="234825" y="12933"/>
                  <a:pt x="252561" y="19414"/>
                  <a:pt x="260666" y="22115"/>
                </a:cubicBezTo>
                <a:cubicBezTo>
                  <a:pt x="264804" y="24873"/>
                  <a:pt x="268203" y="31365"/>
                  <a:pt x="273079" y="30390"/>
                </a:cubicBezTo>
                <a:cubicBezTo>
                  <a:pt x="278809" y="29244"/>
                  <a:pt x="284136" y="9631"/>
                  <a:pt x="285491" y="5565"/>
                </a:cubicBezTo>
                <a:lnTo>
                  <a:pt x="310317" y="13840"/>
                </a:lnTo>
                <a:lnTo>
                  <a:pt x="322729" y="17978"/>
                </a:lnTo>
                <a:cubicBezTo>
                  <a:pt x="324108" y="12461"/>
                  <a:pt x="322318" y="4840"/>
                  <a:pt x="326867" y="1428"/>
                </a:cubicBezTo>
                <a:cubicBezTo>
                  <a:pt x="336505" y="-5800"/>
                  <a:pt x="345404" y="16687"/>
                  <a:pt x="347555" y="17978"/>
                </a:cubicBezTo>
                <a:cubicBezTo>
                  <a:pt x="351103" y="20107"/>
                  <a:pt x="355830" y="17978"/>
                  <a:pt x="359967" y="17978"/>
                </a:cubicBez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43" name="Forma livre 42"/>
          <p:cNvSpPr/>
          <p:nvPr/>
        </p:nvSpPr>
        <p:spPr>
          <a:xfrm>
            <a:off x="5395374" y="3525198"/>
            <a:ext cx="372380" cy="165502"/>
          </a:xfrm>
          <a:custGeom>
            <a:avLst/>
            <a:gdLst>
              <a:gd name="connsiteX0" fmla="*/ 0 w 372380"/>
              <a:gd name="connsiteY0" fmla="*/ 165502 h 165502"/>
              <a:gd name="connsiteX1" fmla="*/ 20688 w 372380"/>
              <a:gd name="connsiteY1" fmla="*/ 136540 h 165502"/>
              <a:gd name="connsiteX2" fmla="*/ 33100 w 372380"/>
              <a:gd name="connsiteY2" fmla="*/ 132402 h 165502"/>
              <a:gd name="connsiteX3" fmla="*/ 41375 w 372380"/>
              <a:gd name="connsiteY3" fmla="*/ 115852 h 165502"/>
              <a:gd name="connsiteX4" fmla="*/ 45513 w 372380"/>
              <a:gd name="connsiteY4" fmla="*/ 95164 h 165502"/>
              <a:gd name="connsiteX5" fmla="*/ 70338 w 372380"/>
              <a:gd name="connsiteY5" fmla="*/ 91026 h 165502"/>
              <a:gd name="connsiteX6" fmla="*/ 78613 w 372380"/>
              <a:gd name="connsiteY6" fmla="*/ 78614 h 165502"/>
              <a:gd name="connsiteX7" fmla="*/ 91026 w 372380"/>
              <a:gd name="connsiteY7" fmla="*/ 66201 h 165502"/>
              <a:gd name="connsiteX8" fmla="*/ 95164 w 372380"/>
              <a:gd name="connsiteY8" fmla="*/ 53788 h 165502"/>
              <a:gd name="connsiteX9" fmla="*/ 111714 w 372380"/>
              <a:gd name="connsiteY9" fmla="*/ 57926 h 165502"/>
              <a:gd name="connsiteX10" fmla="*/ 136539 w 372380"/>
              <a:gd name="connsiteY10" fmla="*/ 66201 h 165502"/>
              <a:gd name="connsiteX11" fmla="*/ 157227 w 372380"/>
              <a:gd name="connsiteY11" fmla="*/ 57926 h 165502"/>
              <a:gd name="connsiteX12" fmla="*/ 173777 w 372380"/>
              <a:gd name="connsiteY12" fmla="*/ 49651 h 165502"/>
              <a:gd name="connsiteX13" fmla="*/ 186190 w 372380"/>
              <a:gd name="connsiteY13" fmla="*/ 53788 h 165502"/>
              <a:gd name="connsiteX14" fmla="*/ 215153 w 372380"/>
              <a:gd name="connsiteY14" fmla="*/ 66201 h 165502"/>
              <a:gd name="connsiteX15" fmla="*/ 235840 w 372380"/>
              <a:gd name="connsiteY15" fmla="*/ 33101 h 165502"/>
              <a:gd name="connsiteX16" fmla="*/ 248253 w 372380"/>
              <a:gd name="connsiteY16" fmla="*/ 37238 h 165502"/>
              <a:gd name="connsiteX17" fmla="*/ 273078 w 372380"/>
              <a:gd name="connsiteY17" fmla="*/ 53788 h 165502"/>
              <a:gd name="connsiteX18" fmla="*/ 285491 w 372380"/>
              <a:gd name="connsiteY18" fmla="*/ 49651 h 165502"/>
              <a:gd name="connsiteX19" fmla="*/ 322729 w 372380"/>
              <a:gd name="connsiteY19" fmla="*/ 41376 h 165502"/>
              <a:gd name="connsiteX20" fmla="*/ 347555 w 372380"/>
              <a:gd name="connsiteY20" fmla="*/ 33101 h 165502"/>
              <a:gd name="connsiteX21" fmla="*/ 368242 w 372380"/>
              <a:gd name="connsiteY21" fmla="*/ 16550 h 165502"/>
              <a:gd name="connsiteX22" fmla="*/ 372380 w 372380"/>
              <a:gd name="connsiteY22" fmla="*/ 0 h 16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2380" h="165502">
                <a:moveTo>
                  <a:pt x="0" y="165502"/>
                </a:moveTo>
                <a:cubicBezTo>
                  <a:pt x="3629" y="159453"/>
                  <a:pt x="11960" y="141777"/>
                  <a:pt x="20688" y="136540"/>
                </a:cubicBezTo>
                <a:cubicBezTo>
                  <a:pt x="24428" y="134296"/>
                  <a:pt x="28963" y="133781"/>
                  <a:pt x="33100" y="132402"/>
                </a:cubicBezTo>
                <a:cubicBezTo>
                  <a:pt x="35858" y="126885"/>
                  <a:pt x="39425" y="121703"/>
                  <a:pt x="41375" y="115852"/>
                </a:cubicBezTo>
                <a:cubicBezTo>
                  <a:pt x="43599" y="109180"/>
                  <a:pt x="40174" y="99741"/>
                  <a:pt x="45513" y="95164"/>
                </a:cubicBezTo>
                <a:cubicBezTo>
                  <a:pt x="51882" y="89704"/>
                  <a:pt x="62063" y="92405"/>
                  <a:pt x="70338" y="91026"/>
                </a:cubicBezTo>
                <a:cubicBezTo>
                  <a:pt x="73096" y="86889"/>
                  <a:pt x="75430" y="82434"/>
                  <a:pt x="78613" y="78614"/>
                </a:cubicBezTo>
                <a:cubicBezTo>
                  <a:pt x="82359" y="74119"/>
                  <a:pt x="87780" y="71070"/>
                  <a:pt x="91026" y="66201"/>
                </a:cubicBezTo>
                <a:cubicBezTo>
                  <a:pt x="93445" y="62572"/>
                  <a:pt x="93785" y="57926"/>
                  <a:pt x="95164" y="53788"/>
                </a:cubicBezTo>
                <a:cubicBezTo>
                  <a:pt x="100681" y="55167"/>
                  <a:pt x="106267" y="56292"/>
                  <a:pt x="111714" y="57926"/>
                </a:cubicBezTo>
                <a:cubicBezTo>
                  <a:pt x="120069" y="60433"/>
                  <a:pt x="136539" y="66201"/>
                  <a:pt x="136539" y="66201"/>
                </a:cubicBezTo>
                <a:cubicBezTo>
                  <a:pt x="159163" y="81283"/>
                  <a:pt x="140429" y="74724"/>
                  <a:pt x="157227" y="57926"/>
                </a:cubicBezTo>
                <a:cubicBezTo>
                  <a:pt x="161588" y="53565"/>
                  <a:pt x="168260" y="52409"/>
                  <a:pt x="173777" y="49651"/>
                </a:cubicBezTo>
                <a:cubicBezTo>
                  <a:pt x="177915" y="51030"/>
                  <a:pt x="182181" y="52070"/>
                  <a:pt x="186190" y="53788"/>
                </a:cubicBezTo>
                <a:cubicBezTo>
                  <a:pt x="221980" y="69127"/>
                  <a:pt x="186042" y="56499"/>
                  <a:pt x="215153" y="66201"/>
                </a:cubicBezTo>
                <a:cubicBezTo>
                  <a:pt x="225000" y="36659"/>
                  <a:pt x="216170" y="46215"/>
                  <a:pt x="235840" y="33101"/>
                </a:cubicBezTo>
                <a:cubicBezTo>
                  <a:pt x="239978" y="34480"/>
                  <a:pt x="244440" y="35120"/>
                  <a:pt x="248253" y="37238"/>
                </a:cubicBezTo>
                <a:cubicBezTo>
                  <a:pt x="256947" y="42068"/>
                  <a:pt x="273078" y="53788"/>
                  <a:pt x="273078" y="53788"/>
                </a:cubicBezTo>
                <a:cubicBezTo>
                  <a:pt x="277216" y="52409"/>
                  <a:pt x="281260" y="50709"/>
                  <a:pt x="285491" y="49651"/>
                </a:cubicBezTo>
                <a:cubicBezTo>
                  <a:pt x="309092" y="43751"/>
                  <a:pt x="301510" y="47741"/>
                  <a:pt x="322729" y="41376"/>
                </a:cubicBezTo>
                <a:cubicBezTo>
                  <a:pt x="331084" y="38870"/>
                  <a:pt x="347555" y="33101"/>
                  <a:pt x="347555" y="33101"/>
                </a:cubicBezTo>
                <a:cubicBezTo>
                  <a:pt x="351942" y="30176"/>
                  <a:pt x="365293" y="22447"/>
                  <a:pt x="368242" y="16550"/>
                </a:cubicBezTo>
                <a:cubicBezTo>
                  <a:pt x="370785" y="11464"/>
                  <a:pt x="372380" y="0"/>
                  <a:pt x="372380" y="0"/>
                </a:cubicBez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44" name="Forma livre 43"/>
          <p:cNvSpPr/>
          <p:nvPr/>
        </p:nvSpPr>
        <p:spPr>
          <a:xfrm>
            <a:off x="6251848" y="2461846"/>
            <a:ext cx="173849" cy="148952"/>
          </a:xfrm>
          <a:custGeom>
            <a:avLst/>
            <a:gdLst>
              <a:gd name="connsiteX0" fmla="*/ 8275 w 173849"/>
              <a:gd name="connsiteY0" fmla="*/ 0 h 148952"/>
              <a:gd name="connsiteX1" fmla="*/ 0 w 173849"/>
              <a:gd name="connsiteY1" fmla="*/ 20688 h 148952"/>
              <a:gd name="connsiteX2" fmla="*/ 20688 w 173849"/>
              <a:gd name="connsiteY2" fmla="*/ 45513 h 148952"/>
              <a:gd name="connsiteX3" fmla="*/ 24825 w 173849"/>
              <a:gd name="connsiteY3" fmla="*/ 70339 h 148952"/>
              <a:gd name="connsiteX4" fmla="*/ 49651 w 173849"/>
              <a:gd name="connsiteY4" fmla="*/ 78614 h 148952"/>
              <a:gd name="connsiteX5" fmla="*/ 57926 w 173849"/>
              <a:gd name="connsiteY5" fmla="*/ 66201 h 148952"/>
              <a:gd name="connsiteX6" fmla="*/ 70338 w 173849"/>
              <a:gd name="connsiteY6" fmla="*/ 62064 h 148952"/>
              <a:gd name="connsiteX7" fmla="*/ 70338 w 173849"/>
              <a:gd name="connsiteY7" fmla="*/ 95164 h 148952"/>
              <a:gd name="connsiteX8" fmla="*/ 82751 w 173849"/>
              <a:gd name="connsiteY8" fmla="*/ 124127 h 148952"/>
              <a:gd name="connsiteX9" fmla="*/ 99301 w 173849"/>
              <a:gd name="connsiteY9" fmla="*/ 148952 h 148952"/>
              <a:gd name="connsiteX10" fmla="*/ 136539 w 173849"/>
              <a:gd name="connsiteY10" fmla="*/ 144815 h 148952"/>
              <a:gd name="connsiteX11" fmla="*/ 124127 w 173849"/>
              <a:gd name="connsiteY11" fmla="*/ 115852 h 148952"/>
              <a:gd name="connsiteX12" fmla="*/ 173777 w 173849"/>
              <a:gd name="connsiteY12" fmla="*/ 99302 h 14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849" h="148952">
                <a:moveTo>
                  <a:pt x="8275" y="0"/>
                </a:moveTo>
                <a:cubicBezTo>
                  <a:pt x="5517" y="6896"/>
                  <a:pt x="0" y="13261"/>
                  <a:pt x="0" y="20688"/>
                </a:cubicBezTo>
                <a:cubicBezTo>
                  <a:pt x="0" y="26450"/>
                  <a:pt x="18314" y="43140"/>
                  <a:pt x="20688" y="45513"/>
                </a:cubicBezTo>
                <a:cubicBezTo>
                  <a:pt x="22067" y="53788"/>
                  <a:pt x="19301" y="64025"/>
                  <a:pt x="24825" y="70339"/>
                </a:cubicBezTo>
                <a:cubicBezTo>
                  <a:pt x="30569" y="76904"/>
                  <a:pt x="49651" y="78614"/>
                  <a:pt x="49651" y="78614"/>
                </a:cubicBezTo>
                <a:cubicBezTo>
                  <a:pt x="58698" y="105759"/>
                  <a:pt x="48728" y="82297"/>
                  <a:pt x="57926" y="66201"/>
                </a:cubicBezTo>
                <a:cubicBezTo>
                  <a:pt x="60090" y="62415"/>
                  <a:pt x="66201" y="63443"/>
                  <a:pt x="70338" y="62064"/>
                </a:cubicBezTo>
                <a:cubicBezTo>
                  <a:pt x="79797" y="90436"/>
                  <a:pt x="70338" y="55222"/>
                  <a:pt x="70338" y="95164"/>
                </a:cubicBezTo>
                <a:cubicBezTo>
                  <a:pt x="70338" y="112384"/>
                  <a:pt x="75995" y="110616"/>
                  <a:pt x="82751" y="124127"/>
                </a:cubicBezTo>
                <a:cubicBezTo>
                  <a:pt x="94726" y="148078"/>
                  <a:pt x="75773" y="125424"/>
                  <a:pt x="99301" y="148952"/>
                </a:cubicBezTo>
                <a:cubicBezTo>
                  <a:pt x="111714" y="147573"/>
                  <a:pt x="125948" y="151434"/>
                  <a:pt x="136539" y="144815"/>
                </a:cubicBezTo>
                <a:cubicBezTo>
                  <a:pt x="142827" y="140885"/>
                  <a:pt x="125387" y="117741"/>
                  <a:pt x="124127" y="115852"/>
                </a:cubicBezTo>
                <a:cubicBezTo>
                  <a:pt x="177900" y="111370"/>
                  <a:pt x="173777" y="128321"/>
                  <a:pt x="173777" y="99302"/>
                </a:cubicBez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45" name="Forma livre 44"/>
          <p:cNvSpPr/>
          <p:nvPr/>
        </p:nvSpPr>
        <p:spPr>
          <a:xfrm>
            <a:off x="6682154" y="2697687"/>
            <a:ext cx="211015" cy="298310"/>
          </a:xfrm>
          <a:custGeom>
            <a:avLst/>
            <a:gdLst>
              <a:gd name="connsiteX0" fmla="*/ 211015 w 211015"/>
              <a:gd name="connsiteY0" fmla="*/ 0 h 298310"/>
              <a:gd name="connsiteX1" fmla="*/ 190327 w 211015"/>
              <a:gd name="connsiteY1" fmla="*/ 12413 h 298310"/>
              <a:gd name="connsiteX2" fmla="*/ 182052 w 211015"/>
              <a:gd name="connsiteY2" fmla="*/ 78613 h 298310"/>
              <a:gd name="connsiteX3" fmla="*/ 177915 w 211015"/>
              <a:gd name="connsiteY3" fmla="*/ 91026 h 298310"/>
              <a:gd name="connsiteX4" fmla="*/ 169640 w 211015"/>
              <a:gd name="connsiteY4" fmla="*/ 103439 h 298310"/>
              <a:gd name="connsiteX5" fmla="*/ 157227 w 211015"/>
              <a:gd name="connsiteY5" fmla="*/ 161365 h 298310"/>
              <a:gd name="connsiteX6" fmla="*/ 136539 w 211015"/>
              <a:gd name="connsiteY6" fmla="*/ 165502 h 298310"/>
              <a:gd name="connsiteX7" fmla="*/ 153089 w 211015"/>
              <a:gd name="connsiteY7" fmla="*/ 190327 h 298310"/>
              <a:gd name="connsiteX8" fmla="*/ 136539 w 211015"/>
              <a:gd name="connsiteY8" fmla="*/ 194465 h 298310"/>
              <a:gd name="connsiteX9" fmla="*/ 140677 w 211015"/>
              <a:gd name="connsiteY9" fmla="*/ 206878 h 298310"/>
              <a:gd name="connsiteX10" fmla="*/ 103439 w 211015"/>
              <a:gd name="connsiteY10" fmla="*/ 219290 h 298310"/>
              <a:gd name="connsiteX11" fmla="*/ 111714 w 211015"/>
              <a:gd name="connsiteY11" fmla="*/ 239978 h 298310"/>
              <a:gd name="connsiteX12" fmla="*/ 107576 w 211015"/>
              <a:gd name="connsiteY12" fmla="*/ 252391 h 298310"/>
              <a:gd name="connsiteX13" fmla="*/ 74476 w 211015"/>
              <a:gd name="connsiteY13" fmla="*/ 256528 h 298310"/>
              <a:gd name="connsiteX14" fmla="*/ 41375 w 211015"/>
              <a:gd name="connsiteY14" fmla="*/ 277216 h 298310"/>
              <a:gd name="connsiteX15" fmla="*/ 28963 w 211015"/>
              <a:gd name="connsiteY15" fmla="*/ 281354 h 298310"/>
              <a:gd name="connsiteX16" fmla="*/ 37238 w 211015"/>
              <a:gd name="connsiteY16" fmla="*/ 293766 h 298310"/>
              <a:gd name="connsiteX17" fmla="*/ 24825 w 211015"/>
              <a:gd name="connsiteY17" fmla="*/ 297904 h 298310"/>
              <a:gd name="connsiteX18" fmla="*/ 0 w 211015"/>
              <a:gd name="connsiteY18" fmla="*/ 297904 h 29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1015" h="298310">
                <a:moveTo>
                  <a:pt x="211015" y="0"/>
                </a:moveTo>
                <a:cubicBezTo>
                  <a:pt x="204119" y="4138"/>
                  <a:pt x="193107" y="4867"/>
                  <a:pt x="190327" y="12413"/>
                </a:cubicBezTo>
                <a:cubicBezTo>
                  <a:pt x="182639" y="33280"/>
                  <a:pt x="185520" y="56647"/>
                  <a:pt x="182052" y="78613"/>
                </a:cubicBezTo>
                <a:cubicBezTo>
                  <a:pt x="181372" y="82921"/>
                  <a:pt x="179865" y="87125"/>
                  <a:pt x="177915" y="91026"/>
                </a:cubicBezTo>
                <a:cubicBezTo>
                  <a:pt x="175691" y="95474"/>
                  <a:pt x="172398" y="99301"/>
                  <a:pt x="169640" y="103439"/>
                </a:cubicBezTo>
                <a:cubicBezTo>
                  <a:pt x="169388" y="106468"/>
                  <a:pt x="176256" y="153210"/>
                  <a:pt x="157227" y="161365"/>
                </a:cubicBezTo>
                <a:cubicBezTo>
                  <a:pt x="150763" y="164135"/>
                  <a:pt x="143435" y="164123"/>
                  <a:pt x="136539" y="165502"/>
                </a:cubicBezTo>
                <a:cubicBezTo>
                  <a:pt x="137115" y="166078"/>
                  <a:pt x="158222" y="183484"/>
                  <a:pt x="153089" y="190327"/>
                </a:cubicBezTo>
                <a:cubicBezTo>
                  <a:pt x="149677" y="194876"/>
                  <a:pt x="142056" y="193086"/>
                  <a:pt x="136539" y="194465"/>
                </a:cubicBezTo>
                <a:cubicBezTo>
                  <a:pt x="137918" y="198603"/>
                  <a:pt x="142297" y="202828"/>
                  <a:pt x="140677" y="206878"/>
                </a:cubicBezTo>
                <a:cubicBezTo>
                  <a:pt x="136522" y="217267"/>
                  <a:pt x="107463" y="218619"/>
                  <a:pt x="103439" y="219290"/>
                </a:cubicBezTo>
                <a:cubicBezTo>
                  <a:pt x="93038" y="250491"/>
                  <a:pt x="101020" y="213242"/>
                  <a:pt x="111714" y="239978"/>
                </a:cubicBezTo>
                <a:cubicBezTo>
                  <a:pt x="113334" y="244028"/>
                  <a:pt x="111562" y="250620"/>
                  <a:pt x="107576" y="252391"/>
                </a:cubicBezTo>
                <a:cubicBezTo>
                  <a:pt x="97415" y="256907"/>
                  <a:pt x="85509" y="255149"/>
                  <a:pt x="74476" y="256528"/>
                </a:cubicBezTo>
                <a:cubicBezTo>
                  <a:pt x="61362" y="276199"/>
                  <a:pt x="70919" y="267368"/>
                  <a:pt x="41375" y="277216"/>
                </a:cubicBezTo>
                <a:lnTo>
                  <a:pt x="28963" y="281354"/>
                </a:lnTo>
                <a:cubicBezTo>
                  <a:pt x="31721" y="285491"/>
                  <a:pt x="38444" y="288942"/>
                  <a:pt x="37238" y="293766"/>
                </a:cubicBezTo>
                <a:cubicBezTo>
                  <a:pt x="36180" y="297997"/>
                  <a:pt x="29160" y="297422"/>
                  <a:pt x="24825" y="297904"/>
                </a:cubicBezTo>
                <a:cubicBezTo>
                  <a:pt x="16601" y="298818"/>
                  <a:pt x="8275" y="297904"/>
                  <a:pt x="0" y="297904"/>
                </a:cubicBez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46" name="Forma livre 45"/>
          <p:cNvSpPr/>
          <p:nvPr/>
        </p:nvSpPr>
        <p:spPr>
          <a:xfrm>
            <a:off x="6164959" y="3077547"/>
            <a:ext cx="211016" cy="224223"/>
          </a:xfrm>
          <a:custGeom>
            <a:avLst/>
            <a:gdLst>
              <a:gd name="connsiteX0" fmla="*/ 0 w 211016"/>
              <a:gd name="connsiteY0" fmla="*/ 224223 h 224223"/>
              <a:gd name="connsiteX1" fmla="*/ 20688 w 211016"/>
              <a:gd name="connsiteY1" fmla="*/ 215948 h 224223"/>
              <a:gd name="connsiteX2" fmla="*/ 33101 w 211016"/>
              <a:gd name="connsiteY2" fmla="*/ 207673 h 224223"/>
              <a:gd name="connsiteX3" fmla="*/ 28963 w 211016"/>
              <a:gd name="connsiteY3" fmla="*/ 186985 h 224223"/>
              <a:gd name="connsiteX4" fmla="*/ 20688 w 211016"/>
              <a:gd name="connsiteY4" fmla="*/ 174572 h 224223"/>
              <a:gd name="connsiteX5" fmla="*/ 37238 w 211016"/>
              <a:gd name="connsiteY5" fmla="*/ 149747 h 224223"/>
              <a:gd name="connsiteX6" fmla="*/ 45513 w 211016"/>
              <a:gd name="connsiteY6" fmla="*/ 137334 h 224223"/>
              <a:gd name="connsiteX7" fmla="*/ 49651 w 211016"/>
              <a:gd name="connsiteY7" fmla="*/ 112509 h 224223"/>
              <a:gd name="connsiteX8" fmla="*/ 74476 w 211016"/>
              <a:gd name="connsiteY8" fmla="*/ 108372 h 224223"/>
              <a:gd name="connsiteX9" fmla="*/ 82751 w 211016"/>
              <a:gd name="connsiteY9" fmla="*/ 95959 h 224223"/>
              <a:gd name="connsiteX10" fmla="*/ 95164 w 211016"/>
              <a:gd name="connsiteY10" fmla="*/ 91821 h 224223"/>
              <a:gd name="connsiteX11" fmla="*/ 107577 w 211016"/>
              <a:gd name="connsiteY11" fmla="*/ 83546 h 224223"/>
              <a:gd name="connsiteX12" fmla="*/ 115852 w 211016"/>
              <a:gd name="connsiteY12" fmla="*/ 66996 h 224223"/>
              <a:gd name="connsiteX13" fmla="*/ 119989 w 211016"/>
              <a:gd name="connsiteY13" fmla="*/ 38033 h 224223"/>
              <a:gd name="connsiteX14" fmla="*/ 140677 w 211016"/>
              <a:gd name="connsiteY14" fmla="*/ 29758 h 224223"/>
              <a:gd name="connsiteX15" fmla="*/ 144815 w 211016"/>
              <a:gd name="connsiteY15" fmla="*/ 17345 h 224223"/>
              <a:gd name="connsiteX16" fmla="*/ 173778 w 211016"/>
              <a:gd name="connsiteY16" fmla="*/ 9070 h 224223"/>
              <a:gd name="connsiteX17" fmla="*/ 211016 w 211016"/>
              <a:gd name="connsiteY17" fmla="*/ 795 h 22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1016" h="224223">
                <a:moveTo>
                  <a:pt x="0" y="224223"/>
                </a:moveTo>
                <a:cubicBezTo>
                  <a:pt x="6896" y="221465"/>
                  <a:pt x="14045" y="219269"/>
                  <a:pt x="20688" y="215948"/>
                </a:cubicBezTo>
                <a:cubicBezTo>
                  <a:pt x="25136" y="213724"/>
                  <a:pt x="31735" y="212454"/>
                  <a:pt x="33101" y="207673"/>
                </a:cubicBezTo>
                <a:cubicBezTo>
                  <a:pt x="35033" y="200911"/>
                  <a:pt x="31432" y="193570"/>
                  <a:pt x="28963" y="186985"/>
                </a:cubicBezTo>
                <a:cubicBezTo>
                  <a:pt x="27217" y="182329"/>
                  <a:pt x="23446" y="178710"/>
                  <a:pt x="20688" y="174572"/>
                </a:cubicBezTo>
                <a:lnTo>
                  <a:pt x="37238" y="149747"/>
                </a:lnTo>
                <a:lnTo>
                  <a:pt x="45513" y="137334"/>
                </a:lnTo>
                <a:cubicBezTo>
                  <a:pt x="46892" y="129059"/>
                  <a:pt x="43719" y="118441"/>
                  <a:pt x="49651" y="112509"/>
                </a:cubicBezTo>
                <a:cubicBezTo>
                  <a:pt x="55583" y="106577"/>
                  <a:pt x="66973" y="112124"/>
                  <a:pt x="74476" y="108372"/>
                </a:cubicBezTo>
                <a:cubicBezTo>
                  <a:pt x="78924" y="106148"/>
                  <a:pt x="78868" y="99066"/>
                  <a:pt x="82751" y="95959"/>
                </a:cubicBezTo>
                <a:cubicBezTo>
                  <a:pt x="86157" y="93234"/>
                  <a:pt x="91263" y="93772"/>
                  <a:pt x="95164" y="91821"/>
                </a:cubicBezTo>
                <a:cubicBezTo>
                  <a:pt x="99612" y="89597"/>
                  <a:pt x="103439" y="86304"/>
                  <a:pt x="107577" y="83546"/>
                </a:cubicBezTo>
                <a:cubicBezTo>
                  <a:pt x="110335" y="78029"/>
                  <a:pt x="114229" y="72947"/>
                  <a:pt x="115852" y="66996"/>
                </a:cubicBezTo>
                <a:cubicBezTo>
                  <a:pt x="118418" y="57587"/>
                  <a:pt x="114579" y="46147"/>
                  <a:pt x="119989" y="38033"/>
                </a:cubicBezTo>
                <a:cubicBezTo>
                  <a:pt x="124109" y="31853"/>
                  <a:pt x="133781" y="32516"/>
                  <a:pt x="140677" y="29758"/>
                </a:cubicBezTo>
                <a:cubicBezTo>
                  <a:pt x="142056" y="25620"/>
                  <a:pt x="141731" y="20429"/>
                  <a:pt x="144815" y="17345"/>
                </a:cubicBezTo>
                <a:cubicBezTo>
                  <a:pt x="146793" y="15367"/>
                  <a:pt x="173637" y="9105"/>
                  <a:pt x="173778" y="9070"/>
                </a:cubicBezTo>
                <a:cubicBezTo>
                  <a:pt x="193075" y="-3795"/>
                  <a:pt x="181217" y="795"/>
                  <a:pt x="211016" y="795"/>
                </a:cubicBez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47" name="Forma livre 46"/>
          <p:cNvSpPr/>
          <p:nvPr/>
        </p:nvSpPr>
        <p:spPr>
          <a:xfrm>
            <a:off x="4720952" y="3372109"/>
            <a:ext cx="393883" cy="103439"/>
          </a:xfrm>
          <a:custGeom>
            <a:avLst/>
            <a:gdLst>
              <a:gd name="connsiteX0" fmla="*/ 0 w 393883"/>
              <a:gd name="connsiteY0" fmla="*/ 49650 h 103439"/>
              <a:gd name="connsiteX1" fmla="*/ 78614 w 393883"/>
              <a:gd name="connsiteY1" fmla="*/ 41375 h 103439"/>
              <a:gd name="connsiteX2" fmla="*/ 95164 w 393883"/>
              <a:gd name="connsiteY2" fmla="*/ 53788 h 103439"/>
              <a:gd name="connsiteX3" fmla="*/ 119989 w 393883"/>
              <a:gd name="connsiteY3" fmla="*/ 62063 h 103439"/>
              <a:gd name="connsiteX4" fmla="*/ 177915 w 393883"/>
              <a:gd name="connsiteY4" fmla="*/ 62063 h 103439"/>
              <a:gd name="connsiteX5" fmla="*/ 182053 w 393883"/>
              <a:gd name="connsiteY5" fmla="*/ 82751 h 103439"/>
              <a:gd name="connsiteX6" fmla="*/ 239978 w 393883"/>
              <a:gd name="connsiteY6" fmla="*/ 103439 h 103439"/>
              <a:gd name="connsiteX7" fmla="*/ 256529 w 393883"/>
              <a:gd name="connsiteY7" fmla="*/ 82751 h 103439"/>
              <a:gd name="connsiteX8" fmla="*/ 268941 w 393883"/>
              <a:gd name="connsiteY8" fmla="*/ 78613 h 103439"/>
              <a:gd name="connsiteX9" fmla="*/ 293767 w 393883"/>
              <a:gd name="connsiteY9" fmla="*/ 86888 h 103439"/>
              <a:gd name="connsiteX10" fmla="*/ 314454 w 393883"/>
              <a:gd name="connsiteY10" fmla="*/ 103439 h 103439"/>
              <a:gd name="connsiteX11" fmla="*/ 326867 w 393883"/>
              <a:gd name="connsiteY11" fmla="*/ 95163 h 103439"/>
              <a:gd name="connsiteX12" fmla="*/ 380655 w 393883"/>
              <a:gd name="connsiteY12" fmla="*/ 78613 h 103439"/>
              <a:gd name="connsiteX13" fmla="*/ 393068 w 393883"/>
              <a:gd name="connsiteY13" fmla="*/ 82751 h 103439"/>
              <a:gd name="connsiteX14" fmla="*/ 380655 w 393883"/>
              <a:gd name="connsiteY14" fmla="*/ 24825 h 103439"/>
              <a:gd name="connsiteX15" fmla="*/ 376518 w 393883"/>
              <a:gd name="connsiteY15" fmla="*/ 12412 h 103439"/>
              <a:gd name="connsiteX16" fmla="*/ 393068 w 393883"/>
              <a:gd name="connsiteY16" fmla="*/ 0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3883" h="103439">
                <a:moveTo>
                  <a:pt x="0" y="49650"/>
                </a:moveTo>
                <a:cubicBezTo>
                  <a:pt x="32262" y="30294"/>
                  <a:pt x="24762" y="29408"/>
                  <a:pt x="78614" y="41375"/>
                </a:cubicBezTo>
                <a:cubicBezTo>
                  <a:pt x="85346" y="42871"/>
                  <a:pt x="88996" y="50704"/>
                  <a:pt x="95164" y="53788"/>
                </a:cubicBezTo>
                <a:cubicBezTo>
                  <a:pt x="102966" y="57689"/>
                  <a:pt x="119989" y="62063"/>
                  <a:pt x="119989" y="62063"/>
                </a:cubicBezTo>
                <a:cubicBezTo>
                  <a:pt x="128062" y="61054"/>
                  <a:pt x="167285" y="52951"/>
                  <a:pt x="177915" y="62063"/>
                </a:cubicBezTo>
                <a:cubicBezTo>
                  <a:pt x="183254" y="66640"/>
                  <a:pt x="177735" y="77200"/>
                  <a:pt x="182053" y="82751"/>
                </a:cubicBezTo>
                <a:cubicBezTo>
                  <a:pt x="197955" y="103197"/>
                  <a:pt x="217329" y="100608"/>
                  <a:pt x="239978" y="103439"/>
                </a:cubicBezTo>
                <a:cubicBezTo>
                  <a:pt x="243739" y="97798"/>
                  <a:pt x="249976" y="86683"/>
                  <a:pt x="256529" y="82751"/>
                </a:cubicBezTo>
                <a:cubicBezTo>
                  <a:pt x="260269" y="80507"/>
                  <a:pt x="264804" y="79992"/>
                  <a:pt x="268941" y="78613"/>
                </a:cubicBezTo>
                <a:cubicBezTo>
                  <a:pt x="277216" y="81371"/>
                  <a:pt x="291009" y="78613"/>
                  <a:pt x="293767" y="86888"/>
                </a:cubicBezTo>
                <a:cubicBezTo>
                  <a:pt x="299702" y="104696"/>
                  <a:pt x="293673" y="98243"/>
                  <a:pt x="314454" y="103439"/>
                </a:cubicBezTo>
                <a:cubicBezTo>
                  <a:pt x="318592" y="100680"/>
                  <a:pt x="321991" y="96138"/>
                  <a:pt x="326867" y="95163"/>
                </a:cubicBezTo>
                <a:cubicBezTo>
                  <a:pt x="383114" y="83913"/>
                  <a:pt x="370676" y="108554"/>
                  <a:pt x="380655" y="78613"/>
                </a:cubicBezTo>
                <a:cubicBezTo>
                  <a:pt x="384793" y="79992"/>
                  <a:pt x="391870" y="86945"/>
                  <a:pt x="393068" y="82751"/>
                </a:cubicBezTo>
                <a:cubicBezTo>
                  <a:pt x="397083" y="68699"/>
                  <a:pt x="385202" y="38467"/>
                  <a:pt x="380655" y="24825"/>
                </a:cubicBezTo>
                <a:lnTo>
                  <a:pt x="376518" y="12412"/>
                </a:lnTo>
                <a:cubicBezTo>
                  <a:pt x="390553" y="3055"/>
                  <a:pt x="385413" y="7653"/>
                  <a:pt x="393068" y="0"/>
                </a:cubicBez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48" name="Forma livre 47"/>
          <p:cNvSpPr/>
          <p:nvPr/>
        </p:nvSpPr>
        <p:spPr>
          <a:xfrm>
            <a:off x="4613376" y="2689313"/>
            <a:ext cx="376533" cy="124225"/>
          </a:xfrm>
          <a:custGeom>
            <a:avLst/>
            <a:gdLst>
              <a:gd name="connsiteX0" fmla="*/ 0 w 376533"/>
              <a:gd name="connsiteY0" fmla="*/ 99 h 124225"/>
              <a:gd name="connsiteX1" fmla="*/ 37238 w 376533"/>
              <a:gd name="connsiteY1" fmla="*/ 16649 h 124225"/>
              <a:gd name="connsiteX2" fmla="*/ 28962 w 376533"/>
              <a:gd name="connsiteY2" fmla="*/ 24924 h 124225"/>
              <a:gd name="connsiteX3" fmla="*/ 41375 w 376533"/>
              <a:gd name="connsiteY3" fmla="*/ 33199 h 124225"/>
              <a:gd name="connsiteX4" fmla="*/ 95163 w 376533"/>
              <a:gd name="connsiteY4" fmla="*/ 24924 h 124225"/>
              <a:gd name="connsiteX5" fmla="*/ 119989 w 376533"/>
              <a:gd name="connsiteY5" fmla="*/ 29062 h 124225"/>
              <a:gd name="connsiteX6" fmla="*/ 132401 w 376533"/>
              <a:gd name="connsiteY6" fmla="*/ 37337 h 124225"/>
              <a:gd name="connsiteX7" fmla="*/ 157227 w 376533"/>
              <a:gd name="connsiteY7" fmla="*/ 41474 h 124225"/>
              <a:gd name="connsiteX8" fmla="*/ 177914 w 376533"/>
              <a:gd name="connsiteY8" fmla="*/ 20787 h 124225"/>
              <a:gd name="connsiteX9" fmla="*/ 190327 w 376533"/>
              <a:gd name="connsiteY9" fmla="*/ 24924 h 124225"/>
              <a:gd name="connsiteX10" fmla="*/ 198602 w 376533"/>
              <a:gd name="connsiteY10" fmla="*/ 37337 h 124225"/>
              <a:gd name="connsiteX11" fmla="*/ 231703 w 376533"/>
              <a:gd name="connsiteY11" fmla="*/ 49749 h 124225"/>
              <a:gd name="connsiteX12" fmla="*/ 248253 w 376533"/>
              <a:gd name="connsiteY12" fmla="*/ 53887 h 124225"/>
              <a:gd name="connsiteX13" fmla="*/ 273078 w 376533"/>
              <a:gd name="connsiteY13" fmla="*/ 70437 h 124225"/>
              <a:gd name="connsiteX14" fmla="*/ 289629 w 376533"/>
              <a:gd name="connsiteY14" fmla="*/ 66300 h 124225"/>
              <a:gd name="connsiteX15" fmla="*/ 293766 w 376533"/>
              <a:gd name="connsiteY15" fmla="*/ 49749 h 124225"/>
              <a:gd name="connsiteX16" fmla="*/ 306179 w 376533"/>
              <a:gd name="connsiteY16" fmla="*/ 53887 h 124225"/>
              <a:gd name="connsiteX17" fmla="*/ 318591 w 376533"/>
              <a:gd name="connsiteY17" fmla="*/ 70437 h 124225"/>
              <a:gd name="connsiteX18" fmla="*/ 326867 w 376533"/>
              <a:gd name="connsiteY18" fmla="*/ 78712 h 124225"/>
              <a:gd name="connsiteX19" fmla="*/ 351692 w 376533"/>
              <a:gd name="connsiteY19" fmla="*/ 70437 h 124225"/>
              <a:gd name="connsiteX20" fmla="*/ 359967 w 376533"/>
              <a:gd name="connsiteY20" fmla="*/ 82850 h 124225"/>
              <a:gd name="connsiteX21" fmla="*/ 368242 w 376533"/>
              <a:gd name="connsiteY21" fmla="*/ 107675 h 124225"/>
              <a:gd name="connsiteX22" fmla="*/ 376517 w 376533"/>
              <a:gd name="connsiteY22" fmla="*/ 124225 h 12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6533" h="124225">
                <a:moveTo>
                  <a:pt x="0" y="99"/>
                </a:moveTo>
                <a:cubicBezTo>
                  <a:pt x="6967" y="970"/>
                  <a:pt x="41532" y="-4819"/>
                  <a:pt x="37238" y="16649"/>
                </a:cubicBezTo>
                <a:cubicBezTo>
                  <a:pt x="36473" y="20474"/>
                  <a:pt x="31721" y="22166"/>
                  <a:pt x="28962" y="24924"/>
                </a:cubicBezTo>
                <a:cubicBezTo>
                  <a:pt x="33100" y="27682"/>
                  <a:pt x="36417" y="32818"/>
                  <a:pt x="41375" y="33199"/>
                </a:cubicBezTo>
                <a:cubicBezTo>
                  <a:pt x="67379" y="35200"/>
                  <a:pt x="75804" y="31378"/>
                  <a:pt x="95163" y="24924"/>
                </a:cubicBezTo>
                <a:cubicBezTo>
                  <a:pt x="103438" y="26303"/>
                  <a:pt x="112030" y="26409"/>
                  <a:pt x="119989" y="29062"/>
                </a:cubicBezTo>
                <a:cubicBezTo>
                  <a:pt x="124706" y="30634"/>
                  <a:pt x="127684" y="35765"/>
                  <a:pt x="132401" y="37337"/>
                </a:cubicBezTo>
                <a:cubicBezTo>
                  <a:pt x="140360" y="39990"/>
                  <a:pt x="148952" y="40095"/>
                  <a:pt x="157227" y="41474"/>
                </a:cubicBezTo>
                <a:cubicBezTo>
                  <a:pt x="162054" y="34234"/>
                  <a:pt x="167571" y="22511"/>
                  <a:pt x="177914" y="20787"/>
                </a:cubicBezTo>
                <a:cubicBezTo>
                  <a:pt x="182216" y="20070"/>
                  <a:pt x="186189" y="23545"/>
                  <a:pt x="190327" y="24924"/>
                </a:cubicBezTo>
                <a:cubicBezTo>
                  <a:pt x="193085" y="29062"/>
                  <a:pt x="195086" y="33821"/>
                  <a:pt x="198602" y="37337"/>
                </a:cubicBezTo>
                <a:cubicBezTo>
                  <a:pt x="209555" y="48290"/>
                  <a:pt x="216478" y="46366"/>
                  <a:pt x="231703" y="49749"/>
                </a:cubicBezTo>
                <a:cubicBezTo>
                  <a:pt x="237254" y="50983"/>
                  <a:pt x="242736" y="52508"/>
                  <a:pt x="248253" y="53887"/>
                </a:cubicBezTo>
                <a:cubicBezTo>
                  <a:pt x="255716" y="61350"/>
                  <a:pt x="261102" y="70437"/>
                  <a:pt x="273078" y="70437"/>
                </a:cubicBezTo>
                <a:cubicBezTo>
                  <a:pt x="278765" y="70437"/>
                  <a:pt x="284112" y="67679"/>
                  <a:pt x="289629" y="66300"/>
                </a:cubicBezTo>
                <a:cubicBezTo>
                  <a:pt x="291008" y="60783"/>
                  <a:pt x="289217" y="53161"/>
                  <a:pt x="293766" y="49749"/>
                </a:cubicBezTo>
                <a:cubicBezTo>
                  <a:pt x="297255" y="47132"/>
                  <a:pt x="302828" y="51095"/>
                  <a:pt x="306179" y="53887"/>
                </a:cubicBezTo>
                <a:cubicBezTo>
                  <a:pt x="311476" y="58302"/>
                  <a:pt x="314176" y="65140"/>
                  <a:pt x="318591" y="70437"/>
                </a:cubicBezTo>
                <a:cubicBezTo>
                  <a:pt x="321088" y="73434"/>
                  <a:pt x="324108" y="75954"/>
                  <a:pt x="326867" y="78712"/>
                </a:cubicBezTo>
                <a:cubicBezTo>
                  <a:pt x="335142" y="75954"/>
                  <a:pt x="346854" y="63179"/>
                  <a:pt x="351692" y="70437"/>
                </a:cubicBezTo>
                <a:cubicBezTo>
                  <a:pt x="354450" y="74575"/>
                  <a:pt x="357947" y="78306"/>
                  <a:pt x="359967" y="82850"/>
                </a:cubicBezTo>
                <a:cubicBezTo>
                  <a:pt x="363510" y="90821"/>
                  <a:pt x="363404" y="100417"/>
                  <a:pt x="368242" y="107675"/>
                </a:cubicBezTo>
                <a:cubicBezTo>
                  <a:pt x="377282" y="121235"/>
                  <a:pt x="376517" y="115115"/>
                  <a:pt x="376517" y="124225"/>
                </a:cubicBez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pic>
        <p:nvPicPr>
          <p:cNvPr id="31" name="Picture 142" descr="grade  de armadilha"/>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l="51570" r="27603" b="5623"/>
          <a:stretch/>
        </p:blipFill>
        <p:spPr bwMode="auto">
          <a:xfrm>
            <a:off x="3203847" y="4705760"/>
            <a:ext cx="1417664" cy="17348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42" descr="grade  de armadilha"/>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l="6116" r="68901" b="5184"/>
          <a:stretch/>
        </p:blipFill>
        <p:spPr bwMode="auto">
          <a:xfrm>
            <a:off x="4621511" y="4705760"/>
            <a:ext cx="1392426" cy="1742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8582466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pic>
        <p:nvPicPr>
          <p:cNvPr id="9" name="Imagem 8"/>
          <p:cNvPicPr/>
          <p:nvPr/>
        </p:nvPicPr>
        <p:blipFill>
          <a:blip r:embed="rId4" cstate="screen">
            <a:extLst>
              <a:ext uri="{28A0092B-C50C-407E-A947-70E740481C1C}">
                <a14:useLocalDpi xmlns="" xmlns:a14="http://schemas.microsoft.com/office/drawing/2010/main"/>
              </a:ext>
            </a:extLst>
          </a:blip>
          <a:stretch>
            <a:fillRect/>
          </a:stretch>
        </p:blipFill>
        <p:spPr>
          <a:xfrm>
            <a:off x="251800" y="1816535"/>
            <a:ext cx="2520000" cy="1728000"/>
          </a:xfrm>
          <a:prstGeom prst="rect">
            <a:avLst/>
          </a:prstGeom>
          <a:ln>
            <a:solidFill>
              <a:schemeClr val="tx1"/>
            </a:solidFill>
          </a:ln>
        </p:spPr>
      </p:pic>
      <p:sp>
        <p:nvSpPr>
          <p:cNvPr id="10" name="CaixaDeTexto 9"/>
          <p:cNvSpPr txBox="1"/>
          <p:nvPr/>
        </p:nvSpPr>
        <p:spPr>
          <a:xfrm>
            <a:off x="957593" y="1564703"/>
            <a:ext cx="1190069" cy="276999"/>
          </a:xfrm>
          <a:prstGeom prst="rect">
            <a:avLst/>
          </a:prstGeom>
          <a:noFill/>
        </p:spPr>
        <p:txBody>
          <a:bodyPr wrap="none" rtlCol="0">
            <a:spAutoFit/>
          </a:bodyPr>
          <a:lstStyle/>
          <a:p>
            <a:r>
              <a:rPr lang="pt-BR" sz="1200" b="1" i="1" dirty="0" smtClean="0"/>
              <a:t>Busca Aleatória</a:t>
            </a:r>
            <a:endParaRPr lang="pt-BR" sz="1200" b="1" i="1" dirty="0"/>
          </a:p>
        </p:txBody>
      </p:sp>
      <p:sp>
        <p:nvSpPr>
          <p:cNvPr id="8" name="Retângulo 7"/>
          <p:cNvSpPr/>
          <p:nvPr/>
        </p:nvSpPr>
        <p:spPr>
          <a:xfrm>
            <a:off x="759347" y="3564822"/>
            <a:ext cx="1611339" cy="261610"/>
          </a:xfrm>
          <a:prstGeom prst="rect">
            <a:avLst/>
          </a:prstGeom>
        </p:spPr>
        <p:txBody>
          <a:bodyPr wrap="none">
            <a:spAutoFit/>
          </a:bodyPr>
          <a:lstStyle/>
          <a:p>
            <a:r>
              <a:rPr lang="pt-BR" sz="1100" dirty="0" smtClean="0"/>
              <a:t>1 </a:t>
            </a:r>
            <a:r>
              <a:rPr lang="pt-BR" sz="1100" dirty="0"/>
              <a:t>trilhas x 2 km </a:t>
            </a:r>
            <a:r>
              <a:rPr lang="pt-BR" sz="1100" dirty="0" smtClean="0"/>
              <a:t>x 10 </a:t>
            </a:r>
            <a:r>
              <a:rPr lang="pt-BR" sz="1100" dirty="0"/>
              <a:t>dias </a:t>
            </a:r>
          </a:p>
        </p:txBody>
      </p:sp>
      <p:pic>
        <p:nvPicPr>
          <p:cNvPr id="12" name="Imagem 11" descr="DSC00545"/>
          <p:cNvPicPr/>
          <p:nvPr/>
        </p:nvPicPr>
        <p:blipFill>
          <a:blip r:embed="rId5" cstate="print">
            <a:extLst>
              <a:ext uri="{28A0092B-C50C-407E-A947-70E740481C1C}">
                <a14:useLocalDpi xmlns="" xmlns:a14="http://schemas.microsoft.com/office/drawing/2010/main"/>
              </a:ext>
            </a:extLst>
          </a:blip>
          <a:srcRect/>
          <a:stretch>
            <a:fillRect/>
          </a:stretch>
        </p:blipFill>
        <p:spPr bwMode="auto">
          <a:xfrm>
            <a:off x="251800" y="4711974"/>
            <a:ext cx="2520000" cy="1728000"/>
          </a:xfrm>
          <a:prstGeom prst="rect">
            <a:avLst/>
          </a:prstGeom>
          <a:noFill/>
          <a:ln w="6350" cmpd="sng">
            <a:solidFill>
              <a:srgbClr val="000000"/>
            </a:solidFill>
            <a:miter lim="800000"/>
            <a:headEnd/>
            <a:tailEnd/>
          </a:ln>
          <a:effectLst/>
        </p:spPr>
      </p:pic>
      <p:sp>
        <p:nvSpPr>
          <p:cNvPr id="13" name="CaixaDeTexto 12"/>
          <p:cNvSpPr txBox="1"/>
          <p:nvPr/>
        </p:nvSpPr>
        <p:spPr>
          <a:xfrm>
            <a:off x="951589" y="4460632"/>
            <a:ext cx="1104918" cy="276999"/>
          </a:xfrm>
          <a:prstGeom prst="rect">
            <a:avLst/>
          </a:prstGeom>
          <a:noFill/>
        </p:spPr>
        <p:txBody>
          <a:bodyPr wrap="none" rtlCol="0">
            <a:spAutoFit/>
          </a:bodyPr>
          <a:lstStyle/>
          <a:p>
            <a:r>
              <a:rPr lang="pt-BR" sz="1200" b="1" i="1" dirty="0" smtClean="0"/>
              <a:t>Caixa de Areia</a:t>
            </a:r>
            <a:endParaRPr lang="pt-BR" sz="1200" b="1" i="1" dirty="0"/>
          </a:p>
        </p:txBody>
      </p:sp>
      <p:sp>
        <p:nvSpPr>
          <p:cNvPr id="11" name="Retângulo 10"/>
          <p:cNvSpPr/>
          <p:nvPr/>
        </p:nvSpPr>
        <p:spPr>
          <a:xfrm>
            <a:off x="212832" y="6443558"/>
            <a:ext cx="2599796" cy="261610"/>
          </a:xfrm>
          <a:prstGeom prst="rect">
            <a:avLst/>
          </a:prstGeom>
        </p:spPr>
        <p:txBody>
          <a:bodyPr wrap="square">
            <a:spAutoFit/>
          </a:bodyPr>
          <a:lstStyle/>
          <a:p>
            <a:r>
              <a:rPr lang="pt-BR" sz="1100" dirty="0" smtClean="0"/>
              <a:t>2 </a:t>
            </a:r>
            <a:r>
              <a:rPr lang="pt-BR" sz="1100" dirty="0"/>
              <a:t>caixas de </a:t>
            </a:r>
            <a:r>
              <a:rPr lang="pt-BR" sz="1100" dirty="0" smtClean="0"/>
              <a:t>areia (0,50 m²) x 10 </a:t>
            </a:r>
            <a:r>
              <a:rPr lang="pt-BR" sz="1100" dirty="0"/>
              <a:t>dias/noites</a:t>
            </a:r>
          </a:p>
        </p:txBody>
      </p:sp>
      <p:sp>
        <p:nvSpPr>
          <p:cNvPr id="14" name="CaixaDeTexto 13"/>
          <p:cNvSpPr txBox="1"/>
          <p:nvPr/>
        </p:nvSpPr>
        <p:spPr>
          <a:xfrm>
            <a:off x="191760" y="332656"/>
            <a:ext cx="8073548" cy="369332"/>
          </a:xfrm>
          <a:prstGeom prst="rect">
            <a:avLst/>
          </a:prstGeom>
          <a:noFill/>
        </p:spPr>
        <p:txBody>
          <a:bodyPr wrap="square" rtlCol="0">
            <a:spAutoFit/>
          </a:bodyPr>
          <a:lstStyle/>
          <a:p>
            <a:r>
              <a:rPr lang="pt-BR" dirty="0" smtClean="0"/>
              <a:t>Delineamento Amostral - </a:t>
            </a:r>
            <a:r>
              <a:rPr lang="pt-BR" sz="1400" i="1" dirty="0" smtClean="0"/>
              <a:t>Subprograma de Monitoramento da Mastofauna</a:t>
            </a:r>
            <a:endParaRPr lang="pt-BR" sz="1400" i="1" dirty="0"/>
          </a:p>
        </p:txBody>
      </p:sp>
      <p:pic>
        <p:nvPicPr>
          <p:cNvPr id="15" name="Imagem 14"/>
          <p:cNvPicPr>
            <a:picLocks noChangeAspect="1"/>
          </p:cNvPicPr>
          <p:nvPr/>
        </p:nvPicPr>
        <p:blipFill rotWithShape="1">
          <a:blip r:embed="rId6" cstate="print">
            <a:extLst>
              <a:ext uri="{28A0092B-C50C-407E-A947-70E740481C1C}">
                <a14:useLocalDpi xmlns="" xmlns:a14="http://schemas.microsoft.com/office/drawing/2010/main" val="0"/>
              </a:ext>
            </a:extLst>
          </a:blip>
          <a:srcRect l="394" b="14195"/>
          <a:stretch/>
        </p:blipFill>
        <p:spPr>
          <a:xfrm>
            <a:off x="2987825" y="854019"/>
            <a:ext cx="5803742" cy="3454829"/>
          </a:xfrm>
          <a:prstGeom prst="rect">
            <a:avLst/>
          </a:prstGeom>
          <a:ln w="6350">
            <a:noFill/>
          </a:ln>
          <a:effectLst>
            <a:outerShdw blurRad="190500" algn="tl" rotWithShape="0">
              <a:srgbClr val="000000">
                <a:alpha val="70000"/>
              </a:srgbClr>
            </a:outerShdw>
          </a:effectLst>
        </p:spPr>
      </p:pic>
      <p:sp>
        <p:nvSpPr>
          <p:cNvPr id="4" name="Forma livre 3"/>
          <p:cNvSpPr/>
          <p:nvPr/>
        </p:nvSpPr>
        <p:spPr>
          <a:xfrm>
            <a:off x="5225734" y="2540460"/>
            <a:ext cx="119989" cy="492369"/>
          </a:xfrm>
          <a:custGeom>
            <a:avLst/>
            <a:gdLst>
              <a:gd name="connsiteX0" fmla="*/ 0 w 119989"/>
              <a:gd name="connsiteY0" fmla="*/ 0 h 492369"/>
              <a:gd name="connsiteX1" fmla="*/ 16550 w 119989"/>
              <a:gd name="connsiteY1" fmla="*/ 20688 h 492369"/>
              <a:gd name="connsiteX2" fmla="*/ 12413 w 119989"/>
              <a:gd name="connsiteY2" fmla="*/ 41375 h 492369"/>
              <a:gd name="connsiteX3" fmla="*/ 20688 w 119989"/>
              <a:gd name="connsiteY3" fmla="*/ 78613 h 492369"/>
              <a:gd name="connsiteX4" fmla="*/ 37238 w 119989"/>
              <a:gd name="connsiteY4" fmla="*/ 124126 h 492369"/>
              <a:gd name="connsiteX5" fmla="*/ 49651 w 119989"/>
              <a:gd name="connsiteY5" fmla="*/ 128264 h 492369"/>
              <a:gd name="connsiteX6" fmla="*/ 37238 w 119989"/>
              <a:gd name="connsiteY6" fmla="*/ 182052 h 492369"/>
              <a:gd name="connsiteX7" fmla="*/ 49651 w 119989"/>
              <a:gd name="connsiteY7" fmla="*/ 198602 h 492369"/>
              <a:gd name="connsiteX8" fmla="*/ 57926 w 119989"/>
              <a:gd name="connsiteY8" fmla="*/ 211015 h 492369"/>
              <a:gd name="connsiteX9" fmla="*/ 53788 w 119989"/>
              <a:gd name="connsiteY9" fmla="*/ 227565 h 492369"/>
              <a:gd name="connsiteX10" fmla="*/ 45513 w 119989"/>
              <a:gd name="connsiteY10" fmla="*/ 239978 h 492369"/>
              <a:gd name="connsiteX11" fmla="*/ 57926 w 119989"/>
              <a:gd name="connsiteY11" fmla="*/ 264803 h 492369"/>
              <a:gd name="connsiteX12" fmla="*/ 62063 w 119989"/>
              <a:gd name="connsiteY12" fmla="*/ 277216 h 492369"/>
              <a:gd name="connsiteX13" fmla="*/ 95164 w 119989"/>
              <a:gd name="connsiteY13" fmla="*/ 293766 h 492369"/>
              <a:gd name="connsiteX14" fmla="*/ 70338 w 119989"/>
              <a:gd name="connsiteY14" fmla="*/ 310316 h 492369"/>
              <a:gd name="connsiteX15" fmla="*/ 57926 w 119989"/>
              <a:gd name="connsiteY15" fmla="*/ 318592 h 492369"/>
              <a:gd name="connsiteX16" fmla="*/ 45513 w 119989"/>
              <a:gd name="connsiteY16" fmla="*/ 322729 h 492369"/>
              <a:gd name="connsiteX17" fmla="*/ 57926 w 119989"/>
              <a:gd name="connsiteY17" fmla="*/ 326867 h 492369"/>
              <a:gd name="connsiteX18" fmla="*/ 78614 w 119989"/>
              <a:gd name="connsiteY18" fmla="*/ 331004 h 492369"/>
              <a:gd name="connsiteX19" fmla="*/ 82751 w 119989"/>
              <a:gd name="connsiteY19" fmla="*/ 343417 h 492369"/>
              <a:gd name="connsiteX20" fmla="*/ 86889 w 119989"/>
              <a:gd name="connsiteY20" fmla="*/ 368242 h 492369"/>
              <a:gd name="connsiteX21" fmla="*/ 103439 w 119989"/>
              <a:gd name="connsiteY21" fmla="*/ 393068 h 492369"/>
              <a:gd name="connsiteX22" fmla="*/ 103439 w 119989"/>
              <a:gd name="connsiteY22" fmla="*/ 438581 h 492369"/>
              <a:gd name="connsiteX23" fmla="*/ 115852 w 119989"/>
              <a:gd name="connsiteY23" fmla="*/ 463406 h 492369"/>
              <a:gd name="connsiteX24" fmla="*/ 119989 w 119989"/>
              <a:gd name="connsiteY24" fmla="*/ 475819 h 492369"/>
              <a:gd name="connsiteX25" fmla="*/ 115852 w 119989"/>
              <a:gd name="connsiteY25" fmla="*/ 488231 h 492369"/>
              <a:gd name="connsiteX26" fmla="*/ 115852 w 119989"/>
              <a:gd name="connsiteY26" fmla="*/ 492369 h 4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9989" h="492369">
                <a:moveTo>
                  <a:pt x="0" y="0"/>
                </a:moveTo>
                <a:cubicBezTo>
                  <a:pt x="5517" y="6896"/>
                  <a:pt x="14012" y="12229"/>
                  <a:pt x="16550" y="20688"/>
                </a:cubicBezTo>
                <a:cubicBezTo>
                  <a:pt x="18571" y="27424"/>
                  <a:pt x="12413" y="34343"/>
                  <a:pt x="12413" y="41375"/>
                </a:cubicBezTo>
                <a:cubicBezTo>
                  <a:pt x="12413" y="55944"/>
                  <a:pt x="16420" y="65811"/>
                  <a:pt x="20688" y="78613"/>
                </a:cubicBezTo>
                <a:cubicBezTo>
                  <a:pt x="24251" y="110688"/>
                  <a:pt x="14880" y="112947"/>
                  <a:pt x="37238" y="124126"/>
                </a:cubicBezTo>
                <a:cubicBezTo>
                  <a:pt x="41139" y="126077"/>
                  <a:pt x="45513" y="126885"/>
                  <a:pt x="49651" y="128264"/>
                </a:cubicBezTo>
                <a:cubicBezTo>
                  <a:pt x="44230" y="144527"/>
                  <a:pt x="36164" y="167012"/>
                  <a:pt x="37238" y="182052"/>
                </a:cubicBezTo>
                <a:cubicBezTo>
                  <a:pt x="37729" y="188930"/>
                  <a:pt x="45643" y="192991"/>
                  <a:pt x="49651" y="198602"/>
                </a:cubicBezTo>
                <a:cubicBezTo>
                  <a:pt x="52541" y="202649"/>
                  <a:pt x="55168" y="206877"/>
                  <a:pt x="57926" y="211015"/>
                </a:cubicBezTo>
                <a:cubicBezTo>
                  <a:pt x="56547" y="216532"/>
                  <a:pt x="56028" y="222338"/>
                  <a:pt x="53788" y="227565"/>
                </a:cubicBezTo>
                <a:cubicBezTo>
                  <a:pt x="51829" y="232136"/>
                  <a:pt x="46330" y="235073"/>
                  <a:pt x="45513" y="239978"/>
                </a:cubicBezTo>
                <a:cubicBezTo>
                  <a:pt x="44371" y="246830"/>
                  <a:pt x="55044" y="260480"/>
                  <a:pt x="57926" y="264803"/>
                </a:cubicBezTo>
                <a:cubicBezTo>
                  <a:pt x="59305" y="268941"/>
                  <a:pt x="59271" y="273865"/>
                  <a:pt x="62063" y="277216"/>
                </a:cubicBezTo>
                <a:cubicBezTo>
                  <a:pt x="73168" y="290542"/>
                  <a:pt x="80165" y="290017"/>
                  <a:pt x="95164" y="293766"/>
                </a:cubicBezTo>
                <a:lnTo>
                  <a:pt x="70338" y="310316"/>
                </a:lnTo>
                <a:cubicBezTo>
                  <a:pt x="66200" y="313074"/>
                  <a:pt x="62644" y="317020"/>
                  <a:pt x="57926" y="318592"/>
                </a:cubicBezTo>
                <a:lnTo>
                  <a:pt x="45513" y="322729"/>
                </a:lnTo>
                <a:cubicBezTo>
                  <a:pt x="49651" y="324108"/>
                  <a:pt x="53695" y="325809"/>
                  <a:pt x="57926" y="326867"/>
                </a:cubicBezTo>
                <a:cubicBezTo>
                  <a:pt x="64749" y="328573"/>
                  <a:pt x="72763" y="327103"/>
                  <a:pt x="78614" y="331004"/>
                </a:cubicBezTo>
                <a:cubicBezTo>
                  <a:pt x="82243" y="333423"/>
                  <a:pt x="81805" y="339159"/>
                  <a:pt x="82751" y="343417"/>
                </a:cubicBezTo>
                <a:cubicBezTo>
                  <a:pt x="84571" y="351606"/>
                  <a:pt x="84478" y="360207"/>
                  <a:pt x="86889" y="368242"/>
                </a:cubicBezTo>
                <a:cubicBezTo>
                  <a:pt x="91183" y="382555"/>
                  <a:pt x="94424" y="384052"/>
                  <a:pt x="103439" y="393068"/>
                </a:cubicBezTo>
                <a:cubicBezTo>
                  <a:pt x="112927" y="421533"/>
                  <a:pt x="103439" y="387118"/>
                  <a:pt x="103439" y="438581"/>
                </a:cubicBezTo>
                <a:cubicBezTo>
                  <a:pt x="103439" y="447147"/>
                  <a:pt x="111667" y="457129"/>
                  <a:pt x="115852" y="463406"/>
                </a:cubicBezTo>
                <a:cubicBezTo>
                  <a:pt x="117231" y="467544"/>
                  <a:pt x="119989" y="471458"/>
                  <a:pt x="119989" y="475819"/>
                </a:cubicBezTo>
                <a:cubicBezTo>
                  <a:pt x="119989" y="480180"/>
                  <a:pt x="116910" y="484000"/>
                  <a:pt x="115852" y="488231"/>
                </a:cubicBezTo>
                <a:cubicBezTo>
                  <a:pt x="115518" y="489569"/>
                  <a:pt x="115852" y="490990"/>
                  <a:pt x="115852" y="492369"/>
                </a:cubicBezTo>
              </a:path>
            </a:pathLst>
          </a:cu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6" name="Forma livre 15"/>
          <p:cNvSpPr/>
          <p:nvPr/>
        </p:nvSpPr>
        <p:spPr>
          <a:xfrm>
            <a:off x="5891881" y="1944652"/>
            <a:ext cx="244115" cy="194465"/>
          </a:xfrm>
          <a:custGeom>
            <a:avLst/>
            <a:gdLst>
              <a:gd name="connsiteX0" fmla="*/ 0 w 244115"/>
              <a:gd name="connsiteY0" fmla="*/ 0 h 194465"/>
              <a:gd name="connsiteX1" fmla="*/ 20687 w 244115"/>
              <a:gd name="connsiteY1" fmla="*/ 16550 h 194465"/>
              <a:gd name="connsiteX2" fmla="*/ 33100 w 244115"/>
              <a:gd name="connsiteY2" fmla="*/ 37238 h 194465"/>
              <a:gd name="connsiteX3" fmla="*/ 57925 w 244115"/>
              <a:gd name="connsiteY3" fmla="*/ 45513 h 194465"/>
              <a:gd name="connsiteX4" fmla="*/ 62063 w 244115"/>
              <a:gd name="connsiteY4" fmla="*/ 91026 h 194465"/>
              <a:gd name="connsiteX5" fmla="*/ 70338 w 244115"/>
              <a:gd name="connsiteY5" fmla="*/ 103438 h 194465"/>
              <a:gd name="connsiteX6" fmla="*/ 99301 w 244115"/>
              <a:gd name="connsiteY6" fmla="*/ 95163 h 194465"/>
              <a:gd name="connsiteX7" fmla="*/ 115851 w 244115"/>
              <a:gd name="connsiteY7" fmla="*/ 99301 h 194465"/>
              <a:gd name="connsiteX8" fmla="*/ 128264 w 244115"/>
              <a:gd name="connsiteY8" fmla="*/ 103438 h 194465"/>
              <a:gd name="connsiteX9" fmla="*/ 140676 w 244115"/>
              <a:gd name="connsiteY9" fmla="*/ 86888 h 194465"/>
              <a:gd name="connsiteX10" fmla="*/ 157227 w 244115"/>
              <a:gd name="connsiteY10" fmla="*/ 66200 h 194465"/>
              <a:gd name="connsiteX11" fmla="*/ 165502 w 244115"/>
              <a:gd name="connsiteY11" fmla="*/ 74476 h 194465"/>
              <a:gd name="connsiteX12" fmla="*/ 157227 w 244115"/>
              <a:gd name="connsiteY12" fmla="*/ 99301 h 194465"/>
              <a:gd name="connsiteX13" fmla="*/ 186190 w 244115"/>
              <a:gd name="connsiteY13" fmla="*/ 119989 h 194465"/>
              <a:gd name="connsiteX14" fmla="*/ 219290 w 244115"/>
              <a:gd name="connsiteY14" fmla="*/ 132401 h 194465"/>
              <a:gd name="connsiteX15" fmla="*/ 223428 w 244115"/>
              <a:gd name="connsiteY15" fmla="*/ 144814 h 194465"/>
              <a:gd name="connsiteX16" fmla="*/ 235840 w 244115"/>
              <a:gd name="connsiteY16" fmla="*/ 153089 h 194465"/>
              <a:gd name="connsiteX17" fmla="*/ 244115 w 244115"/>
              <a:gd name="connsiteY17" fmla="*/ 165502 h 194465"/>
              <a:gd name="connsiteX18" fmla="*/ 219290 w 244115"/>
              <a:gd name="connsiteY18" fmla="*/ 177915 h 194465"/>
              <a:gd name="connsiteX19" fmla="*/ 219290 w 244115"/>
              <a:gd name="connsiteY19" fmla="*/ 194465 h 19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4115" h="194465">
                <a:moveTo>
                  <a:pt x="0" y="0"/>
                </a:moveTo>
                <a:cubicBezTo>
                  <a:pt x="6896" y="5517"/>
                  <a:pt x="14940" y="9845"/>
                  <a:pt x="20687" y="16550"/>
                </a:cubicBezTo>
                <a:cubicBezTo>
                  <a:pt x="31303" y="28935"/>
                  <a:pt x="17051" y="29213"/>
                  <a:pt x="33100" y="37238"/>
                </a:cubicBezTo>
                <a:cubicBezTo>
                  <a:pt x="40902" y="41139"/>
                  <a:pt x="57925" y="45513"/>
                  <a:pt x="57925" y="45513"/>
                </a:cubicBezTo>
                <a:cubicBezTo>
                  <a:pt x="59304" y="60684"/>
                  <a:pt x="58871" y="76131"/>
                  <a:pt x="62063" y="91026"/>
                </a:cubicBezTo>
                <a:cubicBezTo>
                  <a:pt x="63105" y="95888"/>
                  <a:pt x="65621" y="101866"/>
                  <a:pt x="70338" y="103438"/>
                </a:cubicBezTo>
                <a:cubicBezTo>
                  <a:pt x="72937" y="104304"/>
                  <a:pt x="95439" y="96450"/>
                  <a:pt x="99301" y="95163"/>
                </a:cubicBezTo>
                <a:cubicBezTo>
                  <a:pt x="104818" y="96542"/>
                  <a:pt x="110383" y="97739"/>
                  <a:pt x="115851" y="99301"/>
                </a:cubicBezTo>
                <a:cubicBezTo>
                  <a:pt x="120045" y="100499"/>
                  <a:pt x="124363" y="105389"/>
                  <a:pt x="128264" y="103438"/>
                </a:cubicBezTo>
                <a:cubicBezTo>
                  <a:pt x="134432" y="100354"/>
                  <a:pt x="136668" y="92499"/>
                  <a:pt x="140676" y="86888"/>
                </a:cubicBezTo>
                <a:cubicBezTo>
                  <a:pt x="153723" y="68624"/>
                  <a:pt x="143391" y="80037"/>
                  <a:pt x="157227" y="66200"/>
                </a:cubicBezTo>
                <a:cubicBezTo>
                  <a:pt x="159985" y="68959"/>
                  <a:pt x="165502" y="70575"/>
                  <a:pt x="165502" y="74476"/>
                </a:cubicBezTo>
                <a:cubicBezTo>
                  <a:pt x="165502" y="83199"/>
                  <a:pt x="157227" y="99301"/>
                  <a:pt x="157227" y="99301"/>
                </a:cubicBezTo>
                <a:cubicBezTo>
                  <a:pt x="202584" y="121980"/>
                  <a:pt x="147051" y="92032"/>
                  <a:pt x="186190" y="119989"/>
                </a:cubicBezTo>
                <a:cubicBezTo>
                  <a:pt x="197841" y="128311"/>
                  <a:pt x="205962" y="129069"/>
                  <a:pt x="219290" y="132401"/>
                </a:cubicBezTo>
                <a:cubicBezTo>
                  <a:pt x="220669" y="136539"/>
                  <a:pt x="220703" y="141408"/>
                  <a:pt x="223428" y="144814"/>
                </a:cubicBezTo>
                <a:cubicBezTo>
                  <a:pt x="226534" y="148697"/>
                  <a:pt x="232324" y="149573"/>
                  <a:pt x="235840" y="153089"/>
                </a:cubicBezTo>
                <a:cubicBezTo>
                  <a:pt x="239356" y="156605"/>
                  <a:pt x="241357" y="161364"/>
                  <a:pt x="244115" y="165502"/>
                </a:cubicBezTo>
                <a:cubicBezTo>
                  <a:pt x="238239" y="167461"/>
                  <a:pt x="222499" y="171497"/>
                  <a:pt x="219290" y="177915"/>
                </a:cubicBezTo>
                <a:cubicBezTo>
                  <a:pt x="216823" y="182849"/>
                  <a:pt x="219290" y="188948"/>
                  <a:pt x="219290" y="194465"/>
                </a:cubicBez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7" name="Forma livre 16"/>
          <p:cNvSpPr/>
          <p:nvPr/>
        </p:nvSpPr>
        <p:spPr>
          <a:xfrm>
            <a:off x="6446313" y="2333582"/>
            <a:ext cx="326867" cy="86889"/>
          </a:xfrm>
          <a:custGeom>
            <a:avLst/>
            <a:gdLst>
              <a:gd name="connsiteX0" fmla="*/ 326867 w 326867"/>
              <a:gd name="connsiteY0" fmla="*/ 12413 h 86889"/>
              <a:gd name="connsiteX1" fmla="*/ 293767 w 326867"/>
              <a:gd name="connsiteY1" fmla="*/ 8275 h 86889"/>
              <a:gd name="connsiteX2" fmla="*/ 268941 w 326867"/>
              <a:gd name="connsiteY2" fmla="*/ 0 h 86889"/>
              <a:gd name="connsiteX3" fmla="*/ 182053 w 326867"/>
              <a:gd name="connsiteY3" fmla="*/ 4137 h 86889"/>
              <a:gd name="connsiteX4" fmla="*/ 186190 w 326867"/>
              <a:gd name="connsiteY4" fmla="*/ 16550 h 86889"/>
              <a:gd name="connsiteX5" fmla="*/ 165502 w 326867"/>
              <a:gd name="connsiteY5" fmla="*/ 20688 h 86889"/>
              <a:gd name="connsiteX6" fmla="*/ 124127 w 326867"/>
              <a:gd name="connsiteY6" fmla="*/ 24825 h 86889"/>
              <a:gd name="connsiteX7" fmla="*/ 128264 w 326867"/>
              <a:gd name="connsiteY7" fmla="*/ 53788 h 86889"/>
              <a:gd name="connsiteX8" fmla="*/ 140677 w 326867"/>
              <a:gd name="connsiteY8" fmla="*/ 57926 h 86889"/>
              <a:gd name="connsiteX9" fmla="*/ 70339 w 326867"/>
              <a:gd name="connsiteY9" fmla="*/ 70338 h 86889"/>
              <a:gd name="connsiteX10" fmla="*/ 62063 w 326867"/>
              <a:gd name="connsiteY10" fmla="*/ 78613 h 86889"/>
              <a:gd name="connsiteX11" fmla="*/ 37238 w 326867"/>
              <a:gd name="connsiteY11" fmla="*/ 86889 h 86889"/>
              <a:gd name="connsiteX12" fmla="*/ 0 w 326867"/>
              <a:gd name="connsiteY12" fmla="*/ 78613 h 8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6867" h="86889">
                <a:moveTo>
                  <a:pt x="326867" y="12413"/>
                </a:moveTo>
                <a:cubicBezTo>
                  <a:pt x="315834" y="11034"/>
                  <a:pt x="304639" y="10605"/>
                  <a:pt x="293767" y="8275"/>
                </a:cubicBezTo>
                <a:cubicBezTo>
                  <a:pt x="285238" y="6447"/>
                  <a:pt x="268941" y="0"/>
                  <a:pt x="268941" y="0"/>
                </a:cubicBezTo>
                <a:cubicBezTo>
                  <a:pt x="239978" y="1379"/>
                  <a:pt x="210485" y="-1549"/>
                  <a:pt x="182053" y="4137"/>
                </a:cubicBezTo>
                <a:cubicBezTo>
                  <a:pt x="177776" y="4992"/>
                  <a:pt x="189274" y="13466"/>
                  <a:pt x="186190" y="16550"/>
                </a:cubicBezTo>
                <a:cubicBezTo>
                  <a:pt x="181217" y="21523"/>
                  <a:pt x="172473" y="19759"/>
                  <a:pt x="165502" y="20688"/>
                </a:cubicBezTo>
                <a:cubicBezTo>
                  <a:pt x="151763" y="22520"/>
                  <a:pt x="137919" y="23446"/>
                  <a:pt x="124127" y="24825"/>
                </a:cubicBezTo>
                <a:cubicBezTo>
                  <a:pt x="125506" y="34479"/>
                  <a:pt x="123903" y="45065"/>
                  <a:pt x="128264" y="53788"/>
                </a:cubicBezTo>
                <a:cubicBezTo>
                  <a:pt x="130214" y="57689"/>
                  <a:pt x="143761" y="54842"/>
                  <a:pt x="140677" y="57926"/>
                </a:cubicBezTo>
                <a:cubicBezTo>
                  <a:pt x="130204" y="68400"/>
                  <a:pt x="74235" y="69984"/>
                  <a:pt x="70339" y="70338"/>
                </a:cubicBezTo>
                <a:cubicBezTo>
                  <a:pt x="67580" y="73096"/>
                  <a:pt x="65552" y="76868"/>
                  <a:pt x="62063" y="78613"/>
                </a:cubicBezTo>
                <a:cubicBezTo>
                  <a:pt x="54261" y="82514"/>
                  <a:pt x="37238" y="86889"/>
                  <a:pt x="37238" y="86889"/>
                </a:cubicBezTo>
                <a:cubicBezTo>
                  <a:pt x="2800" y="78278"/>
                  <a:pt x="15511" y="78613"/>
                  <a:pt x="0" y="78613"/>
                </a:cubicBez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8" name="Forma livre 17"/>
          <p:cNvSpPr/>
          <p:nvPr/>
        </p:nvSpPr>
        <p:spPr>
          <a:xfrm>
            <a:off x="4563725" y="2381805"/>
            <a:ext cx="359967" cy="47087"/>
          </a:xfrm>
          <a:custGeom>
            <a:avLst/>
            <a:gdLst>
              <a:gd name="connsiteX0" fmla="*/ 0 w 359967"/>
              <a:gd name="connsiteY0" fmla="*/ 26253 h 47087"/>
              <a:gd name="connsiteX1" fmla="*/ 20688 w 359967"/>
              <a:gd name="connsiteY1" fmla="*/ 38666 h 47087"/>
              <a:gd name="connsiteX2" fmla="*/ 45513 w 359967"/>
              <a:gd name="connsiteY2" fmla="*/ 46941 h 47087"/>
              <a:gd name="connsiteX3" fmla="*/ 86889 w 359967"/>
              <a:gd name="connsiteY3" fmla="*/ 42803 h 47087"/>
              <a:gd name="connsiteX4" fmla="*/ 95164 w 359967"/>
              <a:gd name="connsiteY4" fmla="*/ 30390 h 47087"/>
              <a:gd name="connsiteX5" fmla="*/ 86889 w 359967"/>
              <a:gd name="connsiteY5" fmla="*/ 38666 h 47087"/>
              <a:gd name="connsiteX6" fmla="*/ 119989 w 359967"/>
              <a:gd name="connsiteY6" fmla="*/ 42803 h 47087"/>
              <a:gd name="connsiteX7" fmla="*/ 128264 w 359967"/>
              <a:gd name="connsiteY7" fmla="*/ 17978 h 47087"/>
              <a:gd name="connsiteX8" fmla="*/ 144814 w 359967"/>
              <a:gd name="connsiteY8" fmla="*/ 22115 h 47087"/>
              <a:gd name="connsiteX9" fmla="*/ 177915 w 359967"/>
              <a:gd name="connsiteY9" fmla="*/ 17978 h 47087"/>
              <a:gd name="connsiteX10" fmla="*/ 190327 w 359967"/>
              <a:gd name="connsiteY10" fmla="*/ 9703 h 47087"/>
              <a:gd name="connsiteX11" fmla="*/ 202740 w 359967"/>
              <a:gd name="connsiteY11" fmla="*/ 17978 h 47087"/>
              <a:gd name="connsiteX12" fmla="*/ 215153 w 359967"/>
              <a:gd name="connsiteY12" fmla="*/ 22115 h 47087"/>
              <a:gd name="connsiteX13" fmla="*/ 227565 w 359967"/>
              <a:gd name="connsiteY13" fmla="*/ 13840 h 47087"/>
              <a:gd name="connsiteX14" fmla="*/ 260666 w 359967"/>
              <a:gd name="connsiteY14" fmla="*/ 22115 h 47087"/>
              <a:gd name="connsiteX15" fmla="*/ 273079 w 359967"/>
              <a:gd name="connsiteY15" fmla="*/ 30390 h 47087"/>
              <a:gd name="connsiteX16" fmla="*/ 285491 w 359967"/>
              <a:gd name="connsiteY16" fmla="*/ 5565 h 47087"/>
              <a:gd name="connsiteX17" fmla="*/ 310317 w 359967"/>
              <a:gd name="connsiteY17" fmla="*/ 13840 h 47087"/>
              <a:gd name="connsiteX18" fmla="*/ 322729 w 359967"/>
              <a:gd name="connsiteY18" fmla="*/ 17978 h 47087"/>
              <a:gd name="connsiteX19" fmla="*/ 326867 w 359967"/>
              <a:gd name="connsiteY19" fmla="*/ 1428 h 47087"/>
              <a:gd name="connsiteX20" fmla="*/ 347555 w 359967"/>
              <a:gd name="connsiteY20" fmla="*/ 17978 h 47087"/>
              <a:gd name="connsiteX21" fmla="*/ 359967 w 359967"/>
              <a:gd name="connsiteY21" fmla="*/ 17978 h 4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967" h="47087">
                <a:moveTo>
                  <a:pt x="0" y="26253"/>
                </a:moveTo>
                <a:cubicBezTo>
                  <a:pt x="6896" y="30391"/>
                  <a:pt x="13367" y="35338"/>
                  <a:pt x="20688" y="38666"/>
                </a:cubicBezTo>
                <a:cubicBezTo>
                  <a:pt x="28629" y="42275"/>
                  <a:pt x="45513" y="46941"/>
                  <a:pt x="45513" y="46941"/>
                </a:cubicBezTo>
                <a:cubicBezTo>
                  <a:pt x="59305" y="45562"/>
                  <a:pt x="73740" y="47186"/>
                  <a:pt x="86889" y="42803"/>
                </a:cubicBezTo>
                <a:cubicBezTo>
                  <a:pt x="91607" y="41230"/>
                  <a:pt x="95164" y="30390"/>
                  <a:pt x="95164" y="30390"/>
                </a:cubicBezTo>
                <a:cubicBezTo>
                  <a:pt x="92406" y="33149"/>
                  <a:pt x="85144" y="35177"/>
                  <a:pt x="86889" y="38666"/>
                </a:cubicBezTo>
                <a:cubicBezTo>
                  <a:pt x="94101" y="53091"/>
                  <a:pt x="110754" y="45112"/>
                  <a:pt x="119989" y="42803"/>
                </a:cubicBezTo>
                <a:cubicBezTo>
                  <a:pt x="122747" y="34528"/>
                  <a:pt x="121563" y="23562"/>
                  <a:pt x="128264" y="17978"/>
                </a:cubicBezTo>
                <a:cubicBezTo>
                  <a:pt x="132632" y="14338"/>
                  <a:pt x="139128" y="22115"/>
                  <a:pt x="144814" y="22115"/>
                </a:cubicBezTo>
                <a:cubicBezTo>
                  <a:pt x="155934" y="22115"/>
                  <a:pt x="166881" y="19357"/>
                  <a:pt x="177915" y="17978"/>
                </a:cubicBezTo>
                <a:cubicBezTo>
                  <a:pt x="182052" y="15220"/>
                  <a:pt x="185354" y="9703"/>
                  <a:pt x="190327" y="9703"/>
                </a:cubicBezTo>
                <a:cubicBezTo>
                  <a:pt x="195300" y="9703"/>
                  <a:pt x="198292" y="15754"/>
                  <a:pt x="202740" y="17978"/>
                </a:cubicBezTo>
                <a:cubicBezTo>
                  <a:pt x="206641" y="19928"/>
                  <a:pt x="211015" y="20736"/>
                  <a:pt x="215153" y="22115"/>
                </a:cubicBezTo>
                <a:cubicBezTo>
                  <a:pt x="219290" y="19357"/>
                  <a:pt x="222631" y="14457"/>
                  <a:pt x="227565" y="13840"/>
                </a:cubicBezTo>
                <a:cubicBezTo>
                  <a:pt x="234825" y="12933"/>
                  <a:pt x="252561" y="19414"/>
                  <a:pt x="260666" y="22115"/>
                </a:cubicBezTo>
                <a:cubicBezTo>
                  <a:pt x="264804" y="24873"/>
                  <a:pt x="268203" y="31365"/>
                  <a:pt x="273079" y="30390"/>
                </a:cubicBezTo>
                <a:cubicBezTo>
                  <a:pt x="278809" y="29244"/>
                  <a:pt x="284136" y="9631"/>
                  <a:pt x="285491" y="5565"/>
                </a:cubicBezTo>
                <a:lnTo>
                  <a:pt x="310317" y="13840"/>
                </a:lnTo>
                <a:lnTo>
                  <a:pt x="322729" y="17978"/>
                </a:lnTo>
                <a:cubicBezTo>
                  <a:pt x="324108" y="12461"/>
                  <a:pt x="322318" y="4840"/>
                  <a:pt x="326867" y="1428"/>
                </a:cubicBezTo>
                <a:cubicBezTo>
                  <a:pt x="336505" y="-5800"/>
                  <a:pt x="345404" y="16687"/>
                  <a:pt x="347555" y="17978"/>
                </a:cubicBezTo>
                <a:cubicBezTo>
                  <a:pt x="351103" y="20107"/>
                  <a:pt x="355830" y="17978"/>
                  <a:pt x="359967" y="17978"/>
                </a:cubicBez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9" name="Forma livre 18"/>
          <p:cNvSpPr/>
          <p:nvPr/>
        </p:nvSpPr>
        <p:spPr>
          <a:xfrm>
            <a:off x="5395374" y="3525198"/>
            <a:ext cx="372380" cy="165502"/>
          </a:xfrm>
          <a:custGeom>
            <a:avLst/>
            <a:gdLst>
              <a:gd name="connsiteX0" fmla="*/ 0 w 372380"/>
              <a:gd name="connsiteY0" fmla="*/ 165502 h 165502"/>
              <a:gd name="connsiteX1" fmla="*/ 20688 w 372380"/>
              <a:gd name="connsiteY1" fmla="*/ 136540 h 165502"/>
              <a:gd name="connsiteX2" fmla="*/ 33100 w 372380"/>
              <a:gd name="connsiteY2" fmla="*/ 132402 h 165502"/>
              <a:gd name="connsiteX3" fmla="*/ 41375 w 372380"/>
              <a:gd name="connsiteY3" fmla="*/ 115852 h 165502"/>
              <a:gd name="connsiteX4" fmla="*/ 45513 w 372380"/>
              <a:gd name="connsiteY4" fmla="*/ 95164 h 165502"/>
              <a:gd name="connsiteX5" fmla="*/ 70338 w 372380"/>
              <a:gd name="connsiteY5" fmla="*/ 91026 h 165502"/>
              <a:gd name="connsiteX6" fmla="*/ 78613 w 372380"/>
              <a:gd name="connsiteY6" fmla="*/ 78614 h 165502"/>
              <a:gd name="connsiteX7" fmla="*/ 91026 w 372380"/>
              <a:gd name="connsiteY7" fmla="*/ 66201 h 165502"/>
              <a:gd name="connsiteX8" fmla="*/ 95164 w 372380"/>
              <a:gd name="connsiteY8" fmla="*/ 53788 h 165502"/>
              <a:gd name="connsiteX9" fmla="*/ 111714 w 372380"/>
              <a:gd name="connsiteY9" fmla="*/ 57926 h 165502"/>
              <a:gd name="connsiteX10" fmla="*/ 136539 w 372380"/>
              <a:gd name="connsiteY10" fmla="*/ 66201 h 165502"/>
              <a:gd name="connsiteX11" fmla="*/ 157227 w 372380"/>
              <a:gd name="connsiteY11" fmla="*/ 57926 h 165502"/>
              <a:gd name="connsiteX12" fmla="*/ 173777 w 372380"/>
              <a:gd name="connsiteY12" fmla="*/ 49651 h 165502"/>
              <a:gd name="connsiteX13" fmla="*/ 186190 w 372380"/>
              <a:gd name="connsiteY13" fmla="*/ 53788 h 165502"/>
              <a:gd name="connsiteX14" fmla="*/ 215153 w 372380"/>
              <a:gd name="connsiteY14" fmla="*/ 66201 h 165502"/>
              <a:gd name="connsiteX15" fmla="*/ 235840 w 372380"/>
              <a:gd name="connsiteY15" fmla="*/ 33101 h 165502"/>
              <a:gd name="connsiteX16" fmla="*/ 248253 w 372380"/>
              <a:gd name="connsiteY16" fmla="*/ 37238 h 165502"/>
              <a:gd name="connsiteX17" fmla="*/ 273078 w 372380"/>
              <a:gd name="connsiteY17" fmla="*/ 53788 h 165502"/>
              <a:gd name="connsiteX18" fmla="*/ 285491 w 372380"/>
              <a:gd name="connsiteY18" fmla="*/ 49651 h 165502"/>
              <a:gd name="connsiteX19" fmla="*/ 322729 w 372380"/>
              <a:gd name="connsiteY19" fmla="*/ 41376 h 165502"/>
              <a:gd name="connsiteX20" fmla="*/ 347555 w 372380"/>
              <a:gd name="connsiteY20" fmla="*/ 33101 h 165502"/>
              <a:gd name="connsiteX21" fmla="*/ 368242 w 372380"/>
              <a:gd name="connsiteY21" fmla="*/ 16550 h 165502"/>
              <a:gd name="connsiteX22" fmla="*/ 372380 w 372380"/>
              <a:gd name="connsiteY22" fmla="*/ 0 h 16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2380" h="165502">
                <a:moveTo>
                  <a:pt x="0" y="165502"/>
                </a:moveTo>
                <a:cubicBezTo>
                  <a:pt x="3629" y="159453"/>
                  <a:pt x="11960" y="141777"/>
                  <a:pt x="20688" y="136540"/>
                </a:cubicBezTo>
                <a:cubicBezTo>
                  <a:pt x="24428" y="134296"/>
                  <a:pt x="28963" y="133781"/>
                  <a:pt x="33100" y="132402"/>
                </a:cubicBezTo>
                <a:cubicBezTo>
                  <a:pt x="35858" y="126885"/>
                  <a:pt x="39425" y="121703"/>
                  <a:pt x="41375" y="115852"/>
                </a:cubicBezTo>
                <a:cubicBezTo>
                  <a:pt x="43599" y="109180"/>
                  <a:pt x="40174" y="99741"/>
                  <a:pt x="45513" y="95164"/>
                </a:cubicBezTo>
                <a:cubicBezTo>
                  <a:pt x="51882" y="89704"/>
                  <a:pt x="62063" y="92405"/>
                  <a:pt x="70338" y="91026"/>
                </a:cubicBezTo>
                <a:cubicBezTo>
                  <a:pt x="73096" y="86889"/>
                  <a:pt x="75430" y="82434"/>
                  <a:pt x="78613" y="78614"/>
                </a:cubicBezTo>
                <a:cubicBezTo>
                  <a:pt x="82359" y="74119"/>
                  <a:pt x="87780" y="71070"/>
                  <a:pt x="91026" y="66201"/>
                </a:cubicBezTo>
                <a:cubicBezTo>
                  <a:pt x="93445" y="62572"/>
                  <a:pt x="93785" y="57926"/>
                  <a:pt x="95164" y="53788"/>
                </a:cubicBezTo>
                <a:cubicBezTo>
                  <a:pt x="100681" y="55167"/>
                  <a:pt x="106267" y="56292"/>
                  <a:pt x="111714" y="57926"/>
                </a:cubicBezTo>
                <a:cubicBezTo>
                  <a:pt x="120069" y="60433"/>
                  <a:pt x="136539" y="66201"/>
                  <a:pt x="136539" y="66201"/>
                </a:cubicBezTo>
                <a:cubicBezTo>
                  <a:pt x="159163" y="81283"/>
                  <a:pt x="140429" y="74724"/>
                  <a:pt x="157227" y="57926"/>
                </a:cubicBezTo>
                <a:cubicBezTo>
                  <a:pt x="161588" y="53565"/>
                  <a:pt x="168260" y="52409"/>
                  <a:pt x="173777" y="49651"/>
                </a:cubicBezTo>
                <a:cubicBezTo>
                  <a:pt x="177915" y="51030"/>
                  <a:pt x="182181" y="52070"/>
                  <a:pt x="186190" y="53788"/>
                </a:cubicBezTo>
                <a:cubicBezTo>
                  <a:pt x="221980" y="69127"/>
                  <a:pt x="186042" y="56499"/>
                  <a:pt x="215153" y="66201"/>
                </a:cubicBezTo>
                <a:cubicBezTo>
                  <a:pt x="225000" y="36659"/>
                  <a:pt x="216170" y="46215"/>
                  <a:pt x="235840" y="33101"/>
                </a:cubicBezTo>
                <a:cubicBezTo>
                  <a:pt x="239978" y="34480"/>
                  <a:pt x="244440" y="35120"/>
                  <a:pt x="248253" y="37238"/>
                </a:cubicBezTo>
                <a:cubicBezTo>
                  <a:pt x="256947" y="42068"/>
                  <a:pt x="273078" y="53788"/>
                  <a:pt x="273078" y="53788"/>
                </a:cubicBezTo>
                <a:cubicBezTo>
                  <a:pt x="277216" y="52409"/>
                  <a:pt x="281260" y="50709"/>
                  <a:pt x="285491" y="49651"/>
                </a:cubicBezTo>
                <a:cubicBezTo>
                  <a:pt x="309092" y="43751"/>
                  <a:pt x="301510" y="47741"/>
                  <a:pt x="322729" y="41376"/>
                </a:cubicBezTo>
                <a:cubicBezTo>
                  <a:pt x="331084" y="38870"/>
                  <a:pt x="347555" y="33101"/>
                  <a:pt x="347555" y="33101"/>
                </a:cubicBezTo>
                <a:cubicBezTo>
                  <a:pt x="351942" y="30176"/>
                  <a:pt x="365293" y="22447"/>
                  <a:pt x="368242" y="16550"/>
                </a:cubicBezTo>
                <a:cubicBezTo>
                  <a:pt x="370785" y="11464"/>
                  <a:pt x="372380" y="0"/>
                  <a:pt x="372380" y="0"/>
                </a:cubicBez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0" name="Forma livre 19"/>
          <p:cNvSpPr/>
          <p:nvPr/>
        </p:nvSpPr>
        <p:spPr>
          <a:xfrm>
            <a:off x="6251848" y="2461846"/>
            <a:ext cx="173849" cy="148952"/>
          </a:xfrm>
          <a:custGeom>
            <a:avLst/>
            <a:gdLst>
              <a:gd name="connsiteX0" fmla="*/ 8275 w 173849"/>
              <a:gd name="connsiteY0" fmla="*/ 0 h 148952"/>
              <a:gd name="connsiteX1" fmla="*/ 0 w 173849"/>
              <a:gd name="connsiteY1" fmla="*/ 20688 h 148952"/>
              <a:gd name="connsiteX2" fmla="*/ 20688 w 173849"/>
              <a:gd name="connsiteY2" fmla="*/ 45513 h 148952"/>
              <a:gd name="connsiteX3" fmla="*/ 24825 w 173849"/>
              <a:gd name="connsiteY3" fmla="*/ 70339 h 148952"/>
              <a:gd name="connsiteX4" fmla="*/ 49651 w 173849"/>
              <a:gd name="connsiteY4" fmla="*/ 78614 h 148952"/>
              <a:gd name="connsiteX5" fmla="*/ 57926 w 173849"/>
              <a:gd name="connsiteY5" fmla="*/ 66201 h 148952"/>
              <a:gd name="connsiteX6" fmla="*/ 70338 w 173849"/>
              <a:gd name="connsiteY6" fmla="*/ 62064 h 148952"/>
              <a:gd name="connsiteX7" fmla="*/ 70338 w 173849"/>
              <a:gd name="connsiteY7" fmla="*/ 95164 h 148952"/>
              <a:gd name="connsiteX8" fmla="*/ 82751 w 173849"/>
              <a:gd name="connsiteY8" fmla="*/ 124127 h 148952"/>
              <a:gd name="connsiteX9" fmla="*/ 99301 w 173849"/>
              <a:gd name="connsiteY9" fmla="*/ 148952 h 148952"/>
              <a:gd name="connsiteX10" fmla="*/ 136539 w 173849"/>
              <a:gd name="connsiteY10" fmla="*/ 144815 h 148952"/>
              <a:gd name="connsiteX11" fmla="*/ 124127 w 173849"/>
              <a:gd name="connsiteY11" fmla="*/ 115852 h 148952"/>
              <a:gd name="connsiteX12" fmla="*/ 173777 w 173849"/>
              <a:gd name="connsiteY12" fmla="*/ 99302 h 14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849" h="148952">
                <a:moveTo>
                  <a:pt x="8275" y="0"/>
                </a:moveTo>
                <a:cubicBezTo>
                  <a:pt x="5517" y="6896"/>
                  <a:pt x="0" y="13261"/>
                  <a:pt x="0" y="20688"/>
                </a:cubicBezTo>
                <a:cubicBezTo>
                  <a:pt x="0" y="26450"/>
                  <a:pt x="18314" y="43140"/>
                  <a:pt x="20688" y="45513"/>
                </a:cubicBezTo>
                <a:cubicBezTo>
                  <a:pt x="22067" y="53788"/>
                  <a:pt x="19301" y="64025"/>
                  <a:pt x="24825" y="70339"/>
                </a:cubicBezTo>
                <a:cubicBezTo>
                  <a:pt x="30569" y="76904"/>
                  <a:pt x="49651" y="78614"/>
                  <a:pt x="49651" y="78614"/>
                </a:cubicBezTo>
                <a:cubicBezTo>
                  <a:pt x="58698" y="105759"/>
                  <a:pt x="48728" y="82297"/>
                  <a:pt x="57926" y="66201"/>
                </a:cubicBezTo>
                <a:cubicBezTo>
                  <a:pt x="60090" y="62415"/>
                  <a:pt x="66201" y="63443"/>
                  <a:pt x="70338" y="62064"/>
                </a:cubicBezTo>
                <a:cubicBezTo>
                  <a:pt x="79797" y="90436"/>
                  <a:pt x="70338" y="55222"/>
                  <a:pt x="70338" y="95164"/>
                </a:cubicBezTo>
                <a:cubicBezTo>
                  <a:pt x="70338" y="112384"/>
                  <a:pt x="75995" y="110616"/>
                  <a:pt x="82751" y="124127"/>
                </a:cubicBezTo>
                <a:cubicBezTo>
                  <a:pt x="94726" y="148078"/>
                  <a:pt x="75773" y="125424"/>
                  <a:pt x="99301" y="148952"/>
                </a:cubicBezTo>
                <a:cubicBezTo>
                  <a:pt x="111714" y="147573"/>
                  <a:pt x="125948" y="151434"/>
                  <a:pt x="136539" y="144815"/>
                </a:cubicBezTo>
                <a:cubicBezTo>
                  <a:pt x="142827" y="140885"/>
                  <a:pt x="125387" y="117741"/>
                  <a:pt x="124127" y="115852"/>
                </a:cubicBezTo>
                <a:cubicBezTo>
                  <a:pt x="177900" y="111370"/>
                  <a:pt x="173777" y="128321"/>
                  <a:pt x="173777" y="99302"/>
                </a:cubicBez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1" name="Forma livre 20"/>
          <p:cNvSpPr/>
          <p:nvPr/>
        </p:nvSpPr>
        <p:spPr>
          <a:xfrm>
            <a:off x="6682154" y="2697687"/>
            <a:ext cx="211015" cy="298310"/>
          </a:xfrm>
          <a:custGeom>
            <a:avLst/>
            <a:gdLst>
              <a:gd name="connsiteX0" fmla="*/ 211015 w 211015"/>
              <a:gd name="connsiteY0" fmla="*/ 0 h 298310"/>
              <a:gd name="connsiteX1" fmla="*/ 190327 w 211015"/>
              <a:gd name="connsiteY1" fmla="*/ 12413 h 298310"/>
              <a:gd name="connsiteX2" fmla="*/ 182052 w 211015"/>
              <a:gd name="connsiteY2" fmla="*/ 78613 h 298310"/>
              <a:gd name="connsiteX3" fmla="*/ 177915 w 211015"/>
              <a:gd name="connsiteY3" fmla="*/ 91026 h 298310"/>
              <a:gd name="connsiteX4" fmla="*/ 169640 w 211015"/>
              <a:gd name="connsiteY4" fmla="*/ 103439 h 298310"/>
              <a:gd name="connsiteX5" fmla="*/ 157227 w 211015"/>
              <a:gd name="connsiteY5" fmla="*/ 161365 h 298310"/>
              <a:gd name="connsiteX6" fmla="*/ 136539 w 211015"/>
              <a:gd name="connsiteY6" fmla="*/ 165502 h 298310"/>
              <a:gd name="connsiteX7" fmla="*/ 153089 w 211015"/>
              <a:gd name="connsiteY7" fmla="*/ 190327 h 298310"/>
              <a:gd name="connsiteX8" fmla="*/ 136539 w 211015"/>
              <a:gd name="connsiteY8" fmla="*/ 194465 h 298310"/>
              <a:gd name="connsiteX9" fmla="*/ 140677 w 211015"/>
              <a:gd name="connsiteY9" fmla="*/ 206878 h 298310"/>
              <a:gd name="connsiteX10" fmla="*/ 103439 w 211015"/>
              <a:gd name="connsiteY10" fmla="*/ 219290 h 298310"/>
              <a:gd name="connsiteX11" fmla="*/ 111714 w 211015"/>
              <a:gd name="connsiteY11" fmla="*/ 239978 h 298310"/>
              <a:gd name="connsiteX12" fmla="*/ 107576 w 211015"/>
              <a:gd name="connsiteY12" fmla="*/ 252391 h 298310"/>
              <a:gd name="connsiteX13" fmla="*/ 74476 w 211015"/>
              <a:gd name="connsiteY13" fmla="*/ 256528 h 298310"/>
              <a:gd name="connsiteX14" fmla="*/ 41375 w 211015"/>
              <a:gd name="connsiteY14" fmla="*/ 277216 h 298310"/>
              <a:gd name="connsiteX15" fmla="*/ 28963 w 211015"/>
              <a:gd name="connsiteY15" fmla="*/ 281354 h 298310"/>
              <a:gd name="connsiteX16" fmla="*/ 37238 w 211015"/>
              <a:gd name="connsiteY16" fmla="*/ 293766 h 298310"/>
              <a:gd name="connsiteX17" fmla="*/ 24825 w 211015"/>
              <a:gd name="connsiteY17" fmla="*/ 297904 h 298310"/>
              <a:gd name="connsiteX18" fmla="*/ 0 w 211015"/>
              <a:gd name="connsiteY18" fmla="*/ 297904 h 29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1015" h="298310">
                <a:moveTo>
                  <a:pt x="211015" y="0"/>
                </a:moveTo>
                <a:cubicBezTo>
                  <a:pt x="204119" y="4138"/>
                  <a:pt x="193107" y="4867"/>
                  <a:pt x="190327" y="12413"/>
                </a:cubicBezTo>
                <a:cubicBezTo>
                  <a:pt x="182639" y="33280"/>
                  <a:pt x="185520" y="56647"/>
                  <a:pt x="182052" y="78613"/>
                </a:cubicBezTo>
                <a:cubicBezTo>
                  <a:pt x="181372" y="82921"/>
                  <a:pt x="179865" y="87125"/>
                  <a:pt x="177915" y="91026"/>
                </a:cubicBezTo>
                <a:cubicBezTo>
                  <a:pt x="175691" y="95474"/>
                  <a:pt x="172398" y="99301"/>
                  <a:pt x="169640" y="103439"/>
                </a:cubicBezTo>
                <a:cubicBezTo>
                  <a:pt x="169388" y="106468"/>
                  <a:pt x="176256" y="153210"/>
                  <a:pt x="157227" y="161365"/>
                </a:cubicBezTo>
                <a:cubicBezTo>
                  <a:pt x="150763" y="164135"/>
                  <a:pt x="143435" y="164123"/>
                  <a:pt x="136539" y="165502"/>
                </a:cubicBezTo>
                <a:cubicBezTo>
                  <a:pt x="137115" y="166078"/>
                  <a:pt x="158222" y="183484"/>
                  <a:pt x="153089" y="190327"/>
                </a:cubicBezTo>
                <a:cubicBezTo>
                  <a:pt x="149677" y="194876"/>
                  <a:pt x="142056" y="193086"/>
                  <a:pt x="136539" y="194465"/>
                </a:cubicBezTo>
                <a:cubicBezTo>
                  <a:pt x="137918" y="198603"/>
                  <a:pt x="142297" y="202828"/>
                  <a:pt x="140677" y="206878"/>
                </a:cubicBezTo>
                <a:cubicBezTo>
                  <a:pt x="136522" y="217267"/>
                  <a:pt x="107463" y="218619"/>
                  <a:pt x="103439" y="219290"/>
                </a:cubicBezTo>
                <a:cubicBezTo>
                  <a:pt x="93038" y="250491"/>
                  <a:pt x="101020" y="213242"/>
                  <a:pt x="111714" y="239978"/>
                </a:cubicBezTo>
                <a:cubicBezTo>
                  <a:pt x="113334" y="244028"/>
                  <a:pt x="111562" y="250620"/>
                  <a:pt x="107576" y="252391"/>
                </a:cubicBezTo>
                <a:cubicBezTo>
                  <a:pt x="97415" y="256907"/>
                  <a:pt x="85509" y="255149"/>
                  <a:pt x="74476" y="256528"/>
                </a:cubicBezTo>
                <a:cubicBezTo>
                  <a:pt x="61362" y="276199"/>
                  <a:pt x="70919" y="267368"/>
                  <a:pt x="41375" y="277216"/>
                </a:cubicBezTo>
                <a:lnTo>
                  <a:pt x="28963" y="281354"/>
                </a:lnTo>
                <a:cubicBezTo>
                  <a:pt x="31721" y="285491"/>
                  <a:pt x="38444" y="288942"/>
                  <a:pt x="37238" y="293766"/>
                </a:cubicBezTo>
                <a:cubicBezTo>
                  <a:pt x="36180" y="297997"/>
                  <a:pt x="29160" y="297422"/>
                  <a:pt x="24825" y="297904"/>
                </a:cubicBezTo>
                <a:cubicBezTo>
                  <a:pt x="16601" y="298818"/>
                  <a:pt x="8275" y="297904"/>
                  <a:pt x="0" y="297904"/>
                </a:cubicBez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2" name="Forma livre 21"/>
          <p:cNvSpPr/>
          <p:nvPr/>
        </p:nvSpPr>
        <p:spPr>
          <a:xfrm>
            <a:off x="6164959" y="3077547"/>
            <a:ext cx="211016" cy="224223"/>
          </a:xfrm>
          <a:custGeom>
            <a:avLst/>
            <a:gdLst>
              <a:gd name="connsiteX0" fmla="*/ 0 w 211016"/>
              <a:gd name="connsiteY0" fmla="*/ 224223 h 224223"/>
              <a:gd name="connsiteX1" fmla="*/ 20688 w 211016"/>
              <a:gd name="connsiteY1" fmla="*/ 215948 h 224223"/>
              <a:gd name="connsiteX2" fmla="*/ 33101 w 211016"/>
              <a:gd name="connsiteY2" fmla="*/ 207673 h 224223"/>
              <a:gd name="connsiteX3" fmla="*/ 28963 w 211016"/>
              <a:gd name="connsiteY3" fmla="*/ 186985 h 224223"/>
              <a:gd name="connsiteX4" fmla="*/ 20688 w 211016"/>
              <a:gd name="connsiteY4" fmla="*/ 174572 h 224223"/>
              <a:gd name="connsiteX5" fmla="*/ 37238 w 211016"/>
              <a:gd name="connsiteY5" fmla="*/ 149747 h 224223"/>
              <a:gd name="connsiteX6" fmla="*/ 45513 w 211016"/>
              <a:gd name="connsiteY6" fmla="*/ 137334 h 224223"/>
              <a:gd name="connsiteX7" fmla="*/ 49651 w 211016"/>
              <a:gd name="connsiteY7" fmla="*/ 112509 h 224223"/>
              <a:gd name="connsiteX8" fmla="*/ 74476 w 211016"/>
              <a:gd name="connsiteY8" fmla="*/ 108372 h 224223"/>
              <a:gd name="connsiteX9" fmla="*/ 82751 w 211016"/>
              <a:gd name="connsiteY9" fmla="*/ 95959 h 224223"/>
              <a:gd name="connsiteX10" fmla="*/ 95164 w 211016"/>
              <a:gd name="connsiteY10" fmla="*/ 91821 h 224223"/>
              <a:gd name="connsiteX11" fmla="*/ 107577 w 211016"/>
              <a:gd name="connsiteY11" fmla="*/ 83546 h 224223"/>
              <a:gd name="connsiteX12" fmla="*/ 115852 w 211016"/>
              <a:gd name="connsiteY12" fmla="*/ 66996 h 224223"/>
              <a:gd name="connsiteX13" fmla="*/ 119989 w 211016"/>
              <a:gd name="connsiteY13" fmla="*/ 38033 h 224223"/>
              <a:gd name="connsiteX14" fmla="*/ 140677 w 211016"/>
              <a:gd name="connsiteY14" fmla="*/ 29758 h 224223"/>
              <a:gd name="connsiteX15" fmla="*/ 144815 w 211016"/>
              <a:gd name="connsiteY15" fmla="*/ 17345 h 224223"/>
              <a:gd name="connsiteX16" fmla="*/ 173778 w 211016"/>
              <a:gd name="connsiteY16" fmla="*/ 9070 h 224223"/>
              <a:gd name="connsiteX17" fmla="*/ 211016 w 211016"/>
              <a:gd name="connsiteY17" fmla="*/ 795 h 22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1016" h="224223">
                <a:moveTo>
                  <a:pt x="0" y="224223"/>
                </a:moveTo>
                <a:cubicBezTo>
                  <a:pt x="6896" y="221465"/>
                  <a:pt x="14045" y="219269"/>
                  <a:pt x="20688" y="215948"/>
                </a:cubicBezTo>
                <a:cubicBezTo>
                  <a:pt x="25136" y="213724"/>
                  <a:pt x="31735" y="212454"/>
                  <a:pt x="33101" y="207673"/>
                </a:cubicBezTo>
                <a:cubicBezTo>
                  <a:pt x="35033" y="200911"/>
                  <a:pt x="31432" y="193570"/>
                  <a:pt x="28963" y="186985"/>
                </a:cubicBezTo>
                <a:cubicBezTo>
                  <a:pt x="27217" y="182329"/>
                  <a:pt x="23446" y="178710"/>
                  <a:pt x="20688" y="174572"/>
                </a:cubicBezTo>
                <a:lnTo>
                  <a:pt x="37238" y="149747"/>
                </a:lnTo>
                <a:lnTo>
                  <a:pt x="45513" y="137334"/>
                </a:lnTo>
                <a:cubicBezTo>
                  <a:pt x="46892" y="129059"/>
                  <a:pt x="43719" y="118441"/>
                  <a:pt x="49651" y="112509"/>
                </a:cubicBezTo>
                <a:cubicBezTo>
                  <a:pt x="55583" y="106577"/>
                  <a:pt x="66973" y="112124"/>
                  <a:pt x="74476" y="108372"/>
                </a:cubicBezTo>
                <a:cubicBezTo>
                  <a:pt x="78924" y="106148"/>
                  <a:pt x="78868" y="99066"/>
                  <a:pt x="82751" y="95959"/>
                </a:cubicBezTo>
                <a:cubicBezTo>
                  <a:pt x="86157" y="93234"/>
                  <a:pt x="91263" y="93772"/>
                  <a:pt x="95164" y="91821"/>
                </a:cubicBezTo>
                <a:cubicBezTo>
                  <a:pt x="99612" y="89597"/>
                  <a:pt x="103439" y="86304"/>
                  <a:pt x="107577" y="83546"/>
                </a:cubicBezTo>
                <a:cubicBezTo>
                  <a:pt x="110335" y="78029"/>
                  <a:pt x="114229" y="72947"/>
                  <a:pt x="115852" y="66996"/>
                </a:cubicBezTo>
                <a:cubicBezTo>
                  <a:pt x="118418" y="57587"/>
                  <a:pt x="114579" y="46147"/>
                  <a:pt x="119989" y="38033"/>
                </a:cubicBezTo>
                <a:cubicBezTo>
                  <a:pt x="124109" y="31853"/>
                  <a:pt x="133781" y="32516"/>
                  <a:pt x="140677" y="29758"/>
                </a:cubicBezTo>
                <a:cubicBezTo>
                  <a:pt x="142056" y="25620"/>
                  <a:pt x="141731" y="20429"/>
                  <a:pt x="144815" y="17345"/>
                </a:cubicBezTo>
                <a:cubicBezTo>
                  <a:pt x="146793" y="15367"/>
                  <a:pt x="173637" y="9105"/>
                  <a:pt x="173778" y="9070"/>
                </a:cubicBezTo>
                <a:cubicBezTo>
                  <a:pt x="193075" y="-3795"/>
                  <a:pt x="181217" y="795"/>
                  <a:pt x="211016" y="795"/>
                </a:cubicBez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3" name="Forma livre 22"/>
          <p:cNvSpPr/>
          <p:nvPr/>
        </p:nvSpPr>
        <p:spPr>
          <a:xfrm>
            <a:off x="4720952" y="3372109"/>
            <a:ext cx="393883" cy="103439"/>
          </a:xfrm>
          <a:custGeom>
            <a:avLst/>
            <a:gdLst>
              <a:gd name="connsiteX0" fmla="*/ 0 w 393883"/>
              <a:gd name="connsiteY0" fmla="*/ 49650 h 103439"/>
              <a:gd name="connsiteX1" fmla="*/ 78614 w 393883"/>
              <a:gd name="connsiteY1" fmla="*/ 41375 h 103439"/>
              <a:gd name="connsiteX2" fmla="*/ 95164 w 393883"/>
              <a:gd name="connsiteY2" fmla="*/ 53788 h 103439"/>
              <a:gd name="connsiteX3" fmla="*/ 119989 w 393883"/>
              <a:gd name="connsiteY3" fmla="*/ 62063 h 103439"/>
              <a:gd name="connsiteX4" fmla="*/ 177915 w 393883"/>
              <a:gd name="connsiteY4" fmla="*/ 62063 h 103439"/>
              <a:gd name="connsiteX5" fmla="*/ 182053 w 393883"/>
              <a:gd name="connsiteY5" fmla="*/ 82751 h 103439"/>
              <a:gd name="connsiteX6" fmla="*/ 239978 w 393883"/>
              <a:gd name="connsiteY6" fmla="*/ 103439 h 103439"/>
              <a:gd name="connsiteX7" fmla="*/ 256529 w 393883"/>
              <a:gd name="connsiteY7" fmla="*/ 82751 h 103439"/>
              <a:gd name="connsiteX8" fmla="*/ 268941 w 393883"/>
              <a:gd name="connsiteY8" fmla="*/ 78613 h 103439"/>
              <a:gd name="connsiteX9" fmla="*/ 293767 w 393883"/>
              <a:gd name="connsiteY9" fmla="*/ 86888 h 103439"/>
              <a:gd name="connsiteX10" fmla="*/ 314454 w 393883"/>
              <a:gd name="connsiteY10" fmla="*/ 103439 h 103439"/>
              <a:gd name="connsiteX11" fmla="*/ 326867 w 393883"/>
              <a:gd name="connsiteY11" fmla="*/ 95163 h 103439"/>
              <a:gd name="connsiteX12" fmla="*/ 380655 w 393883"/>
              <a:gd name="connsiteY12" fmla="*/ 78613 h 103439"/>
              <a:gd name="connsiteX13" fmla="*/ 393068 w 393883"/>
              <a:gd name="connsiteY13" fmla="*/ 82751 h 103439"/>
              <a:gd name="connsiteX14" fmla="*/ 380655 w 393883"/>
              <a:gd name="connsiteY14" fmla="*/ 24825 h 103439"/>
              <a:gd name="connsiteX15" fmla="*/ 376518 w 393883"/>
              <a:gd name="connsiteY15" fmla="*/ 12412 h 103439"/>
              <a:gd name="connsiteX16" fmla="*/ 393068 w 393883"/>
              <a:gd name="connsiteY16" fmla="*/ 0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3883" h="103439">
                <a:moveTo>
                  <a:pt x="0" y="49650"/>
                </a:moveTo>
                <a:cubicBezTo>
                  <a:pt x="32262" y="30294"/>
                  <a:pt x="24762" y="29408"/>
                  <a:pt x="78614" y="41375"/>
                </a:cubicBezTo>
                <a:cubicBezTo>
                  <a:pt x="85346" y="42871"/>
                  <a:pt x="88996" y="50704"/>
                  <a:pt x="95164" y="53788"/>
                </a:cubicBezTo>
                <a:cubicBezTo>
                  <a:pt x="102966" y="57689"/>
                  <a:pt x="119989" y="62063"/>
                  <a:pt x="119989" y="62063"/>
                </a:cubicBezTo>
                <a:cubicBezTo>
                  <a:pt x="128062" y="61054"/>
                  <a:pt x="167285" y="52951"/>
                  <a:pt x="177915" y="62063"/>
                </a:cubicBezTo>
                <a:cubicBezTo>
                  <a:pt x="183254" y="66640"/>
                  <a:pt x="177735" y="77200"/>
                  <a:pt x="182053" y="82751"/>
                </a:cubicBezTo>
                <a:cubicBezTo>
                  <a:pt x="197955" y="103197"/>
                  <a:pt x="217329" y="100608"/>
                  <a:pt x="239978" y="103439"/>
                </a:cubicBezTo>
                <a:cubicBezTo>
                  <a:pt x="243739" y="97798"/>
                  <a:pt x="249976" y="86683"/>
                  <a:pt x="256529" y="82751"/>
                </a:cubicBezTo>
                <a:cubicBezTo>
                  <a:pt x="260269" y="80507"/>
                  <a:pt x="264804" y="79992"/>
                  <a:pt x="268941" y="78613"/>
                </a:cubicBezTo>
                <a:cubicBezTo>
                  <a:pt x="277216" y="81371"/>
                  <a:pt x="291009" y="78613"/>
                  <a:pt x="293767" y="86888"/>
                </a:cubicBezTo>
                <a:cubicBezTo>
                  <a:pt x="299702" y="104696"/>
                  <a:pt x="293673" y="98243"/>
                  <a:pt x="314454" y="103439"/>
                </a:cubicBezTo>
                <a:cubicBezTo>
                  <a:pt x="318592" y="100680"/>
                  <a:pt x="321991" y="96138"/>
                  <a:pt x="326867" y="95163"/>
                </a:cubicBezTo>
                <a:cubicBezTo>
                  <a:pt x="383114" y="83913"/>
                  <a:pt x="370676" y="108554"/>
                  <a:pt x="380655" y="78613"/>
                </a:cubicBezTo>
                <a:cubicBezTo>
                  <a:pt x="384793" y="79992"/>
                  <a:pt x="391870" y="86945"/>
                  <a:pt x="393068" y="82751"/>
                </a:cubicBezTo>
                <a:cubicBezTo>
                  <a:pt x="397083" y="68699"/>
                  <a:pt x="385202" y="38467"/>
                  <a:pt x="380655" y="24825"/>
                </a:cubicBezTo>
                <a:lnTo>
                  <a:pt x="376518" y="12412"/>
                </a:lnTo>
                <a:cubicBezTo>
                  <a:pt x="390553" y="3055"/>
                  <a:pt x="385413" y="7653"/>
                  <a:pt x="393068" y="0"/>
                </a:cubicBez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4" name="Forma livre 23"/>
          <p:cNvSpPr/>
          <p:nvPr/>
        </p:nvSpPr>
        <p:spPr>
          <a:xfrm>
            <a:off x="4613376" y="2689313"/>
            <a:ext cx="376533" cy="124225"/>
          </a:xfrm>
          <a:custGeom>
            <a:avLst/>
            <a:gdLst>
              <a:gd name="connsiteX0" fmla="*/ 0 w 376533"/>
              <a:gd name="connsiteY0" fmla="*/ 99 h 124225"/>
              <a:gd name="connsiteX1" fmla="*/ 37238 w 376533"/>
              <a:gd name="connsiteY1" fmla="*/ 16649 h 124225"/>
              <a:gd name="connsiteX2" fmla="*/ 28962 w 376533"/>
              <a:gd name="connsiteY2" fmla="*/ 24924 h 124225"/>
              <a:gd name="connsiteX3" fmla="*/ 41375 w 376533"/>
              <a:gd name="connsiteY3" fmla="*/ 33199 h 124225"/>
              <a:gd name="connsiteX4" fmla="*/ 95163 w 376533"/>
              <a:gd name="connsiteY4" fmla="*/ 24924 h 124225"/>
              <a:gd name="connsiteX5" fmla="*/ 119989 w 376533"/>
              <a:gd name="connsiteY5" fmla="*/ 29062 h 124225"/>
              <a:gd name="connsiteX6" fmla="*/ 132401 w 376533"/>
              <a:gd name="connsiteY6" fmla="*/ 37337 h 124225"/>
              <a:gd name="connsiteX7" fmla="*/ 157227 w 376533"/>
              <a:gd name="connsiteY7" fmla="*/ 41474 h 124225"/>
              <a:gd name="connsiteX8" fmla="*/ 177914 w 376533"/>
              <a:gd name="connsiteY8" fmla="*/ 20787 h 124225"/>
              <a:gd name="connsiteX9" fmla="*/ 190327 w 376533"/>
              <a:gd name="connsiteY9" fmla="*/ 24924 h 124225"/>
              <a:gd name="connsiteX10" fmla="*/ 198602 w 376533"/>
              <a:gd name="connsiteY10" fmla="*/ 37337 h 124225"/>
              <a:gd name="connsiteX11" fmla="*/ 231703 w 376533"/>
              <a:gd name="connsiteY11" fmla="*/ 49749 h 124225"/>
              <a:gd name="connsiteX12" fmla="*/ 248253 w 376533"/>
              <a:gd name="connsiteY12" fmla="*/ 53887 h 124225"/>
              <a:gd name="connsiteX13" fmla="*/ 273078 w 376533"/>
              <a:gd name="connsiteY13" fmla="*/ 70437 h 124225"/>
              <a:gd name="connsiteX14" fmla="*/ 289629 w 376533"/>
              <a:gd name="connsiteY14" fmla="*/ 66300 h 124225"/>
              <a:gd name="connsiteX15" fmla="*/ 293766 w 376533"/>
              <a:gd name="connsiteY15" fmla="*/ 49749 h 124225"/>
              <a:gd name="connsiteX16" fmla="*/ 306179 w 376533"/>
              <a:gd name="connsiteY16" fmla="*/ 53887 h 124225"/>
              <a:gd name="connsiteX17" fmla="*/ 318591 w 376533"/>
              <a:gd name="connsiteY17" fmla="*/ 70437 h 124225"/>
              <a:gd name="connsiteX18" fmla="*/ 326867 w 376533"/>
              <a:gd name="connsiteY18" fmla="*/ 78712 h 124225"/>
              <a:gd name="connsiteX19" fmla="*/ 351692 w 376533"/>
              <a:gd name="connsiteY19" fmla="*/ 70437 h 124225"/>
              <a:gd name="connsiteX20" fmla="*/ 359967 w 376533"/>
              <a:gd name="connsiteY20" fmla="*/ 82850 h 124225"/>
              <a:gd name="connsiteX21" fmla="*/ 368242 w 376533"/>
              <a:gd name="connsiteY21" fmla="*/ 107675 h 124225"/>
              <a:gd name="connsiteX22" fmla="*/ 376517 w 376533"/>
              <a:gd name="connsiteY22" fmla="*/ 124225 h 12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6533" h="124225">
                <a:moveTo>
                  <a:pt x="0" y="99"/>
                </a:moveTo>
                <a:cubicBezTo>
                  <a:pt x="6967" y="970"/>
                  <a:pt x="41532" y="-4819"/>
                  <a:pt x="37238" y="16649"/>
                </a:cubicBezTo>
                <a:cubicBezTo>
                  <a:pt x="36473" y="20474"/>
                  <a:pt x="31721" y="22166"/>
                  <a:pt x="28962" y="24924"/>
                </a:cubicBezTo>
                <a:cubicBezTo>
                  <a:pt x="33100" y="27682"/>
                  <a:pt x="36417" y="32818"/>
                  <a:pt x="41375" y="33199"/>
                </a:cubicBezTo>
                <a:cubicBezTo>
                  <a:pt x="67379" y="35200"/>
                  <a:pt x="75804" y="31378"/>
                  <a:pt x="95163" y="24924"/>
                </a:cubicBezTo>
                <a:cubicBezTo>
                  <a:pt x="103438" y="26303"/>
                  <a:pt x="112030" y="26409"/>
                  <a:pt x="119989" y="29062"/>
                </a:cubicBezTo>
                <a:cubicBezTo>
                  <a:pt x="124706" y="30634"/>
                  <a:pt x="127684" y="35765"/>
                  <a:pt x="132401" y="37337"/>
                </a:cubicBezTo>
                <a:cubicBezTo>
                  <a:pt x="140360" y="39990"/>
                  <a:pt x="148952" y="40095"/>
                  <a:pt x="157227" y="41474"/>
                </a:cubicBezTo>
                <a:cubicBezTo>
                  <a:pt x="162054" y="34234"/>
                  <a:pt x="167571" y="22511"/>
                  <a:pt x="177914" y="20787"/>
                </a:cubicBezTo>
                <a:cubicBezTo>
                  <a:pt x="182216" y="20070"/>
                  <a:pt x="186189" y="23545"/>
                  <a:pt x="190327" y="24924"/>
                </a:cubicBezTo>
                <a:cubicBezTo>
                  <a:pt x="193085" y="29062"/>
                  <a:pt x="195086" y="33821"/>
                  <a:pt x="198602" y="37337"/>
                </a:cubicBezTo>
                <a:cubicBezTo>
                  <a:pt x="209555" y="48290"/>
                  <a:pt x="216478" y="46366"/>
                  <a:pt x="231703" y="49749"/>
                </a:cubicBezTo>
                <a:cubicBezTo>
                  <a:pt x="237254" y="50983"/>
                  <a:pt x="242736" y="52508"/>
                  <a:pt x="248253" y="53887"/>
                </a:cubicBezTo>
                <a:cubicBezTo>
                  <a:pt x="255716" y="61350"/>
                  <a:pt x="261102" y="70437"/>
                  <a:pt x="273078" y="70437"/>
                </a:cubicBezTo>
                <a:cubicBezTo>
                  <a:pt x="278765" y="70437"/>
                  <a:pt x="284112" y="67679"/>
                  <a:pt x="289629" y="66300"/>
                </a:cubicBezTo>
                <a:cubicBezTo>
                  <a:pt x="291008" y="60783"/>
                  <a:pt x="289217" y="53161"/>
                  <a:pt x="293766" y="49749"/>
                </a:cubicBezTo>
                <a:cubicBezTo>
                  <a:pt x="297255" y="47132"/>
                  <a:pt x="302828" y="51095"/>
                  <a:pt x="306179" y="53887"/>
                </a:cubicBezTo>
                <a:cubicBezTo>
                  <a:pt x="311476" y="58302"/>
                  <a:pt x="314176" y="65140"/>
                  <a:pt x="318591" y="70437"/>
                </a:cubicBezTo>
                <a:cubicBezTo>
                  <a:pt x="321088" y="73434"/>
                  <a:pt x="324108" y="75954"/>
                  <a:pt x="326867" y="78712"/>
                </a:cubicBezTo>
                <a:cubicBezTo>
                  <a:pt x="335142" y="75954"/>
                  <a:pt x="346854" y="63179"/>
                  <a:pt x="351692" y="70437"/>
                </a:cubicBezTo>
                <a:cubicBezTo>
                  <a:pt x="354450" y="74575"/>
                  <a:pt x="357947" y="78306"/>
                  <a:pt x="359967" y="82850"/>
                </a:cubicBezTo>
                <a:cubicBezTo>
                  <a:pt x="363510" y="90821"/>
                  <a:pt x="363404" y="100417"/>
                  <a:pt x="368242" y="107675"/>
                </a:cubicBezTo>
                <a:cubicBezTo>
                  <a:pt x="377282" y="121235"/>
                  <a:pt x="376517" y="115115"/>
                  <a:pt x="376517" y="124225"/>
                </a:cubicBez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cxnSp>
        <p:nvCxnSpPr>
          <p:cNvPr id="26" name="Conector de seta reta 25"/>
          <p:cNvCxnSpPr>
            <a:stCxn id="24" idx="7"/>
            <a:endCxn id="9" idx="3"/>
          </p:cNvCxnSpPr>
          <p:nvPr/>
        </p:nvCxnSpPr>
        <p:spPr>
          <a:xfrm flipH="1" flipV="1">
            <a:off x="2771800" y="2680535"/>
            <a:ext cx="1998803" cy="50252"/>
          </a:xfrm>
          <a:prstGeom prst="straightConnector1">
            <a:avLst/>
          </a:prstGeom>
          <a:ln w="6350">
            <a:solidFill>
              <a:schemeClr val="tx1">
                <a:lumMod val="85000"/>
                <a:lumOff val="1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9" name="Conector de seta reta 28"/>
          <p:cNvCxnSpPr/>
          <p:nvPr/>
        </p:nvCxnSpPr>
        <p:spPr>
          <a:xfrm flipH="1">
            <a:off x="2812628" y="2428892"/>
            <a:ext cx="3127524" cy="2285219"/>
          </a:xfrm>
          <a:prstGeom prst="straightConnector1">
            <a:avLst/>
          </a:prstGeom>
          <a:ln w="6350">
            <a:solidFill>
              <a:schemeClr val="tx1">
                <a:lumMod val="85000"/>
                <a:lumOff val="15000"/>
              </a:schemeClr>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34" name="Imagem 33"/>
          <p:cNvPicPr/>
          <p:nvPr/>
        </p:nvPicPr>
        <p:blipFill>
          <a:blip r:embed="rId7" cstate="screen">
            <a:extLst>
              <a:ext uri="{28A0092B-C50C-407E-A947-70E740481C1C}">
                <a14:useLocalDpi xmlns="" xmlns:a14="http://schemas.microsoft.com/office/drawing/2010/main"/>
              </a:ext>
            </a:extLst>
          </a:blip>
          <a:stretch>
            <a:fillRect/>
          </a:stretch>
        </p:blipFill>
        <p:spPr>
          <a:xfrm>
            <a:off x="3353376" y="4715558"/>
            <a:ext cx="2520000" cy="1728000"/>
          </a:xfrm>
          <a:prstGeom prst="rect">
            <a:avLst/>
          </a:prstGeom>
          <a:ln>
            <a:solidFill>
              <a:schemeClr val="tx1"/>
            </a:solidFill>
          </a:ln>
        </p:spPr>
      </p:pic>
      <p:sp>
        <p:nvSpPr>
          <p:cNvPr id="35" name="CaixaDeTexto 34"/>
          <p:cNvSpPr txBox="1"/>
          <p:nvPr/>
        </p:nvSpPr>
        <p:spPr>
          <a:xfrm>
            <a:off x="4145848" y="4438559"/>
            <a:ext cx="884538" cy="276999"/>
          </a:xfrm>
          <a:prstGeom prst="rect">
            <a:avLst/>
          </a:prstGeom>
          <a:noFill/>
        </p:spPr>
        <p:txBody>
          <a:bodyPr wrap="none" rtlCol="0">
            <a:spAutoFit/>
          </a:bodyPr>
          <a:lstStyle/>
          <a:p>
            <a:r>
              <a:rPr lang="pt-BR" sz="1200" b="1" i="1" dirty="0" smtClean="0"/>
              <a:t>Entrevistas</a:t>
            </a:r>
            <a:endParaRPr lang="pt-BR" sz="1200" b="1" i="1" dirty="0"/>
          </a:p>
        </p:txBody>
      </p:sp>
    </p:spTree>
    <p:extLst>
      <p:ext uri="{BB962C8B-B14F-4D97-AF65-F5344CB8AC3E}">
        <p14:creationId xmlns="" xmlns:p14="http://schemas.microsoft.com/office/powerpoint/2010/main" val="34956273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Conector reto 2"/>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aixaDeTexto 3"/>
          <p:cNvSpPr txBox="1"/>
          <p:nvPr/>
        </p:nvSpPr>
        <p:spPr>
          <a:xfrm>
            <a:off x="164583" y="436566"/>
            <a:ext cx="1494063" cy="369332"/>
          </a:xfrm>
          <a:prstGeom prst="rect">
            <a:avLst/>
          </a:prstGeom>
          <a:noFill/>
        </p:spPr>
        <p:txBody>
          <a:bodyPr wrap="none" rtlCol="0">
            <a:spAutoFit/>
          </a:bodyPr>
          <a:lstStyle/>
          <a:p>
            <a:r>
              <a:rPr lang="pt-BR" b="1" dirty="0" smtClean="0"/>
              <a:t>Apresentação</a:t>
            </a:r>
            <a:endParaRPr lang="pt-BR" b="1" dirty="0"/>
          </a:p>
        </p:txBody>
      </p:sp>
      <p:pic>
        <p:nvPicPr>
          <p:cNvPr id="11266" name="Picture 2" descr="C:\Users\Geo\Desktop\Apresentação\Apresentação1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25419" y="1772816"/>
            <a:ext cx="6639824" cy="4693277"/>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6" name="Retângulo 5"/>
          <p:cNvSpPr/>
          <p:nvPr/>
        </p:nvSpPr>
        <p:spPr>
          <a:xfrm>
            <a:off x="35496" y="1096288"/>
            <a:ext cx="8856984" cy="892552"/>
          </a:xfrm>
          <a:prstGeom prst="rect">
            <a:avLst/>
          </a:prstGeom>
        </p:spPr>
        <p:txBody>
          <a:bodyPr wrap="square">
            <a:spAutoFit/>
          </a:bodyPr>
          <a:lstStyle/>
          <a:p>
            <a:pPr algn="just">
              <a:spcBef>
                <a:spcPts val="600"/>
              </a:spcBef>
              <a:spcAft>
                <a:spcPts val="600"/>
              </a:spcAft>
            </a:pPr>
            <a:r>
              <a:rPr lang="pt-BR" sz="1400" b="1" dirty="0" smtClean="0"/>
              <a:t>Dois </a:t>
            </a:r>
            <a:r>
              <a:rPr lang="pt-BR" sz="1400" b="1" dirty="0"/>
              <a:t>sistemas </a:t>
            </a:r>
            <a:r>
              <a:rPr lang="pt-BR" sz="1400" b="1" dirty="0" smtClean="0"/>
              <a:t>independentes, EIXO NORTE </a:t>
            </a:r>
            <a:r>
              <a:rPr lang="pt-BR" sz="1400" b="1" dirty="0"/>
              <a:t>e EIXO LESTE, </a:t>
            </a:r>
            <a:r>
              <a:rPr lang="pt-BR" sz="1400" b="1" dirty="0" smtClean="0"/>
              <a:t>captam </a:t>
            </a:r>
            <a:r>
              <a:rPr lang="pt-BR" sz="1400" b="1" dirty="0"/>
              <a:t>água no rio </a:t>
            </a:r>
            <a:r>
              <a:rPr lang="pt-BR" sz="1400" b="1" dirty="0" smtClean="0"/>
              <a:t>São Francisco entre </a:t>
            </a:r>
            <a:r>
              <a:rPr lang="pt-BR" sz="1400" b="1" dirty="0"/>
              <a:t>as barragens de Sobradinho e </a:t>
            </a:r>
            <a:r>
              <a:rPr lang="pt-BR" sz="1400" b="1" dirty="0" smtClean="0"/>
              <a:t>Itaparica</a:t>
            </a:r>
            <a:r>
              <a:rPr lang="pt-BR" sz="1400" b="1" dirty="0"/>
              <a:t>.</a:t>
            </a:r>
            <a:endParaRPr lang="pt-BR" sz="1400" b="1" dirty="0" smtClean="0"/>
          </a:p>
          <a:p>
            <a:pPr algn="just">
              <a:spcBef>
                <a:spcPts val="600"/>
              </a:spcBef>
              <a:spcAft>
                <a:spcPts val="600"/>
              </a:spcAft>
            </a:pPr>
            <a:endParaRPr lang="pt-BR" sz="1400" b="1" dirty="0" smtClean="0"/>
          </a:p>
        </p:txBody>
      </p:sp>
    </p:spTree>
    <p:extLst>
      <p:ext uri="{BB962C8B-B14F-4D97-AF65-F5344CB8AC3E}">
        <p14:creationId xmlns="" xmlns:p14="http://schemas.microsoft.com/office/powerpoint/2010/main" val="12080328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m 31"/>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pic>
        <p:nvPicPr>
          <p:cNvPr id="4" name="Imagem 3"/>
          <p:cNvPicPr/>
          <p:nvPr/>
        </p:nvPicPr>
        <p:blipFill>
          <a:blip r:embed="rId4" cstate="email">
            <a:extLst>
              <a:ext uri="{28A0092B-C50C-407E-A947-70E740481C1C}">
                <a14:useLocalDpi xmlns="" xmlns:a14="http://schemas.microsoft.com/office/drawing/2010/main"/>
              </a:ext>
            </a:extLst>
          </a:blip>
          <a:stretch>
            <a:fillRect/>
          </a:stretch>
        </p:blipFill>
        <p:spPr>
          <a:xfrm>
            <a:off x="323528" y="1238843"/>
            <a:ext cx="2520000" cy="1728000"/>
          </a:xfrm>
          <a:prstGeom prst="rect">
            <a:avLst/>
          </a:prstGeom>
          <a:ln>
            <a:solidFill>
              <a:schemeClr val="tx1"/>
            </a:solidFill>
          </a:ln>
        </p:spPr>
      </p:pic>
      <p:sp>
        <p:nvSpPr>
          <p:cNvPr id="5" name="CaixaDeTexto 4"/>
          <p:cNvSpPr txBox="1"/>
          <p:nvPr/>
        </p:nvSpPr>
        <p:spPr>
          <a:xfrm>
            <a:off x="772601" y="908720"/>
            <a:ext cx="1621854" cy="276999"/>
          </a:xfrm>
          <a:prstGeom prst="rect">
            <a:avLst/>
          </a:prstGeom>
          <a:noFill/>
        </p:spPr>
        <p:txBody>
          <a:bodyPr wrap="none" rtlCol="0">
            <a:spAutoFit/>
          </a:bodyPr>
          <a:lstStyle/>
          <a:p>
            <a:r>
              <a:rPr lang="pt-BR" sz="1200" b="1" i="1" dirty="0" smtClean="0"/>
              <a:t>Busca Ativa de Répteis</a:t>
            </a:r>
            <a:endParaRPr lang="pt-BR" sz="1200" b="1" i="1" dirty="0"/>
          </a:p>
        </p:txBody>
      </p:sp>
      <p:sp>
        <p:nvSpPr>
          <p:cNvPr id="6" name="Retângulo 5"/>
          <p:cNvSpPr/>
          <p:nvPr/>
        </p:nvSpPr>
        <p:spPr>
          <a:xfrm>
            <a:off x="813926" y="2966843"/>
            <a:ext cx="1611339" cy="261610"/>
          </a:xfrm>
          <a:prstGeom prst="rect">
            <a:avLst/>
          </a:prstGeom>
        </p:spPr>
        <p:txBody>
          <a:bodyPr wrap="none">
            <a:spAutoFit/>
          </a:bodyPr>
          <a:lstStyle/>
          <a:p>
            <a:r>
              <a:rPr lang="pt-BR" sz="1100" dirty="0" smtClean="0"/>
              <a:t>1 trilha </a:t>
            </a:r>
            <a:r>
              <a:rPr lang="pt-BR" sz="1100" dirty="0"/>
              <a:t>x 2 km </a:t>
            </a:r>
            <a:r>
              <a:rPr lang="pt-BR" sz="1100" dirty="0" smtClean="0"/>
              <a:t>x 10 </a:t>
            </a:r>
            <a:r>
              <a:rPr lang="pt-BR" sz="1100" dirty="0"/>
              <a:t>dias </a:t>
            </a:r>
          </a:p>
        </p:txBody>
      </p:sp>
      <p:pic>
        <p:nvPicPr>
          <p:cNvPr id="7" name="Imagem 6"/>
          <p:cNvPicPr/>
          <p:nvPr/>
        </p:nvPicPr>
        <p:blipFill>
          <a:blip r:embed="rId5" cstate="email">
            <a:extLst>
              <a:ext uri="{BEBA8EAE-BF5A-486C-A8C5-ECC9F3942E4B}">
                <a14:imgProps xmlns="" xmlns:a14="http://schemas.microsoft.com/office/drawing/2010/main">
                  <a14:imgLayer r:embed="rId6">
                    <a14:imgEffect>
                      <a14:brightnessContrast bright="20000" contrast="-40000"/>
                    </a14:imgEffect>
                  </a14:imgLayer>
                </a14:imgProps>
              </a:ext>
              <a:ext uri="{28A0092B-C50C-407E-A947-70E740481C1C}">
                <a14:useLocalDpi xmlns="" xmlns:a14="http://schemas.microsoft.com/office/drawing/2010/main"/>
              </a:ext>
            </a:extLst>
          </a:blip>
          <a:stretch>
            <a:fillRect/>
          </a:stretch>
        </p:blipFill>
        <p:spPr>
          <a:xfrm>
            <a:off x="333057" y="3621389"/>
            <a:ext cx="2520000" cy="1728000"/>
          </a:xfrm>
          <a:prstGeom prst="rect">
            <a:avLst/>
          </a:prstGeom>
          <a:ln>
            <a:solidFill>
              <a:schemeClr val="tx1"/>
            </a:solidFill>
          </a:ln>
        </p:spPr>
      </p:pic>
      <p:pic>
        <p:nvPicPr>
          <p:cNvPr id="9" name="Imagem 8" descr="C:\Users\Karllinha\Desktop\Capturar.PNG"/>
          <p:cNvPicPr/>
          <p:nvPr/>
        </p:nvPicPr>
        <p:blipFill rotWithShape="1">
          <a:blip r:embed="rId7" cstate="email">
            <a:extLst>
              <a:ext uri="{28A0092B-C50C-407E-A947-70E740481C1C}">
                <a14:useLocalDpi xmlns="" xmlns:a14="http://schemas.microsoft.com/office/drawing/2010/main"/>
              </a:ext>
            </a:extLst>
          </a:blip>
          <a:srcRect t="17769" r="53804"/>
          <a:stretch/>
        </p:blipFill>
        <p:spPr bwMode="auto">
          <a:xfrm>
            <a:off x="3380891" y="4751706"/>
            <a:ext cx="2520000" cy="1728000"/>
          </a:xfrm>
          <a:prstGeom prst="rect">
            <a:avLst/>
          </a:prstGeom>
          <a:noFill/>
          <a:ln w="3175">
            <a:solidFill>
              <a:schemeClr val="tx1"/>
            </a:solidFill>
          </a:ln>
          <a:extLst>
            <a:ext uri="{53640926-AAD7-44D8-BBD7-CCE9431645EC}">
              <a14:shadowObscured xmlns="" xmlns:a14="http://schemas.microsoft.com/office/drawing/2010/main"/>
            </a:ext>
          </a:extLst>
        </p:spPr>
      </p:pic>
      <p:sp>
        <p:nvSpPr>
          <p:cNvPr id="10" name="CaixaDeTexto 9"/>
          <p:cNvSpPr txBox="1"/>
          <p:nvPr/>
        </p:nvSpPr>
        <p:spPr>
          <a:xfrm>
            <a:off x="3415488" y="4474707"/>
            <a:ext cx="2668680" cy="276999"/>
          </a:xfrm>
          <a:prstGeom prst="rect">
            <a:avLst/>
          </a:prstGeom>
          <a:noFill/>
        </p:spPr>
        <p:txBody>
          <a:bodyPr wrap="square" rtlCol="0">
            <a:spAutoFit/>
          </a:bodyPr>
          <a:lstStyle/>
          <a:p>
            <a:r>
              <a:rPr lang="pt-BR" sz="1200" b="1" i="1" dirty="0" smtClean="0"/>
              <a:t>Armadilha de interceptação e queda</a:t>
            </a:r>
            <a:endParaRPr lang="pt-BR" sz="1200" b="1" i="1" dirty="0"/>
          </a:p>
        </p:txBody>
      </p:sp>
      <p:sp>
        <p:nvSpPr>
          <p:cNvPr id="11" name="Retângulo 10"/>
          <p:cNvSpPr/>
          <p:nvPr/>
        </p:nvSpPr>
        <p:spPr>
          <a:xfrm>
            <a:off x="3890901" y="6468838"/>
            <a:ext cx="1639913" cy="261610"/>
          </a:xfrm>
          <a:prstGeom prst="rect">
            <a:avLst/>
          </a:prstGeom>
        </p:spPr>
        <p:txBody>
          <a:bodyPr wrap="square">
            <a:spAutoFit/>
          </a:bodyPr>
          <a:lstStyle/>
          <a:p>
            <a:r>
              <a:rPr lang="pt-BR" sz="1100" dirty="0" smtClean="0"/>
              <a:t>32 baldes </a:t>
            </a:r>
            <a:r>
              <a:rPr lang="pt-BR" sz="1100" dirty="0"/>
              <a:t>x </a:t>
            </a:r>
            <a:r>
              <a:rPr lang="pt-BR" sz="1100" dirty="0" smtClean="0"/>
              <a:t>9 noites</a:t>
            </a:r>
            <a:endParaRPr lang="pt-BR" sz="1100" dirty="0"/>
          </a:p>
        </p:txBody>
      </p:sp>
      <p:sp>
        <p:nvSpPr>
          <p:cNvPr id="12" name="Retângulo 11"/>
          <p:cNvSpPr/>
          <p:nvPr/>
        </p:nvSpPr>
        <p:spPr>
          <a:xfrm>
            <a:off x="715405" y="3355258"/>
            <a:ext cx="1736245" cy="276999"/>
          </a:xfrm>
          <a:prstGeom prst="rect">
            <a:avLst/>
          </a:prstGeom>
        </p:spPr>
        <p:txBody>
          <a:bodyPr wrap="none">
            <a:spAutoFit/>
          </a:bodyPr>
          <a:lstStyle/>
          <a:p>
            <a:r>
              <a:rPr lang="pt-BR" sz="1200" b="1" i="1" dirty="0"/>
              <a:t>Busca Visual de Anfíbios</a:t>
            </a:r>
            <a:endParaRPr lang="pt-BR" sz="1200" i="1" dirty="0"/>
          </a:p>
        </p:txBody>
      </p:sp>
      <p:sp>
        <p:nvSpPr>
          <p:cNvPr id="13" name="Retângulo 12"/>
          <p:cNvSpPr/>
          <p:nvPr/>
        </p:nvSpPr>
        <p:spPr>
          <a:xfrm>
            <a:off x="998984" y="5327630"/>
            <a:ext cx="1188146" cy="261610"/>
          </a:xfrm>
          <a:prstGeom prst="rect">
            <a:avLst/>
          </a:prstGeom>
        </p:spPr>
        <p:txBody>
          <a:bodyPr wrap="none">
            <a:spAutoFit/>
          </a:bodyPr>
          <a:lstStyle/>
          <a:p>
            <a:r>
              <a:rPr lang="pt-BR" sz="1100" dirty="0" smtClean="0"/>
              <a:t>2 horas x 9 noites</a:t>
            </a:r>
            <a:endParaRPr lang="pt-BR" sz="1100" dirty="0"/>
          </a:p>
        </p:txBody>
      </p:sp>
      <p:sp>
        <p:nvSpPr>
          <p:cNvPr id="14" name="CaixaDeTexto 13"/>
          <p:cNvSpPr txBox="1"/>
          <p:nvPr/>
        </p:nvSpPr>
        <p:spPr>
          <a:xfrm>
            <a:off x="191760" y="332656"/>
            <a:ext cx="8073548" cy="369332"/>
          </a:xfrm>
          <a:prstGeom prst="rect">
            <a:avLst/>
          </a:prstGeom>
          <a:noFill/>
        </p:spPr>
        <p:txBody>
          <a:bodyPr wrap="square" rtlCol="0">
            <a:spAutoFit/>
          </a:bodyPr>
          <a:lstStyle/>
          <a:p>
            <a:r>
              <a:rPr lang="pt-BR" dirty="0" smtClean="0"/>
              <a:t>Delineamento Amostral - </a:t>
            </a:r>
            <a:r>
              <a:rPr lang="pt-BR" sz="1400" i="1" dirty="0" smtClean="0"/>
              <a:t>Subprograma de Monitoramento da Herpetofauna</a:t>
            </a:r>
            <a:endParaRPr lang="pt-BR" sz="1400" i="1" dirty="0"/>
          </a:p>
        </p:txBody>
      </p:sp>
      <p:pic>
        <p:nvPicPr>
          <p:cNvPr id="8" name="Imagem 7"/>
          <p:cNvPicPr>
            <a:picLocks noChangeAspect="1"/>
          </p:cNvPicPr>
          <p:nvPr/>
        </p:nvPicPr>
        <p:blipFill rotWithShape="1">
          <a:blip r:embed="rId8" cstate="print">
            <a:extLst>
              <a:ext uri="{28A0092B-C50C-407E-A947-70E740481C1C}">
                <a14:useLocalDpi xmlns="" xmlns:a14="http://schemas.microsoft.com/office/drawing/2010/main" val="0"/>
              </a:ext>
            </a:extLst>
          </a:blip>
          <a:srcRect b="13608"/>
          <a:stretch/>
        </p:blipFill>
        <p:spPr>
          <a:xfrm>
            <a:off x="3059832" y="836712"/>
            <a:ext cx="5787112" cy="3454830"/>
          </a:xfrm>
          <a:prstGeom prst="rect">
            <a:avLst/>
          </a:prstGeom>
          <a:ln>
            <a:noFill/>
          </a:ln>
          <a:effectLst>
            <a:outerShdw blurRad="190500" algn="tl" rotWithShape="0">
              <a:srgbClr val="000000">
                <a:alpha val="70000"/>
              </a:srgbClr>
            </a:outerShdw>
          </a:effectLst>
        </p:spPr>
      </p:pic>
      <p:cxnSp>
        <p:nvCxnSpPr>
          <p:cNvPr id="16" name="Conector de seta reta 15"/>
          <p:cNvCxnSpPr>
            <a:endCxn id="4" idx="3"/>
          </p:cNvCxnSpPr>
          <p:nvPr/>
        </p:nvCxnSpPr>
        <p:spPr>
          <a:xfrm flipH="1" flipV="1">
            <a:off x="2843528" y="2102843"/>
            <a:ext cx="2351470" cy="318045"/>
          </a:xfrm>
          <a:prstGeom prst="straightConnector1">
            <a:avLst/>
          </a:prstGeom>
          <a:ln w="6350">
            <a:solidFill>
              <a:schemeClr val="tx1">
                <a:lumMod val="85000"/>
                <a:lumOff val="1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9" name="Conector de seta reta 18"/>
          <p:cNvCxnSpPr>
            <a:endCxn id="10" idx="0"/>
          </p:cNvCxnSpPr>
          <p:nvPr/>
        </p:nvCxnSpPr>
        <p:spPr>
          <a:xfrm flipH="1">
            <a:off x="4749828" y="3084462"/>
            <a:ext cx="1509532" cy="1390245"/>
          </a:xfrm>
          <a:prstGeom prst="straightConnector1">
            <a:avLst/>
          </a:prstGeom>
          <a:ln w="6350">
            <a:solidFill>
              <a:schemeClr val="tx1">
                <a:lumMod val="75000"/>
                <a:lumOff val="2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2" name="Forma livre 21"/>
          <p:cNvSpPr/>
          <p:nvPr/>
        </p:nvSpPr>
        <p:spPr>
          <a:xfrm>
            <a:off x="5004079" y="1939332"/>
            <a:ext cx="140677" cy="165988"/>
          </a:xfrm>
          <a:custGeom>
            <a:avLst/>
            <a:gdLst>
              <a:gd name="connsiteX0" fmla="*/ 130629 w 140677"/>
              <a:gd name="connsiteY0" fmla="*/ 0 h 165988"/>
              <a:gd name="connsiteX1" fmla="*/ 90435 w 140677"/>
              <a:gd name="connsiteY1" fmla="*/ 5024 h 165988"/>
              <a:gd name="connsiteX2" fmla="*/ 75363 w 140677"/>
              <a:gd name="connsiteY2" fmla="*/ 15072 h 165988"/>
              <a:gd name="connsiteX3" fmla="*/ 60290 w 140677"/>
              <a:gd name="connsiteY3" fmla="*/ 20097 h 165988"/>
              <a:gd name="connsiteX4" fmla="*/ 25121 w 140677"/>
              <a:gd name="connsiteY4" fmla="*/ 35169 h 165988"/>
              <a:gd name="connsiteX5" fmla="*/ 10048 w 140677"/>
              <a:gd name="connsiteY5" fmla="*/ 45217 h 165988"/>
              <a:gd name="connsiteX6" fmla="*/ 0 w 140677"/>
              <a:gd name="connsiteY6" fmla="*/ 75363 h 165988"/>
              <a:gd name="connsiteX7" fmla="*/ 15073 w 140677"/>
              <a:gd name="connsiteY7" fmla="*/ 135653 h 165988"/>
              <a:gd name="connsiteX8" fmla="*/ 30145 w 140677"/>
              <a:gd name="connsiteY8" fmla="*/ 145701 h 165988"/>
              <a:gd name="connsiteX9" fmla="*/ 60290 w 140677"/>
              <a:gd name="connsiteY9" fmla="*/ 155749 h 165988"/>
              <a:gd name="connsiteX10" fmla="*/ 75363 w 140677"/>
              <a:gd name="connsiteY10" fmla="*/ 165798 h 165988"/>
              <a:gd name="connsiteX11" fmla="*/ 140677 w 140677"/>
              <a:gd name="connsiteY11" fmla="*/ 160773 h 16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677" h="165988">
                <a:moveTo>
                  <a:pt x="130629" y="0"/>
                </a:moveTo>
                <a:cubicBezTo>
                  <a:pt x="117231" y="1675"/>
                  <a:pt x="103462" y="1471"/>
                  <a:pt x="90435" y="5024"/>
                </a:cubicBezTo>
                <a:cubicBezTo>
                  <a:pt x="84610" y="6613"/>
                  <a:pt x="80764" y="12372"/>
                  <a:pt x="75363" y="15072"/>
                </a:cubicBezTo>
                <a:cubicBezTo>
                  <a:pt x="70626" y="17441"/>
                  <a:pt x="65027" y="17728"/>
                  <a:pt x="60290" y="20097"/>
                </a:cubicBezTo>
                <a:cubicBezTo>
                  <a:pt x="25597" y="37444"/>
                  <a:pt x="66944" y="24714"/>
                  <a:pt x="25121" y="35169"/>
                </a:cubicBezTo>
                <a:cubicBezTo>
                  <a:pt x="20097" y="38518"/>
                  <a:pt x="13248" y="40096"/>
                  <a:pt x="10048" y="45217"/>
                </a:cubicBezTo>
                <a:cubicBezTo>
                  <a:pt x="4434" y="54199"/>
                  <a:pt x="0" y="75363"/>
                  <a:pt x="0" y="75363"/>
                </a:cubicBezTo>
                <a:cubicBezTo>
                  <a:pt x="3800" y="113365"/>
                  <a:pt x="-6400" y="118475"/>
                  <a:pt x="15073" y="135653"/>
                </a:cubicBezTo>
                <a:cubicBezTo>
                  <a:pt x="19788" y="139425"/>
                  <a:pt x="24627" y="143249"/>
                  <a:pt x="30145" y="145701"/>
                </a:cubicBezTo>
                <a:cubicBezTo>
                  <a:pt x="39824" y="150003"/>
                  <a:pt x="60290" y="155749"/>
                  <a:pt x="60290" y="155749"/>
                </a:cubicBezTo>
                <a:cubicBezTo>
                  <a:pt x="65314" y="159099"/>
                  <a:pt x="69336" y="165421"/>
                  <a:pt x="75363" y="165798"/>
                </a:cubicBezTo>
                <a:cubicBezTo>
                  <a:pt x="97156" y="167160"/>
                  <a:pt x="140677" y="160773"/>
                  <a:pt x="140677" y="160773"/>
                </a:cubicBezTo>
              </a:path>
            </a:pathLst>
          </a:custGeom>
          <a:ln w="952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3" name="Forma livre 22"/>
          <p:cNvSpPr/>
          <p:nvPr/>
        </p:nvSpPr>
        <p:spPr>
          <a:xfrm>
            <a:off x="4788040" y="2662813"/>
            <a:ext cx="185894" cy="61435"/>
          </a:xfrm>
          <a:custGeom>
            <a:avLst/>
            <a:gdLst>
              <a:gd name="connsiteX0" fmla="*/ 0 w 185894"/>
              <a:gd name="connsiteY0" fmla="*/ 0 h 61435"/>
              <a:gd name="connsiteX1" fmla="*/ 50241 w 185894"/>
              <a:gd name="connsiteY1" fmla="*/ 5024 h 61435"/>
              <a:gd name="connsiteX2" fmla="*/ 65314 w 185894"/>
              <a:gd name="connsiteY2" fmla="*/ 10049 h 61435"/>
              <a:gd name="connsiteX3" fmla="*/ 55265 w 185894"/>
              <a:gd name="connsiteY3" fmla="*/ 20097 h 61435"/>
              <a:gd name="connsiteX4" fmla="*/ 100483 w 185894"/>
              <a:gd name="connsiteY4" fmla="*/ 40194 h 61435"/>
              <a:gd name="connsiteX5" fmla="*/ 105507 w 185894"/>
              <a:gd name="connsiteY5" fmla="*/ 60290 h 61435"/>
              <a:gd name="connsiteX6" fmla="*/ 140676 w 185894"/>
              <a:gd name="connsiteY6" fmla="*/ 55266 h 61435"/>
              <a:gd name="connsiteX7" fmla="*/ 185894 w 185894"/>
              <a:gd name="connsiteY7" fmla="*/ 55266 h 6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894" h="61435">
                <a:moveTo>
                  <a:pt x="0" y="0"/>
                </a:moveTo>
                <a:cubicBezTo>
                  <a:pt x="16747" y="1675"/>
                  <a:pt x="33606" y="2465"/>
                  <a:pt x="50241" y="5024"/>
                </a:cubicBezTo>
                <a:cubicBezTo>
                  <a:pt x="55476" y="5829"/>
                  <a:pt x="63639" y="5025"/>
                  <a:pt x="65314" y="10049"/>
                </a:cubicBezTo>
                <a:cubicBezTo>
                  <a:pt x="66812" y="14543"/>
                  <a:pt x="58615" y="16748"/>
                  <a:pt x="55265" y="20097"/>
                </a:cubicBezTo>
                <a:cubicBezTo>
                  <a:pt x="91139" y="32054"/>
                  <a:pt x="76598" y="24269"/>
                  <a:pt x="100483" y="40194"/>
                </a:cubicBezTo>
                <a:cubicBezTo>
                  <a:pt x="102158" y="46893"/>
                  <a:pt x="99042" y="57866"/>
                  <a:pt x="105507" y="60290"/>
                </a:cubicBezTo>
                <a:cubicBezTo>
                  <a:pt x="116595" y="64448"/>
                  <a:pt x="128857" y="56005"/>
                  <a:pt x="140676" y="55266"/>
                </a:cubicBezTo>
                <a:cubicBezTo>
                  <a:pt x="155719" y="54326"/>
                  <a:pt x="170821" y="55266"/>
                  <a:pt x="185894" y="55266"/>
                </a:cubicBezTo>
              </a:path>
            </a:pathLst>
          </a:custGeom>
          <a:ln w="952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4" name="Forma livre 23"/>
          <p:cNvSpPr/>
          <p:nvPr/>
        </p:nvSpPr>
        <p:spPr>
          <a:xfrm>
            <a:off x="5159829" y="3743011"/>
            <a:ext cx="246184" cy="95555"/>
          </a:xfrm>
          <a:custGeom>
            <a:avLst/>
            <a:gdLst>
              <a:gd name="connsiteX0" fmla="*/ 0 w 246184"/>
              <a:gd name="connsiteY0" fmla="*/ 60290 h 95555"/>
              <a:gd name="connsiteX1" fmla="*/ 35169 w 246184"/>
              <a:gd name="connsiteY1" fmla="*/ 55266 h 95555"/>
              <a:gd name="connsiteX2" fmla="*/ 20096 w 246184"/>
              <a:gd name="connsiteY2" fmla="*/ 5024 h 95555"/>
              <a:gd name="connsiteX3" fmla="*/ 35169 w 246184"/>
              <a:gd name="connsiteY3" fmla="*/ 0 h 95555"/>
              <a:gd name="connsiteX4" fmla="*/ 105507 w 246184"/>
              <a:gd name="connsiteY4" fmla="*/ 5024 h 95555"/>
              <a:gd name="connsiteX5" fmla="*/ 120580 w 246184"/>
              <a:gd name="connsiteY5" fmla="*/ 15073 h 95555"/>
              <a:gd name="connsiteX6" fmla="*/ 140676 w 246184"/>
              <a:gd name="connsiteY6" fmla="*/ 30145 h 95555"/>
              <a:gd name="connsiteX7" fmla="*/ 170822 w 246184"/>
              <a:gd name="connsiteY7" fmla="*/ 55266 h 95555"/>
              <a:gd name="connsiteX8" fmla="*/ 216039 w 246184"/>
              <a:gd name="connsiteY8" fmla="*/ 65314 h 95555"/>
              <a:gd name="connsiteX9" fmla="*/ 226087 w 246184"/>
              <a:gd name="connsiteY9" fmla="*/ 75363 h 95555"/>
              <a:gd name="connsiteX10" fmla="*/ 236136 w 246184"/>
              <a:gd name="connsiteY10" fmla="*/ 80387 h 95555"/>
              <a:gd name="connsiteX11" fmla="*/ 246184 w 246184"/>
              <a:gd name="connsiteY11" fmla="*/ 30145 h 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6184" h="95555">
                <a:moveTo>
                  <a:pt x="0" y="60290"/>
                </a:moveTo>
                <a:cubicBezTo>
                  <a:pt x="11723" y="58615"/>
                  <a:pt x="28893" y="65308"/>
                  <a:pt x="35169" y="55266"/>
                </a:cubicBezTo>
                <a:cubicBezTo>
                  <a:pt x="36418" y="53267"/>
                  <a:pt x="23435" y="15043"/>
                  <a:pt x="20096" y="5024"/>
                </a:cubicBezTo>
                <a:cubicBezTo>
                  <a:pt x="25120" y="3349"/>
                  <a:pt x="29873" y="0"/>
                  <a:pt x="35169" y="0"/>
                </a:cubicBezTo>
                <a:cubicBezTo>
                  <a:pt x="58675" y="0"/>
                  <a:pt x="82359" y="939"/>
                  <a:pt x="105507" y="5024"/>
                </a:cubicBezTo>
                <a:cubicBezTo>
                  <a:pt x="111454" y="6073"/>
                  <a:pt x="115666" y="11563"/>
                  <a:pt x="120580" y="15073"/>
                </a:cubicBezTo>
                <a:cubicBezTo>
                  <a:pt x="127394" y="19940"/>
                  <a:pt x="134319" y="24696"/>
                  <a:pt x="140676" y="30145"/>
                </a:cubicBezTo>
                <a:cubicBezTo>
                  <a:pt x="156234" y="43481"/>
                  <a:pt x="153053" y="46382"/>
                  <a:pt x="170822" y="55266"/>
                </a:cubicBezTo>
                <a:cubicBezTo>
                  <a:pt x="183191" y="61450"/>
                  <a:pt x="204460" y="63384"/>
                  <a:pt x="216039" y="65314"/>
                </a:cubicBezTo>
                <a:cubicBezTo>
                  <a:pt x="219388" y="68664"/>
                  <a:pt x="223969" y="71126"/>
                  <a:pt x="226087" y="75363"/>
                </a:cubicBezTo>
                <a:cubicBezTo>
                  <a:pt x="234920" y="93028"/>
                  <a:pt x="226993" y="107815"/>
                  <a:pt x="236136" y="80387"/>
                </a:cubicBezTo>
                <a:cubicBezTo>
                  <a:pt x="241422" y="32815"/>
                  <a:pt x="230436" y="45893"/>
                  <a:pt x="246184" y="30145"/>
                </a:cubicBezTo>
              </a:path>
            </a:pathLst>
          </a:cu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5" name="Forma livre 24"/>
          <p:cNvSpPr/>
          <p:nvPr/>
        </p:nvSpPr>
        <p:spPr>
          <a:xfrm>
            <a:off x="5953648" y="3511055"/>
            <a:ext cx="251209" cy="176690"/>
          </a:xfrm>
          <a:custGeom>
            <a:avLst/>
            <a:gdLst>
              <a:gd name="connsiteX0" fmla="*/ 0 w 251209"/>
              <a:gd name="connsiteY0" fmla="*/ 20941 h 176690"/>
              <a:gd name="connsiteX1" fmla="*/ 25121 w 251209"/>
              <a:gd name="connsiteY1" fmla="*/ 10892 h 176690"/>
              <a:gd name="connsiteX2" fmla="*/ 75363 w 251209"/>
              <a:gd name="connsiteY2" fmla="*/ 844 h 176690"/>
              <a:gd name="connsiteX3" fmla="*/ 150726 w 251209"/>
              <a:gd name="connsiteY3" fmla="*/ 30989 h 176690"/>
              <a:gd name="connsiteX4" fmla="*/ 155750 w 251209"/>
              <a:gd name="connsiteY4" fmla="*/ 46061 h 176690"/>
              <a:gd name="connsiteX5" fmla="*/ 175847 w 251209"/>
              <a:gd name="connsiteY5" fmla="*/ 66158 h 176690"/>
              <a:gd name="connsiteX6" fmla="*/ 185895 w 251209"/>
              <a:gd name="connsiteY6" fmla="*/ 76207 h 176690"/>
              <a:gd name="connsiteX7" fmla="*/ 216040 w 251209"/>
              <a:gd name="connsiteY7" fmla="*/ 96303 h 176690"/>
              <a:gd name="connsiteX8" fmla="*/ 221064 w 251209"/>
              <a:gd name="connsiteY8" fmla="*/ 111376 h 176690"/>
              <a:gd name="connsiteX9" fmla="*/ 231112 w 251209"/>
              <a:gd name="connsiteY9" fmla="*/ 136497 h 176690"/>
              <a:gd name="connsiteX10" fmla="*/ 236137 w 251209"/>
              <a:gd name="connsiteY10" fmla="*/ 161618 h 176690"/>
              <a:gd name="connsiteX11" fmla="*/ 251209 w 251209"/>
              <a:gd name="connsiteY11" fmla="*/ 176690 h 17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209" h="176690">
                <a:moveTo>
                  <a:pt x="0" y="20941"/>
                </a:moveTo>
                <a:cubicBezTo>
                  <a:pt x="8374" y="17591"/>
                  <a:pt x="16565" y="13744"/>
                  <a:pt x="25121" y="10892"/>
                </a:cubicBezTo>
                <a:cubicBezTo>
                  <a:pt x="40108" y="5896"/>
                  <a:pt x="60524" y="3317"/>
                  <a:pt x="75363" y="844"/>
                </a:cubicBezTo>
                <a:cubicBezTo>
                  <a:pt x="160967" y="6958"/>
                  <a:pt x="138639" y="-17356"/>
                  <a:pt x="150726" y="30989"/>
                </a:cubicBezTo>
                <a:cubicBezTo>
                  <a:pt x="152011" y="36127"/>
                  <a:pt x="152672" y="41752"/>
                  <a:pt x="155750" y="46061"/>
                </a:cubicBezTo>
                <a:cubicBezTo>
                  <a:pt x="161257" y="53770"/>
                  <a:pt x="169148" y="59459"/>
                  <a:pt x="175847" y="66158"/>
                </a:cubicBezTo>
                <a:cubicBezTo>
                  <a:pt x="179196" y="69508"/>
                  <a:pt x="181954" y="73579"/>
                  <a:pt x="185895" y="76207"/>
                </a:cubicBezTo>
                <a:lnTo>
                  <a:pt x="216040" y="96303"/>
                </a:lnTo>
                <a:cubicBezTo>
                  <a:pt x="217715" y="101327"/>
                  <a:pt x="219205" y="106417"/>
                  <a:pt x="221064" y="111376"/>
                </a:cubicBezTo>
                <a:cubicBezTo>
                  <a:pt x="224231" y="119820"/>
                  <a:pt x="228520" y="127859"/>
                  <a:pt x="231112" y="136497"/>
                </a:cubicBezTo>
                <a:cubicBezTo>
                  <a:pt x="233566" y="144676"/>
                  <a:pt x="232318" y="153980"/>
                  <a:pt x="236137" y="161618"/>
                </a:cubicBezTo>
                <a:cubicBezTo>
                  <a:pt x="239315" y="167973"/>
                  <a:pt x="251209" y="176690"/>
                  <a:pt x="251209" y="176690"/>
                </a:cubicBezTo>
              </a:path>
            </a:pathLst>
          </a:cu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6" name="Forma livre 25"/>
          <p:cNvSpPr/>
          <p:nvPr/>
        </p:nvSpPr>
        <p:spPr>
          <a:xfrm>
            <a:off x="6606791" y="3155182"/>
            <a:ext cx="105508" cy="81296"/>
          </a:xfrm>
          <a:custGeom>
            <a:avLst/>
            <a:gdLst>
              <a:gd name="connsiteX0" fmla="*/ 0 w 105508"/>
              <a:gd name="connsiteY0" fmla="*/ 25121 h 81296"/>
              <a:gd name="connsiteX1" fmla="*/ 10049 w 105508"/>
              <a:gd name="connsiteY1" fmla="*/ 50242 h 81296"/>
              <a:gd name="connsiteX2" fmla="*/ 15073 w 105508"/>
              <a:gd name="connsiteY2" fmla="*/ 70339 h 81296"/>
              <a:gd name="connsiteX3" fmla="*/ 30145 w 105508"/>
              <a:gd name="connsiteY3" fmla="*/ 80387 h 81296"/>
              <a:gd name="connsiteX4" fmla="*/ 95460 w 105508"/>
              <a:gd name="connsiteY4" fmla="*/ 65315 h 81296"/>
              <a:gd name="connsiteX5" fmla="*/ 100484 w 105508"/>
              <a:gd name="connsiteY5" fmla="*/ 35170 h 81296"/>
              <a:gd name="connsiteX6" fmla="*/ 105508 w 105508"/>
              <a:gd name="connsiteY6" fmla="*/ 20097 h 81296"/>
              <a:gd name="connsiteX7" fmla="*/ 100484 w 105508"/>
              <a:gd name="connsiteY7" fmla="*/ 5025 h 81296"/>
              <a:gd name="connsiteX8" fmla="*/ 75363 w 105508"/>
              <a:gd name="connsiteY8" fmla="*/ 0 h 8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08" h="81296">
                <a:moveTo>
                  <a:pt x="0" y="25121"/>
                </a:moveTo>
                <a:cubicBezTo>
                  <a:pt x="3350" y="33495"/>
                  <a:pt x="7197" y="41686"/>
                  <a:pt x="10049" y="50242"/>
                </a:cubicBezTo>
                <a:cubicBezTo>
                  <a:pt x="12233" y="56793"/>
                  <a:pt x="11243" y="64594"/>
                  <a:pt x="15073" y="70339"/>
                </a:cubicBezTo>
                <a:cubicBezTo>
                  <a:pt x="18422" y="75363"/>
                  <a:pt x="25121" y="77038"/>
                  <a:pt x="30145" y="80387"/>
                </a:cubicBezTo>
                <a:cubicBezTo>
                  <a:pt x="31682" y="80247"/>
                  <a:pt x="87297" y="87082"/>
                  <a:pt x="95460" y="65315"/>
                </a:cubicBezTo>
                <a:cubicBezTo>
                  <a:pt x="99037" y="55777"/>
                  <a:pt x="98274" y="45114"/>
                  <a:pt x="100484" y="35170"/>
                </a:cubicBezTo>
                <a:cubicBezTo>
                  <a:pt x="101633" y="30000"/>
                  <a:pt x="103833" y="25121"/>
                  <a:pt x="105508" y="20097"/>
                </a:cubicBezTo>
                <a:cubicBezTo>
                  <a:pt x="103833" y="15073"/>
                  <a:pt x="104890" y="7963"/>
                  <a:pt x="100484" y="5025"/>
                </a:cubicBezTo>
                <a:cubicBezTo>
                  <a:pt x="93379" y="288"/>
                  <a:pt x="75363" y="0"/>
                  <a:pt x="75363" y="0"/>
                </a:cubicBezTo>
              </a:path>
            </a:pathLst>
          </a:cu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7" name="Forma livre 26"/>
          <p:cNvSpPr/>
          <p:nvPr/>
        </p:nvSpPr>
        <p:spPr>
          <a:xfrm>
            <a:off x="6184760" y="3160106"/>
            <a:ext cx="80387" cy="130729"/>
          </a:xfrm>
          <a:custGeom>
            <a:avLst/>
            <a:gdLst>
              <a:gd name="connsiteX0" fmla="*/ 80387 w 80387"/>
              <a:gd name="connsiteY0" fmla="*/ 5125 h 130729"/>
              <a:gd name="connsiteX1" fmla="*/ 30145 w 80387"/>
              <a:gd name="connsiteY1" fmla="*/ 5125 h 130729"/>
              <a:gd name="connsiteX2" fmla="*/ 35170 w 80387"/>
              <a:gd name="connsiteY2" fmla="*/ 20197 h 130729"/>
              <a:gd name="connsiteX3" fmla="*/ 45218 w 80387"/>
              <a:gd name="connsiteY3" fmla="*/ 30246 h 130729"/>
              <a:gd name="connsiteX4" fmla="*/ 75363 w 80387"/>
              <a:gd name="connsiteY4" fmla="*/ 45318 h 130729"/>
              <a:gd name="connsiteX5" fmla="*/ 65315 w 80387"/>
              <a:gd name="connsiteY5" fmla="*/ 80487 h 130729"/>
              <a:gd name="connsiteX6" fmla="*/ 55266 w 80387"/>
              <a:gd name="connsiteY6" fmla="*/ 90536 h 130729"/>
              <a:gd name="connsiteX7" fmla="*/ 40194 w 80387"/>
              <a:gd name="connsiteY7" fmla="*/ 100584 h 130729"/>
              <a:gd name="connsiteX8" fmla="*/ 5025 w 80387"/>
              <a:gd name="connsiteY8" fmla="*/ 105608 h 130729"/>
              <a:gd name="connsiteX9" fmla="*/ 0 w 80387"/>
              <a:gd name="connsiteY9" fmla="*/ 130729 h 13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387" h="130729">
                <a:moveTo>
                  <a:pt x="80387" y="5125"/>
                </a:moveTo>
                <a:cubicBezTo>
                  <a:pt x="75374" y="4290"/>
                  <a:pt x="38472" y="-5978"/>
                  <a:pt x="30145" y="5125"/>
                </a:cubicBezTo>
                <a:cubicBezTo>
                  <a:pt x="26967" y="9362"/>
                  <a:pt x="32445" y="15656"/>
                  <a:pt x="35170" y="20197"/>
                </a:cubicBezTo>
                <a:cubicBezTo>
                  <a:pt x="37607" y="24259"/>
                  <a:pt x="41519" y="27287"/>
                  <a:pt x="45218" y="30246"/>
                </a:cubicBezTo>
                <a:cubicBezTo>
                  <a:pt x="59130" y="41376"/>
                  <a:pt x="59445" y="40012"/>
                  <a:pt x="75363" y="45318"/>
                </a:cubicBezTo>
                <a:cubicBezTo>
                  <a:pt x="74425" y="49072"/>
                  <a:pt x="68404" y="75338"/>
                  <a:pt x="65315" y="80487"/>
                </a:cubicBezTo>
                <a:cubicBezTo>
                  <a:pt x="62878" y="84549"/>
                  <a:pt x="58965" y="87577"/>
                  <a:pt x="55266" y="90536"/>
                </a:cubicBezTo>
                <a:cubicBezTo>
                  <a:pt x="50551" y="94308"/>
                  <a:pt x="45977" y="98849"/>
                  <a:pt x="40194" y="100584"/>
                </a:cubicBezTo>
                <a:cubicBezTo>
                  <a:pt x="28851" y="103987"/>
                  <a:pt x="16748" y="103933"/>
                  <a:pt x="5025" y="105608"/>
                </a:cubicBezTo>
                <a:lnTo>
                  <a:pt x="0" y="130729"/>
                </a:lnTo>
              </a:path>
            </a:pathLst>
          </a:cu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8" name="Forma livre 27"/>
          <p:cNvSpPr/>
          <p:nvPr/>
        </p:nvSpPr>
        <p:spPr>
          <a:xfrm rot="421786">
            <a:off x="5360334" y="2030918"/>
            <a:ext cx="151525" cy="180870"/>
          </a:xfrm>
          <a:custGeom>
            <a:avLst/>
            <a:gdLst>
              <a:gd name="connsiteX0" fmla="*/ 15872 w 151525"/>
              <a:gd name="connsiteY0" fmla="*/ 0 h 180870"/>
              <a:gd name="connsiteX1" fmla="*/ 5824 w 151525"/>
              <a:gd name="connsiteY1" fmla="*/ 45217 h 180870"/>
              <a:gd name="connsiteX2" fmla="*/ 20896 w 151525"/>
              <a:gd name="connsiteY2" fmla="*/ 50241 h 180870"/>
              <a:gd name="connsiteX3" fmla="*/ 30945 w 151525"/>
              <a:gd name="connsiteY3" fmla="*/ 60290 h 180870"/>
              <a:gd name="connsiteX4" fmla="*/ 30945 w 151525"/>
              <a:gd name="connsiteY4" fmla="*/ 95459 h 180870"/>
              <a:gd name="connsiteX5" fmla="*/ 46017 w 151525"/>
              <a:gd name="connsiteY5" fmla="*/ 100483 h 180870"/>
              <a:gd name="connsiteX6" fmla="*/ 56066 w 151525"/>
              <a:gd name="connsiteY6" fmla="*/ 110531 h 180870"/>
              <a:gd name="connsiteX7" fmla="*/ 126404 w 151525"/>
              <a:gd name="connsiteY7" fmla="*/ 120580 h 180870"/>
              <a:gd name="connsiteX8" fmla="*/ 126404 w 151525"/>
              <a:gd name="connsiteY8" fmla="*/ 155749 h 180870"/>
              <a:gd name="connsiteX9" fmla="*/ 146501 w 151525"/>
              <a:gd name="connsiteY9" fmla="*/ 165797 h 180870"/>
              <a:gd name="connsiteX10" fmla="*/ 151525 w 151525"/>
              <a:gd name="connsiteY10" fmla="*/ 180870 h 18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525" h="180870">
                <a:moveTo>
                  <a:pt x="15872" y="0"/>
                </a:moveTo>
                <a:cubicBezTo>
                  <a:pt x="7104" y="14613"/>
                  <a:pt x="-8538" y="27263"/>
                  <a:pt x="5824" y="45217"/>
                </a:cubicBezTo>
                <a:cubicBezTo>
                  <a:pt x="9132" y="49352"/>
                  <a:pt x="15872" y="48566"/>
                  <a:pt x="20896" y="50241"/>
                </a:cubicBezTo>
                <a:cubicBezTo>
                  <a:pt x="24246" y="53591"/>
                  <a:pt x="30016" y="55645"/>
                  <a:pt x="30945" y="60290"/>
                </a:cubicBezTo>
                <a:cubicBezTo>
                  <a:pt x="35567" y="83395"/>
                  <a:pt x="9212" y="68292"/>
                  <a:pt x="30945" y="95459"/>
                </a:cubicBezTo>
                <a:cubicBezTo>
                  <a:pt x="34253" y="99594"/>
                  <a:pt x="40993" y="98808"/>
                  <a:pt x="46017" y="100483"/>
                </a:cubicBezTo>
                <a:cubicBezTo>
                  <a:pt x="49367" y="103832"/>
                  <a:pt x="52004" y="108094"/>
                  <a:pt x="56066" y="110531"/>
                </a:cubicBezTo>
                <a:cubicBezTo>
                  <a:pt x="71603" y="119854"/>
                  <a:pt x="125533" y="120501"/>
                  <a:pt x="126404" y="120580"/>
                </a:cubicBezTo>
                <a:cubicBezTo>
                  <a:pt x="123855" y="130778"/>
                  <a:pt x="116313" y="145658"/>
                  <a:pt x="126404" y="155749"/>
                </a:cubicBezTo>
                <a:cubicBezTo>
                  <a:pt x="131700" y="161045"/>
                  <a:pt x="139802" y="162448"/>
                  <a:pt x="146501" y="165797"/>
                </a:cubicBezTo>
                <a:lnTo>
                  <a:pt x="151525" y="180870"/>
                </a:lnTo>
              </a:path>
            </a:pathLst>
          </a:cu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9" name="Forma livre 28"/>
          <p:cNvSpPr/>
          <p:nvPr/>
        </p:nvSpPr>
        <p:spPr>
          <a:xfrm>
            <a:off x="5436096" y="2468668"/>
            <a:ext cx="106877" cy="95459"/>
          </a:xfrm>
          <a:custGeom>
            <a:avLst/>
            <a:gdLst>
              <a:gd name="connsiteX0" fmla="*/ 65314 w 106877"/>
              <a:gd name="connsiteY0" fmla="*/ 95459 h 95459"/>
              <a:gd name="connsiteX1" fmla="*/ 105507 w 106877"/>
              <a:gd name="connsiteY1" fmla="*/ 90435 h 95459"/>
              <a:gd name="connsiteX2" fmla="*/ 100483 w 106877"/>
              <a:gd name="connsiteY2" fmla="*/ 75363 h 95459"/>
              <a:gd name="connsiteX3" fmla="*/ 95459 w 106877"/>
              <a:gd name="connsiteY3" fmla="*/ 50242 h 95459"/>
              <a:gd name="connsiteX4" fmla="*/ 80386 w 106877"/>
              <a:gd name="connsiteY4" fmla="*/ 45218 h 95459"/>
              <a:gd name="connsiteX5" fmla="*/ 60290 w 106877"/>
              <a:gd name="connsiteY5" fmla="*/ 35169 h 95459"/>
              <a:gd name="connsiteX6" fmla="*/ 65314 w 106877"/>
              <a:gd name="connsiteY6" fmla="*/ 20097 h 95459"/>
              <a:gd name="connsiteX7" fmla="*/ 85411 w 106877"/>
              <a:gd name="connsiteY7" fmla="*/ 0 h 95459"/>
              <a:gd name="connsiteX8" fmla="*/ 35169 w 106877"/>
              <a:gd name="connsiteY8" fmla="*/ 40194 h 95459"/>
              <a:gd name="connsiteX9" fmla="*/ 45217 w 106877"/>
              <a:gd name="connsiteY9" fmla="*/ 55266 h 95459"/>
              <a:gd name="connsiteX10" fmla="*/ 0 w 106877"/>
              <a:gd name="connsiteY10" fmla="*/ 75363 h 9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877" h="95459">
                <a:moveTo>
                  <a:pt x="65314" y="95459"/>
                </a:moveTo>
                <a:cubicBezTo>
                  <a:pt x="78712" y="93784"/>
                  <a:pt x="93784" y="97134"/>
                  <a:pt x="105507" y="90435"/>
                </a:cubicBezTo>
                <a:cubicBezTo>
                  <a:pt x="110105" y="87808"/>
                  <a:pt x="101767" y="80501"/>
                  <a:pt x="100483" y="75363"/>
                </a:cubicBezTo>
                <a:cubicBezTo>
                  <a:pt x="98412" y="67078"/>
                  <a:pt x="100196" y="57347"/>
                  <a:pt x="95459" y="50242"/>
                </a:cubicBezTo>
                <a:cubicBezTo>
                  <a:pt x="92521" y="45835"/>
                  <a:pt x="85254" y="47304"/>
                  <a:pt x="80386" y="45218"/>
                </a:cubicBezTo>
                <a:cubicBezTo>
                  <a:pt x="73502" y="42268"/>
                  <a:pt x="66989" y="38519"/>
                  <a:pt x="60290" y="35169"/>
                </a:cubicBezTo>
                <a:cubicBezTo>
                  <a:pt x="61965" y="30145"/>
                  <a:pt x="60823" y="22904"/>
                  <a:pt x="65314" y="20097"/>
                </a:cubicBezTo>
                <a:cubicBezTo>
                  <a:pt x="95526" y="1214"/>
                  <a:pt x="115958" y="20364"/>
                  <a:pt x="85411" y="0"/>
                </a:cubicBezTo>
                <a:cubicBezTo>
                  <a:pt x="31130" y="4934"/>
                  <a:pt x="19348" y="-12544"/>
                  <a:pt x="35169" y="40194"/>
                </a:cubicBezTo>
                <a:cubicBezTo>
                  <a:pt x="36904" y="45977"/>
                  <a:pt x="41868" y="50242"/>
                  <a:pt x="45217" y="55266"/>
                </a:cubicBezTo>
                <a:cubicBezTo>
                  <a:pt x="54303" y="91610"/>
                  <a:pt x="57146" y="75363"/>
                  <a:pt x="0" y="75363"/>
                </a:cubicBezTo>
              </a:path>
            </a:pathLst>
          </a:cu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30" name="Forma livre 29"/>
          <p:cNvSpPr/>
          <p:nvPr/>
        </p:nvSpPr>
        <p:spPr>
          <a:xfrm>
            <a:off x="6259360" y="2124991"/>
            <a:ext cx="53069" cy="166033"/>
          </a:xfrm>
          <a:custGeom>
            <a:avLst/>
            <a:gdLst>
              <a:gd name="connsiteX0" fmla="*/ 40956 w 53069"/>
              <a:gd name="connsiteY0" fmla="*/ 166033 h 166033"/>
              <a:gd name="connsiteX1" fmla="*/ 35932 w 53069"/>
              <a:gd name="connsiteY1" fmla="*/ 140912 h 166033"/>
              <a:gd name="connsiteX2" fmla="*/ 30908 w 53069"/>
              <a:gd name="connsiteY2" fmla="*/ 125840 h 166033"/>
              <a:gd name="connsiteX3" fmla="*/ 25884 w 53069"/>
              <a:gd name="connsiteY3" fmla="*/ 90671 h 166033"/>
              <a:gd name="connsiteX4" fmla="*/ 10811 w 53069"/>
              <a:gd name="connsiteY4" fmla="*/ 85646 h 166033"/>
              <a:gd name="connsiteX5" fmla="*/ 5787 w 53069"/>
              <a:gd name="connsiteY5" fmla="*/ 40429 h 166033"/>
              <a:gd name="connsiteX6" fmla="*/ 10811 w 53069"/>
              <a:gd name="connsiteY6" fmla="*/ 20332 h 166033"/>
              <a:gd name="connsiteX7" fmla="*/ 30908 w 53069"/>
              <a:gd name="connsiteY7" fmla="*/ 15308 h 166033"/>
              <a:gd name="connsiteX8" fmla="*/ 35932 w 53069"/>
              <a:gd name="connsiteY8" fmla="*/ 235 h 166033"/>
              <a:gd name="connsiteX9" fmla="*/ 51005 w 53069"/>
              <a:gd name="connsiteY9" fmla="*/ 10284 h 166033"/>
              <a:gd name="connsiteX10" fmla="*/ 30908 w 53069"/>
              <a:gd name="connsiteY10" fmla="*/ 55501 h 166033"/>
              <a:gd name="connsiteX11" fmla="*/ 25884 w 53069"/>
              <a:gd name="connsiteY11" fmla="*/ 55501 h 16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069" h="166033">
                <a:moveTo>
                  <a:pt x="40956" y="166033"/>
                </a:moveTo>
                <a:cubicBezTo>
                  <a:pt x="39281" y="157659"/>
                  <a:pt x="38003" y="149197"/>
                  <a:pt x="35932" y="140912"/>
                </a:cubicBezTo>
                <a:cubicBezTo>
                  <a:pt x="34648" y="135774"/>
                  <a:pt x="31947" y="131033"/>
                  <a:pt x="30908" y="125840"/>
                </a:cubicBezTo>
                <a:cubicBezTo>
                  <a:pt x="28586" y="114228"/>
                  <a:pt x="31180" y="101263"/>
                  <a:pt x="25884" y="90671"/>
                </a:cubicBezTo>
                <a:cubicBezTo>
                  <a:pt x="23515" y="85934"/>
                  <a:pt x="15835" y="87321"/>
                  <a:pt x="10811" y="85646"/>
                </a:cubicBezTo>
                <a:cubicBezTo>
                  <a:pt x="-4339" y="62921"/>
                  <a:pt x="-1155" y="75142"/>
                  <a:pt x="5787" y="40429"/>
                </a:cubicBezTo>
                <a:cubicBezTo>
                  <a:pt x="7141" y="33658"/>
                  <a:pt x="5928" y="25215"/>
                  <a:pt x="10811" y="20332"/>
                </a:cubicBezTo>
                <a:cubicBezTo>
                  <a:pt x="15694" y="15449"/>
                  <a:pt x="24209" y="16983"/>
                  <a:pt x="30908" y="15308"/>
                </a:cubicBezTo>
                <a:cubicBezTo>
                  <a:pt x="32583" y="10284"/>
                  <a:pt x="30794" y="1519"/>
                  <a:pt x="35932" y="235"/>
                </a:cubicBezTo>
                <a:cubicBezTo>
                  <a:pt x="41790" y="-1229"/>
                  <a:pt x="49695" y="4389"/>
                  <a:pt x="51005" y="10284"/>
                </a:cubicBezTo>
                <a:cubicBezTo>
                  <a:pt x="57018" y="37339"/>
                  <a:pt x="49771" y="46070"/>
                  <a:pt x="30908" y="55501"/>
                </a:cubicBezTo>
                <a:cubicBezTo>
                  <a:pt x="29410" y="56250"/>
                  <a:pt x="27559" y="55501"/>
                  <a:pt x="25884" y="55501"/>
                </a:cubicBezTo>
              </a:path>
            </a:pathLst>
          </a:cu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cxnSp>
        <p:nvCxnSpPr>
          <p:cNvPr id="31" name="Conector de seta reta 30"/>
          <p:cNvCxnSpPr/>
          <p:nvPr/>
        </p:nvCxnSpPr>
        <p:spPr>
          <a:xfrm flipH="1">
            <a:off x="2853058" y="2724248"/>
            <a:ext cx="2054186" cy="908009"/>
          </a:xfrm>
          <a:prstGeom prst="straightConnector1">
            <a:avLst/>
          </a:prstGeom>
          <a:ln w="6350">
            <a:solidFill>
              <a:schemeClr val="tx1">
                <a:lumMod val="85000"/>
                <a:lumOff val="1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7339956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m 47"/>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pic>
        <p:nvPicPr>
          <p:cNvPr id="9218" name="Picture 2" descr="C:\Users\Geo\Desktop\Brasilia\PMN03 - Avifauna.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053" b="14014"/>
          <a:stretch/>
        </p:blipFill>
        <p:spPr bwMode="auto">
          <a:xfrm>
            <a:off x="3055591" y="836712"/>
            <a:ext cx="5812203" cy="3490289"/>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4" name="Imagem 3" descr="C:\Users\Paulo\Desktop\Complexo solar\Prancha métodos\Nova pasta\50m.jpg"/>
          <p:cNvPicPr/>
          <p:nvPr/>
        </p:nvPicPr>
        <p:blipFill>
          <a:blip r:embed="rId5" cstate="print">
            <a:extLst>
              <a:ext uri="{28A0092B-C50C-407E-A947-70E740481C1C}">
                <a14:useLocalDpi xmlns="" xmlns:a14="http://schemas.microsoft.com/office/drawing/2010/main"/>
              </a:ext>
            </a:extLst>
          </a:blip>
          <a:srcRect/>
          <a:stretch>
            <a:fillRect/>
          </a:stretch>
        </p:blipFill>
        <p:spPr bwMode="auto">
          <a:xfrm>
            <a:off x="3081337" y="4694641"/>
            <a:ext cx="3250835" cy="1751160"/>
          </a:xfrm>
          <a:prstGeom prst="rect">
            <a:avLst/>
          </a:prstGeom>
          <a:noFill/>
          <a:ln>
            <a:solidFill>
              <a:schemeClr val="tx1"/>
            </a:solidFill>
          </a:ln>
        </p:spPr>
      </p:pic>
      <p:pic>
        <p:nvPicPr>
          <p:cNvPr id="3074"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60947" y="4533379"/>
            <a:ext cx="2520000" cy="1883077"/>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Imagem 6" descr="IMG_2554.JPG"/>
          <p:cNvPicPr/>
          <p:nvPr/>
        </p:nvPicPr>
        <p:blipFill>
          <a:blip r:embed="rId7" cstate="print"/>
          <a:stretch>
            <a:fillRect/>
          </a:stretch>
        </p:blipFill>
        <p:spPr>
          <a:xfrm>
            <a:off x="260947" y="1715031"/>
            <a:ext cx="2520000" cy="1728000"/>
          </a:xfrm>
          <a:prstGeom prst="rect">
            <a:avLst/>
          </a:prstGeom>
          <a:ln w="3175">
            <a:solidFill>
              <a:schemeClr val="tx1"/>
            </a:solidFill>
          </a:ln>
        </p:spPr>
      </p:pic>
      <p:sp>
        <p:nvSpPr>
          <p:cNvPr id="8" name="CaixaDeTexto 7"/>
          <p:cNvSpPr txBox="1"/>
          <p:nvPr/>
        </p:nvSpPr>
        <p:spPr>
          <a:xfrm>
            <a:off x="4035253" y="4417642"/>
            <a:ext cx="1201611" cy="276999"/>
          </a:xfrm>
          <a:prstGeom prst="rect">
            <a:avLst/>
          </a:prstGeom>
          <a:noFill/>
        </p:spPr>
        <p:txBody>
          <a:bodyPr wrap="none" rtlCol="0">
            <a:spAutoFit/>
          </a:bodyPr>
          <a:lstStyle/>
          <a:p>
            <a:r>
              <a:rPr lang="pt-BR" sz="1200" b="1" i="1" dirty="0" smtClean="0"/>
              <a:t>Ponto de escuta</a:t>
            </a:r>
            <a:endParaRPr lang="pt-BR" sz="1200" b="1" i="1" dirty="0"/>
          </a:p>
        </p:txBody>
      </p:sp>
      <p:sp>
        <p:nvSpPr>
          <p:cNvPr id="5" name="Retângulo 4"/>
          <p:cNvSpPr/>
          <p:nvPr/>
        </p:nvSpPr>
        <p:spPr>
          <a:xfrm>
            <a:off x="3958443" y="6421582"/>
            <a:ext cx="1356462" cy="261610"/>
          </a:xfrm>
          <a:prstGeom prst="rect">
            <a:avLst/>
          </a:prstGeom>
        </p:spPr>
        <p:txBody>
          <a:bodyPr wrap="none">
            <a:spAutoFit/>
          </a:bodyPr>
          <a:lstStyle/>
          <a:p>
            <a:r>
              <a:rPr lang="pt-BR" sz="1100" dirty="0"/>
              <a:t>1h e </a:t>
            </a:r>
            <a:r>
              <a:rPr lang="pt-BR" sz="1100" dirty="0" smtClean="0"/>
              <a:t>15min x 10 dias</a:t>
            </a:r>
            <a:endParaRPr lang="pt-BR" sz="1100" dirty="0"/>
          </a:p>
        </p:txBody>
      </p:sp>
      <p:sp>
        <p:nvSpPr>
          <p:cNvPr id="10" name="CaixaDeTexto 9"/>
          <p:cNvSpPr txBox="1"/>
          <p:nvPr/>
        </p:nvSpPr>
        <p:spPr>
          <a:xfrm>
            <a:off x="724725" y="4221088"/>
            <a:ext cx="1736181" cy="276999"/>
          </a:xfrm>
          <a:prstGeom prst="rect">
            <a:avLst/>
          </a:prstGeom>
          <a:noFill/>
        </p:spPr>
        <p:txBody>
          <a:bodyPr wrap="none" rtlCol="0">
            <a:spAutoFit/>
          </a:bodyPr>
          <a:lstStyle/>
          <a:p>
            <a:r>
              <a:rPr lang="pt-BR" sz="1200" b="1" i="1" dirty="0" smtClean="0"/>
              <a:t>Busca ativa (Transectos)</a:t>
            </a:r>
            <a:endParaRPr lang="pt-BR" sz="1200" b="1" i="1" dirty="0"/>
          </a:p>
        </p:txBody>
      </p:sp>
      <p:sp>
        <p:nvSpPr>
          <p:cNvPr id="11" name="Retângulo 10"/>
          <p:cNvSpPr/>
          <p:nvPr/>
        </p:nvSpPr>
        <p:spPr>
          <a:xfrm>
            <a:off x="1023855" y="6445801"/>
            <a:ext cx="994183" cy="261610"/>
          </a:xfrm>
          <a:prstGeom prst="rect">
            <a:avLst/>
          </a:prstGeom>
        </p:spPr>
        <p:txBody>
          <a:bodyPr wrap="none">
            <a:spAutoFit/>
          </a:bodyPr>
          <a:lstStyle/>
          <a:p>
            <a:r>
              <a:rPr lang="pt-BR" sz="1100" dirty="0" smtClean="0"/>
              <a:t>1 km x 10 dias</a:t>
            </a:r>
            <a:endParaRPr lang="pt-BR" sz="1100" dirty="0"/>
          </a:p>
        </p:txBody>
      </p:sp>
      <p:sp>
        <p:nvSpPr>
          <p:cNvPr id="12" name="CaixaDeTexto 11"/>
          <p:cNvSpPr txBox="1"/>
          <p:nvPr/>
        </p:nvSpPr>
        <p:spPr>
          <a:xfrm>
            <a:off x="886318" y="1446109"/>
            <a:ext cx="1269258" cy="276999"/>
          </a:xfrm>
          <a:prstGeom prst="rect">
            <a:avLst/>
          </a:prstGeom>
          <a:noFill/>
        </p:spPr>
        <p:txBody>
          <a:bodyPr wrap="none" rtlCol="0">
            <a:spAutoFit/>
          </a:bodyPr>
          <a:lstStyle/>
          <a:p>
            <a:r>
              <a:rPr lang="pt-BR" sz="1200" b="1" i="1" dirty="0" smtClean="0"/>
              <a:t>Redes de neblina</a:t>
            </a:r>
            <a:endParaRPr lang="pt-BR" sz="1200" b="1" i="1" dirty="0"/>
          </a:p>
        </p:txBody>
      </p:sp>
      <p:sp>
        <p:nvSpPr>
          <p:cNvPr id="6" name="Retângulo 5"/>
          <p:cNvSpPr/>
          <p:nvPr/>
        </p:nvSpPr>
        <p:spPr>
          <a:xfrm>
            <a:off x="332816" y="3430161"/>
            <a:ext cx="2376263" cy="430887"/>
          </a:xfrm>
          <a:prstGeom prst="rect">
            <a:avLst/>
          </a:prstGeom>
        </p:spPr>
        <p:txBody>
          <a:bodyPr wrap="square">
            <a:spAutoFit/>
          </a:bodyPr>
          <a:lstStyle/>
          <a:p>
            <a:pPr algn="ctr"/>
            <a:r>
              <a:rPr lang="pt-BR" sz="1100" dirty="0" smtClean="0"/>
              <a:t>6 </a:t>
            </a:r>
            <a:r>
              <a:rPr lang="pt-BR" sz="1100" dirty="0"/>
              <a:t>redes de neblina x </a:t>
            </a:r>
            <a:r>
              <a:rPr lang="pt-BR" sz="1100" dirty="0" smtClean="0"/>
              <a:t>5 </a:t>
            </a:r>
            <a:r>
              <a:rPr lang="pt-BR" sz="1100" dirty="0"/>
              <a:t>horas diárias de exposição x </a:t>
            </a:r>
            <a:r>
              <a:rPr lang="pt-BR" sz="1100" dirty="0" smtClean="0"/>
              <a:t>8 </a:t>
            </a:r>
            <a:r>
              <a:rPr lang="pt-BR" sz="1100" dirty="0"/>
              <a:t>dias</a:t>
            </a:r>
          </a:p>
        </p:txBody>
      </p:sp>
      <p:sp>
        <p:nvSpPr>
          <p:cNvPr id="13" name="CaixaDeTexto 12"/>
          <p:cNvSpPr txBox="1"/>
          <p:nvPr/>
        </p:nvSpPr>
        <p:spPr>
          <a:xfrm>
            <a:off x="191760" y="332656"/>
            <a:ext cx="8073548" cy="369332"/>
          </a:xfrm>
          <a:prstGeom prst="rect">
            <a:avLst/>
          </a:prstGeom>
          <a:noFill/>
        </p:spPr>
        <p:txBody>
          <a:bodyPr wrap="square" rtlCol="0">
            <a:spAutoFit/>
          </a:bodyPr>
          <a:lstStyle/>
          <a:p>
            <a:r>
              <a:rPr lang="pt-BR" dirty="0" smtClean="0"/>
              <a:t>Delineamento Amostral - </a:t>
            </a:r>
            <a:r>
              <a:rPr lang="pt-BR" sz="1400" i="1" dirty="0" smtClean="0"/>
              <a:t>Subprograma de Monitoramento da Avifauna</a:t>
            </a:r>
            <a:endParaRPr lang="pt-BR" sz="1400" i="1" dirty="0"/>
          </a:p>
        </p:txBody>
      </p:sp>
      <p:sp>
        <p:nvSpPr>
          <p:cNvPr id="17" name="Elipse 16"/>
          <p:cNvSpPr/>
          <p:nvPr/>
        </p:nvSpPr>
        <p:spPr>
          <a:xfrm>
            <a:off x="6228184" y="25191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Elipse 17"/>
          <p:cNvSpPr/>
          <p:nvPr/>
        </p:nvSpPr>
        <p:spPr>
          <a:xfrm>
            <a:off x="6273903" y="2519184"/>
            <a:ext cx="45719" cy="516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Elipse 18"/>
          <p:cNvSpPr/>
          <p:nvPr/>
        </p:nvSpPr>
        <p:spPr>
          <a:xfrm>
            <a:off x="6319622" y="2510453"/>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Elipse 19"/>
          <p:cNvSpPr/>
          <p:nvPr/>
        </p:nvSpPr>
        <p:spPr>
          <a:xfrm>
            <a:off x="4860032" y="272712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Elipse 20"/>
          <p:cNvSpPr/>
          <p:nvPr/>
        </p:nvSpPr>
        <p:spPr>
          <a:xfrm>
            <a:off x="4909040" y="276084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Elipse 21"/>
          <p:cNvSpPr/>
          <p:nvPr/>
        </p:nvSpPr>
        <p:spPr>
          <a:xfrm>
            <a:off x="4954759" y="2756169"/>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Elipse 22"/>
          <p:cNvSpPr/>
          <p:nvPr/>
        </p:nvSpPr>
        <p:spPr>
          <a:xfrm>
            <a:off x="4998481" y="2783704"/>
            <a:ext cx="45719" cy="519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Elipse 24"/>
          <p:cNvSpPr/>
          <p:nvPr/>
        </p:nvSpPr>
        <p:spPr>
          <a:xfrm>
            <a:off x="5031714" y="2806564"/>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Elipse 38"/>
          <p:cNvSpPr/>
          <p:nvPr/>
        </p:nvSpPr>
        <p:spPr>
          <a:xfrm flipV="1">
            <a:off x="6469582" y="2713900"/>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Elipse 39"/>
          <p:cNvSpPr/>
          <p:nvPr/>
        </p:nvSpPr>
        <p:spPr>
          <a:xfrm flipV="1">
            <a:off x="6588931" y="2681407"/>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Elipse 40"/>
          <p:cNvSpPr/>
          <p:nvPr/>
        </p:nvSpPr>
        <p:spPr>
          <a:xfrm flipV="1">
            <a:off x="6709380" y="2635688"/>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Elipse 41"/>
          <p:cNvSpPr/>
          <p:nvPr/>
        </p:nvSpPr>
        <p:spPr>
          <a:xfrm flipV="1">
            <a:off x="6857304" y="2614357"/>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Elipse 42"/>
          <p:cNvSpPr/>
          <p:nvPr/>
        </p:nvSpPr>
        <p:spPr>
          <a:xfrm flipV="1">
            <a:off x="6987172" y="2589380"/>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Elipse 43"/>
          <p:cNvSpPr/>
          <p:nvPr/>
        </p:nvSpPr>
        <p:spPr>
          <a:xfrm flipV="1">
            <a:off x="7129044" y="2556172"/>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Elipse 44"/>
          <p:cNvSpPr/>
          <p:nvPr/>
        </p:nvSpPr>
        <p:spPr>
          <a:xfrm flipV="1">
            <a:off x="7010031" y="2556172"/>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5" name="Forma livre 84"/>
          <p:cNvSpPr/>
          <p:nvPr/>
        </p:nvSpPr>
        <p:spPr>
          <a:xfrm>
            <a:off x="4977481" y="2730787"/>
            <a:ext cx="670284" cy="194465"/>
          </a:xfrm>
          <a:custGeom>
            <a:avLst/>
            <a:gdLst>
              <a:gd name="connsiteX0" fmla="*/ 0 w 670284"/>
              <a:gd name="connsiteY0" fmla="*/ 194465 h 194465"/>
              <a:gd name="connsiteX1" fmla="*/ 103438 w 670284"/>
              <a:gd name="connsiteY1" fmla="*/ 190328 h 194465"/>
              <a:gd name="connsiteX2" fmla="*/ 124126 w 670284"/>
              <a:gd name="connsiteY2" fmla="*/ 169640 h 194465"/>
              <a:gd name="connsiteX3" fmla="*/ 157227 w 670284"/>
              <a:gd name="connsiteY3" fmla="*/ 161365 h 194465"/>
              <a:gd name="connsiteX4" fmla="*/ 173777 w 670284"/>
              <a:gd name="connsiteY4" fmla="*/ 157227 h 194465"/>
              <a:gd name="connsiteX5" fmla="*/ 190327 w 670284"/>
              <a:gd name="connsiteY5" fmla="*/ 153090 h 194465"/>
              <a:gd name="connsiteX6" fmla="*/ 215152 w 670284"/>
              <a:gd name="connsiteY6" fmla="*/ 144815 h 194465"/>
              <a:gd name="connsiteX7" fmla="*/ 260666 w 670284"/>
              <a:gd name="connsiteY7" fmla="*/ 136540 h 194465"/>
              <a:gd name="connsiteX8" fmla="*/ 293766 w 670284"/>
              <a:gd name="connsiteY8" fmla="*/ 124127 h 194465"/>
              <a:gd name="connsiteX9" fmla="*/ 331004 w 670284"/>
              <a:gd name="connsiteY9" fmla="*/ 115852 h 194465"/>
              <a:gd name="connsiteX10" fmla="*/ 347554 w 670284"/>
              <a:gd name="connsiteY10" fmla="*/ 107577 h 194465"/>
              <a:gd name="connsiteX11" fmla="*/ 376517 w 670284"/>
              <a:gd name="connsiteY11" fmla="*/ 91027 h 194465"/>
              <a:gd name="connsiteX12" fmla="*/ 459268 w 670284"/>
              <a:gd name="connsiteY12" fmla="*/ 86889 h 194465"/>
              <a:gd name="connsiteX13" fmla="*/ 471681 w 670284"/>
              <a:gd name="connsiteY13" fmla="*/ 82751 h 194465"/>
              <a:gd name="connsiteX14" fmla="*/ 496506 w 670284"/>
              <a:gd name="connsiteY14" fmla="*/ 62064 h 194465"/>
              <a:gd name="connsiteX15" fmla="*/ 537882 w 670284"/>
              <a:gd name="connsiteY15" fmla="*/ 53789 h 194465"/>
              <a:gd name="connsiteX16" fmla="*/ 550295 w 670284"/>
              <a:gd name="connsiteY16" fmla="*/ 45513 h 194465"/>
              <a:gd name="connsiteX17" fmla="*/ 562707 w 670284"/>
              <a:gd name="connsiteY17" fmla="*/ 41376 h 194465"/>
              <a:gd name="connsiteX18" fmla="*/ 583395 w 670284"/>
              <a:gd name="connsiteY18" fmla="*/ 20688 h 194465"/>
              <a:gd name="connsiteX19" fmla="*/ 637183 w 670284"/>
              <a:gd name="connsiteY19" fmla="*/ 16551 h 194465"/>
              <a:gd name="connsiteX20" fmla="*/ 649596 w 670284"/>
              <a:gd name="connsiteY20" fmla="*/ 8275 h 194465"/>
              <a:gd name="connsiteX21" fmla="*/ 670284 w 670284"/>
              <a:gd name="connsiteY21" fmla="*/ 0 h 19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70284" h="194465">
                <a:moveTo>
                  <a:pt x="0" y="194465"/>
                </a:moveTo>
                <a:cubicBezTo>
                  <a:pt x="34479" y="193086"/>
                  <a:pt x="69127" y="194004"/>
                  <a:pt x="103438" y="190328"/>
                </a:cubicBezTo>
                <a:cubicBezTo>
                  <a:pt x="124504" y="188071"/>
                  <a:pt x="108577" y="177414"/>
                  <a:pt x="124126" y="169640"/>
                </a:cubicBezTo>
                <a:cubicBezTo>
                  <a:pt x="134299" y="164554"/>
                  <a:pt x="146193" y="164123"/>
                  <a:pt x="157227" y="161365"/>
                </a:cubicBezTo>
                <a:lnTo>
                  <a:pt x="173777" y="157227"/>
                </a:lnTo>
                <a:cubicBezTo>
                  <a:pt x="179294" y="155848"/>
                  <a:pt x="184932" y="154888"/>
                  <a:pt x="190327" y="153090"/>
                </a:cubicBezTo>
                <a:cubicBezTo>
                  <a:pt x="198602" y="150332"/>
                  <a:pt x="206737" y="147110"/>
                  <a:pt x="215152" y="144815"/>
                </a:cubicBezTo>
                <a:cubicBezTo>
                  <a:pt x="224249" y="142334"/>
                  <a:pt x="252544" y="137893"/>
                  <a:pt x="260666" y="136540"/>
                </a:cubicBezTo>
                <a:cubicBezTo>
                  <a:pt x="271595" y="132168"/>
                  <a:pt x="282416" y="127370"/>
                  <a:pt x="293766" y="124127"/>
                </a:cubicBezTo>
                <a:cubicBezTo>
                  <a:pt x="307407" y="120229"/>
                  <a:pt x="316775" y="118697"/>
                  <a:pt x="331004" y="115852"/>
                </a:cubicBezTo>
                <a:cubicBezTo>
                  <a:pt x="336521" y="113094"/>
                  <a:pt x="342324" y="110846"/>
                  <a:pt x="347554" y="107577"/>
                </a:cubicBezTo>
                <a:cubicBezTo>
                  <a:pt x="358526" y="100720"/>
                  <a:pt x="363297" y="92177"/>
                  <a:pt x="376517" y="91027"/>
                </a:cubicBezTo>
                <a:cubicBezTo>
                  <a:pt x="404031" y="88634"/>
                  <a:pt x="431684" y="88268"/>
                  <a:pt x="459268" y="86889"/>
                </a:cubicBezTo>
                <a:cubicBezTo>
                  <a:pt x="463406" y="85510"/>
                  <a:pt x="468052" y="85170"/>
                  <a:pt x="471681" y="82751"/>
                </a:cubicBezTo>
                <a:cubicBezTo>
                  <a:pt x="499132" y="64451"/>
                  <a:pt x="469435" y="75600"/>
                  <a:pt x="496506" y="62064"/>
                </a:cubicBezTo>
                <a:cubicBezTo>
                  <a:pt x="508062" y="56286"/>
                  <a:pt x="527204" y="55314"/>
                  <a:pt x="537882" y="53789"/>
                </a:cubicBezTo>
                <a:cubicBezTo>
                  <a:pt x="542020" y="51030"/>
                  <a:pt x="545847" y="47737"/>
                  <a:pt x="550295" y="45513"/>
                </a:cubicBezTo>
                <a:cubicBezTo>
                  <a:pt x="554196" y="43563"/>
                  <a:pt x="559302" y="44100"/>
                  <a:pt x="562707" y="41376"/>
                </a:cubicBezTo>
                <a:cubicBezTo>
                  <a:pt x="573403" y="32819"/>
                  <a:pt x="567181" y="23728"/>
                  <a:pt x="583395" y="20688"/>
                </a:cubicBezTo>
                <a:cubicBezTo>
                  <a:pt x="601069" y="17374"/>
                  <a:pt x="619254" y="17930"/>
                  <a:pt x="637183" y="16551"/>
                </a:cubicBezTo>
                <a:cubicBezTo>
                  <a:pt x="641321" y="13792"/>
                  <a:pt x="645025" y="10234"/>
                  <a:pt x="649596" y="8275"/>
                </a:cubicBezTo>
                <a:cubicBezTo>
                  <a:pt x="673803" y="-2100"/>
                  <a:pt x="660148" y="10136"/>
                  <a:pt x="670284" y="0"/>
                </a:cubicBezTo>
              </a:path>
            </a:pathLst>
          </a:cu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64" name="Elipse 63"/>
          <p:cNvSpPr/>
          <p:nvPr/>
        </p:nvSpPr>
        <p:spPr>
          <a:xfrm flipV="1">
            <a:off x="5021561" y="2880100"/>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5" name="Elipse 64"/>
          <p:cNvSpPr/>
          <p:nvPr/>
        </p:nvSpPr>
        <p:spPr>
          <a:xfrm flipV="1">
            <a:off x="5140910" y="2847607"/>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6" name="Elipse 65"/>
          <p:cNvSpPr/>
          <p:nvPr/>
        </p:nvSpPr>
        <p:spPr>
          <a:xfrm flipV="1">
            <a:off x="5261359" y="2801888"/>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7" name="Elipse 66"/>
          <p:cNvSpPr/>
          <p:nvPr/>
        </p:nvSpPr>
        <p:spPr>
          <a:xfrm flipV="1">
            <a:off x="5409283" y="2780557"/>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8" name="Elipse 67"/>
          <p:cNvSpPr/>
          <p:nvPr/>
        </p:nvSpPr>
        <p:spPr>
          <a:xfrm flipV="1">
            <a:off x="5562010" y="2722372"/>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1" name="Forma livre 90"/>
          <p:cNvSpPr/>
          <p:nvPr/>
        </p:nvSpPr>
        <p:spPr>
          <a:xfrm>
            <a:off x="6450451" y="2594248"/>
            <a:ext cx="690972" cy="173777"/>
          </a:xfrm>
          <a:custGeom>
            <a:avLst/>
            <a:gdLst>
              <a:gd name="connsiteX0" fmla="*/ 0 w 690972"/>
              <a:gd name="connsiteY0" fmla="*/ 169640 h 173777"/>
              <a:gd name="connsiteX1" fmla="*/ 20687 w 690972"/>
              <a:gd name="connsiteY1" fmla="*/ 173777 h 173777"/>
              <a:gd name="connsiteX2" fmla="*/ 33100 w 690972"/>
              <a:gd name="connsiteY2" fmla="*/ 169640 h 173777"/>
              <a:gd name="connsiteX3" fmla="*/ 53788 w 690972"/>
              <a:gd name="connsiteY3" fmla="*/ 165502 h 173777"/>
              <a:gd name="connsiteX4" fmla="*/ 66201 w 690972"/>
              <a:gd name="connsiteY4" fmla="*/ 161365 h 173777"/>
              <a:gd name="connsiteX5" fmla="*/ 115851 w 690972"/>
              <a:gd name="connsiteY5" fmla="*/ 153090 h 173777"/>
              <a:gd name="connsiteX6" fmla="*/ 132401 w 690972"/>
              <a:gd name="connsiteY6" fmla="*/ 148952 h 173777"/>
              <a:gd name="connsiteX7" fmla="*/ 144814 w 690972"/>
              <a:gd name="connsiteY7" fmla="*/ 144814 h 173777"/>
              <a:gd name="connsiteX8" fmla="*/ 169639 w 690972"/>
              <a:gd name="connsiteY8" fmla="*/ 140677 h 173777"/>
              <a:gd name="connsiteX9" fmla="*/ 198602 w 690972"/>
              <a:gd name="connsiteY9" fmla="*/ 128264 h 173777"/>
              <a:gd name="connsiteX10" fmla="*/ 223428 w 690972"/>
              <a:gd name="connsiteY10" fmla="*/ 124127 h 173777"/>
              <a:gd name="connsiteX11" fmla="*/ 244116 w 690972"/>
              <a:gd name="connsiteY11" fmla="*/ 115852 h 173777"/>
              <a:gd name="connsiteX12" fmla="*/ 260666 w 690972"/>
              <a:gd name="connsiteY12" fmla="*/ 111714 h 173777"/>
              <a:gd name="connsiteX13" fmla="*/ 273078 w 690972"/>
              <a:gd name="connsiteY13" fmla="*/ 107576 h 173777"/>
              <a:gd name="connsiteX14" fmla="*/ 285491 w 690972"/>
              <a:gd name="connsiteY14" fmla="*/ 95164 h 173777"/>
              <a:gd name="connsiteX15" fmla="*/ 310316 w 690972"/>
              <a:gd name="connsiteY15" fmla="*/ 86889 h 173777"/>
              <a:gd name="connsiteX16" fmla="*/ 322729 w 690972"/>
              <a:gd name="connsiteY16" fmla="*/ 82751 h 173777"/>
              <a:gd name="connsiteX17" fmla="*/ 347554 w 690972"/>
              <a:gd name="connsiteY17" fmla="*/ 66201 h 173777"/>
              <a:gd name="connsiteX18" fmla="*/ 364105 w 690972"/>
              <a:gd name="connsiteY18" fmla="*/ 62063 h 173777"/>
              <a:gd name="connsiteX19" fmla="*/ 384792 w 690972"/>
              <a:gd name="connsiteY19" fmla="*/ 53788 h 173777"/>
              <a:gd name="connsiteX20" fmla="*/ 409618 w 690972"/>
              <a:gd name="connsiteY20" fmla="*/ 49651 h 173777"/>
              <a:gd name="connsiteX21" fmla="*/ 455131 w 690972"/>
              <a:gd name="connsiteY21" fmla="*/ 37238 h 173777"/>
              <a:gd name="connsiteX22" fmla="*/ 496506 w 690972"/>
              <a:gd name="connsiteY22" fmla="*/ 33100 h 173777"/>
              <a:gd name="connsiteX23" fmla="*/ 550295 w 690972"/>
              <a:gd name="connsiteY23" fmla="*/ 28963 h 173777"/>
              <a:gd name="connsiteX24" fmla="*/ 583395 w 690972"/>
              <a:gd name="connsiteY24" fmla="*/ 24825 h 173777"/>
              <a:gd name="connsiteX25" fmla="*/ 624771 w 690972"/>
              <a:gd name="connsiteY25" fmla="*/ 20688 h 173777"/>
              <a:gd name="connsiteX26" fmla="*/ 666146 w 690972"/>
              <a:gd name="connsiteY26" fmla="*/ 8275 h 173777"/>
              <a:gd name="connsiteX27" fmla="*/ 678559 w 690972"/>
              <a:gd name="connsiteY27" fmla="*/ 4138 h 173777"/>
              <a:gd name="connsiteX28" fmla="*/ 690972 w 690972"/>
              <a:gd name="connsiteY28" fmla="*/ 0 h 173777"/>
              <a:gd name="connsiteX29" fmla="*/ 678559 w 690972"/>
              <a:gd name="connsiteY29" fmla="*/ 4138 h 173777"/>
              <a:gd name="connsiteX30" fmla="*/ 649596 w 690972"/>
              <a:gd name="connsiteY30" fmla="*/ 8275 h 17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90972" h="173777">
                <a:moveTo>
                  <a:pt x="0" y="169640"/>
                </a:moveTo>
                <a:cubicBezTo>
                  <a:pt x="6896" y="171019"/>
                  <a:pt x="13655" y="173777"/>
                  <a:pt x="20687" y="173777"/>
                </a:cubicBezTo>
                <a:cubicBezTo>
                  <a:pt x="25048" y="173777"/>
                  <a:pt x="28869" y="170698"/>
                  <a:pt x="33100" y="169640"/>
                </a:cubicBezTo>
                <a:cubicBezTo>
                  <a:pt x="39923" y="167934"/>
                  <a:pt x="46965" y="167208"/>
                  <a:pt x="53788" y="165502"/>
                </a:cubicBezTo>
                <a:cubicBezTo>
                  <a:pt x="58019" y="164444"/>
                  <a:pt x="62007" y="162563"/>
                  <a:pt x="66201" y="161365"/>
                </a:cubicBezTo>
                <a:cubicBezTo>
                  <a:pt x="87470" y="155288"/>
                  <a:pt x="88975" y="156449"/>
                  <a:pt x="115851" y="153090"/>
                </a:cubicBezTo>
                <a:cubicBezTo>
                  <a:pt x="121368" y="151711"/>
                  <a:pt x="126933" y="150514"/>
                  <a:pt x="132401" y="148952"/>
                </a:cubicBezTo>
                <a:cubicBezTo>
                  <a:pt x="136595" y="147754"/>
                  <a:pt x="140556" y="145760"/>
                  <a:pt x="144814" y="144814"/>
                </a:cubicBezTo>
                <a:cubicBezTo>
                  <a:pt x="153003" y="142994"/>
                  <a:pt x="161364" y="142056"/>
                  <a:pt x="169639" y="140677"/>
                </a:cubicBezTo>
                <a:cubicBezTo>
                  <a:pt x="179752" y="135621"/>
                  <a:pt x="187648" y="130698"/>
                  <a:pt x="198602" y="128264"/>
                </a:cubicBezTo>
                <a:cubicBezTo>
                  <a:pt x="206792" y="126444"/>
                  <a:pt x="215153" y="125506"/>
                  <a:pt x="223428" y="124127"/>
                </a:cubicBezTo>
                <a:cubicBezTo>
                  <a:pt x="230324" y="121369"/>
                  <a:pt x="237070" y="118201"/>
                  <a:pt x="244116" y="115852"/>
                </a:cubicBezTo>
                <a:cubicBezTo>
                  <a:pt x="249511" y="114054"/>
                  <a:pt x="255198" y="113276"/>
                  <a:pt x="260666" y="111714"/>
                </a:cubicBezTo>
                <a:cubicBezTo>
                  <a:pt x="264859" y="110516"/>
                  <a:pt x="268941" y="108955"/>
                  <a:pt x="273078" y="107576"/>
                </a:cubicBezTo>
                <a:cubicBezTo>
                  <a:pt x="277216" y="103439"/>
                  <a:pt x="280376" y="98006"/>
                  <a:pt x="285491" y="95164"/>
                </a:cubicBezTo>
                <a:cubicBezTo>
                  <a:pt x="293116" y="90928"/>
                  <a:pt x="302041" y="89647"/>
                  <a:pt x="310316" y="86889"/>
                </a:cubicBezTo>
                <a:cubicBezTo>
                  <a:pt x="314454" y="85510"/>
                  <a:pt x="319100" y="85170"/>
                  <a:pt x="322729" y="82751"/>
                </a:cubicBezTo>
                <a:cubicBezTo>
                  <a:pt x="331004" y="77234"/>
                  <a:pt x="337906" y="68613"/>
                  <a:pt x="347554" y="66201"/>
                </a:cubicBezTo>
                <a:cubicBezTo>
                  <a:pt x="353071" y="64822"/>
                  <a:pt x="358710" y="63861"/>
                  <a:pt x="364105" y="62063"/>
                </a:cubicBezTo>
                <a:cubicBezTo>
                  <a:pt x="371151" y="59714"/>
                  <a:pt x="377627" y="55742"/>
                  <a:pt x="384792" y="53788"/>
                </a:cubicBezTo>
                <a:cubicBezTo>
                  <a:pt x="392886" y="51581"/>
                  <a:pt x="401343" y="51030"/>
                  <a:pt x="409618" y="49651"/>
                </a:cubicBezTo>
                <a:cubicBezTo>
                  <a:pt x="423619" y="44983"/>
                  <a:pt x="441791" y="38572"/>
                  <a:pt x="455131" y="37238"/>
                </a:cubicBezTo>
                <a:lnTo>
                  <a:pt x="496506" y="33100"/>
                </a:lnTo>
                <a:cubicBezTo>
                  <a:pt x="514421" y="31542"/>
                  <a:pt x="532393" y="30668"/>
                  <a:pt x="550295" y="28963"/>
                </a:cubicBezTo>
                <a:cubicBezTo>
                  <a:pt x="561364" y="27909"/>
                  <a:pt x="572344" y="26053"/>
                  <a:pt x="583395" y="24825"/>
                </a:cubicBezTo>
                <a:cubicBezTo>
                  <a:pt x="597171" y="23294"/>
                  <a:pt x="610979" y="22067"/>
                  <a:pt x="624771" y="20688"/>
                </a:cubicBezTo>
                <a:cubicBezTo>
                  <a:pt x="649787" y="14433"/>
                  <a:pt x="635920" y="18350"/>
                  <a:pt x="666146" y="8275"/>
                </a:cubicBezTo>
                <a:lnTo>
                  <a:pt x="678559" y="4138"/>
                </a:lnTo>
                <a:lnTo>
                  <a:pt x="690972" y="0"/>
                </a:lnTo>
                <a:cubicBezTo>
                  <a:pt x="690972" y="0"/>
                  <a:pt x="682861" y="3421"/>
                  <a:pt x="678559" y="4138"/>
                </a:cubicBezTo>
                <a:cubicBezTo>
                  <a:pt x="652373" y="8502"/>
                  <a:pt x="662123" y="8275"/>
                  <a:pt x="649596" y="8275"/>
                </a:cubicBezTo>
              </a:path>
            </a:pathLst>
          </a:cu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cxnSp>
        <p:nvCxnSpPr>
          <p:cNvPr id="94" name="Conector de seta reta 93"/>
          <p:cNvCxnSpPr>
            <a:stCxn id="21" idx="1"/>
            <a:endCxn id="7" idx="3"/>
          </p:cNvCxnSpPr>
          <p:nvPr/>
        </p:nvCxnSpPr>
        <p:spPr>
          <a:xfrm flipH="1" flipV="1">
            <a:off x="2780947" y="2579031"/>
            <a:ext cx="2134788" cy="188509"/>
          </a:xfrm>
          <a:prstGeom prst="straightConnector1">
            <a:avLst/>
          </a:prstGeom>
          <a:ln w="6350">
            <a:solidFill>
              <a:schemeClr val="tx1">
                <a:lumMod val="85000"/>
                <a:lumOff val="1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7" name="Conector de seta reta 96"/>
          <p:cNvCxnSpPr>
            <a:stCxn id="85" idx="2"/>
          </p:cNvCxnSpPr>
          <p:nvPr/>
        </p:nvCxnSpPr>
        <p:spPr>
          <a:xfrm flipH="1">
            <a:off x="2780947" y="2900427"/>
            <a:ext cx="2320660" cy="1632431"/>
          </a:xfrm>
          <a:prstGeom prst="straightConnector1">
            <a:avLst/>
          </a:prstGeom>
          <a:ln w="6350">
            <a:solidFill>
              <a:schemeClr val="tx1">
                <a:lumMod val="85000"/>
                <a:lumOff val="1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03" name="Conector de seta reta 102"/>
          <p:cNvCxnSpPr>
            <a:stCxn id="66" idx="0"/>
          </p:cNvCxnSpPr>
          <p:nvPr/>
        </p:nvCxnSpPr>
        <p:spPr>
          <a:xfrm flipH="1">
            <a:off x="5189510" y="2847607"/>
            <a:ext cx="94709" cy="1949545"/>
          </a:xfrm>
          <a:prstGeom prst="straightConnector1">
            <a:avLst/>
          </a:prstGeom>
          <a:ln w="6350">
            <a:solidFill>
              <a:schemeClr val="tx1">
                <a:lumMod val="85000"/>
                <a:lumOff val="1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1099314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m 20"/>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sp>
        <p:nvSpPr>
          <p:cNvPr id="4" name="Retângulo 3"/>
          <p:cNvSpPr/>
          <p:nvPr/>
        </p:nvSpPr>
        <p:spPr>
          <a:xfrm>
            <a:off x="123260" y="764704"/>
            <a:ext cx="2742289" cy="276999"/>
          </a:xfrm>
          <a:prstGeom prst="rect">
            <a:avLst/>
          </a:prstGeom>
        </p:spPr>
        <p:txBody>
          <a:bodyPr wrap="none">
            <a:spAutoFit/>
          </a:bodyPr>
          <a:lstStyle/>
          <a:p>
            <a:r>
              <a:rPr lang="pt-BR" sz="1200" b="1" i="1" dirty="0"/>
              <a:t>A</a:t>
            </a:r>
            <a:r>
              <a:rPr lang="pt-BR" sz="1200" b="1" i="1" dirty="0" smtClean="0"/>
              <a:t>rmadilhas </a:t>
            </a:r>
            <a:r>
              <a:rPr lang="pt-BR" sz="1200" b="1" i="1" dirty="0"/>
              <a:t>do tipo Van </a:t>
            </a:r>
            <a:r>
              <a:rPr lang="pt-BR" sz="1200" b="1" i="1" dirty="0" err="1"/>
              <a:t>Someren-Rydon</a:t>
            </a:r>
            <a:endParaRPr lang="pt-BR" sz="1200" b="1" i="1" dirty="0"/>
          </a:p>
        </p:txBody>
      </p:sp>
      <p:sp>
        <p:nvSpPr>
          <p:cNvPr id="5" name="Retângulo 4"/>
          <p:cNvSpPr/>
          <p:nvPr/>
        </p:nvSpPr>
        <p:spPr>
          <a:xfrm>
            <a:off x="754459" y="2723578"/>
            <a:ext cx="1479892" cy="261610"/>
          </a:xfrm>
          <a:prstGeom prst="rect">
            <a:avLst/>
          </a:prstGeom>
        </p:spPr>
        <p:txBody>
          <a:bodyPr wrap="none">
            <a:spAutoFit/>
          </a:bodyPr>
          <a:lstStyle/>
          <a:p>
            <a:r>
              <a:rPr lang="pt-BR" sz="1100" dirty="0" smtClean="0"/>
              <a:t>12 </a:t>
            </a:r>
            <a:r>
              <a:rPr lang="pt-BR" sz="1100" dirty="0"/>
              <a:t>armadilhas x 3 dias </a:t>
            </a:r>
          </a:p>
        </p:txBody>
      </p:sp>
      <p:sp>
        <p:nvSpPr>
          <p:cNvPr id="6" name="Retângulo 5"/>
          <p:cNvSpPr/>
          <p:nvPr/>
        </p:nvSpPr>
        <p:spPr>
          <a:xfrm>
            <a:off x="438066" y="3078832"/>
            <a:ext cx="2095895" cy="276999"/>
          </a:xfrm>
          <a:prstGeom prst="rect">
            <a:avLst/>
          </a:prstGeom>
        </p:spPr>
        <p:txBody>
          <a:bodyPr wrap="none">
            <a:spAutoFit/>
          </a:bodyPr>
          <a:lstStyle/>
          <a:p>
            <a:r>
              <a:rPr lang="pt-BR" sz="1200" b="1" i="1" dirty="0"/>
              <a:t>A</a:t>
            </a:r>
            <a:r>
              <a:rPr lang="pt-BR" sz="1200" b="1" i="1" dirty="0" smtClean="0"/>
              <a:t>rmadilhas </a:t>
            </a:r>
            <a:r>
              <a:rPr lang="pt-BR" sz="1200" b="1" i="1" dirty="0"/>
              <a:t>de queda (</a:t>
            </a:r>
            <a:r>
              <a:rPr lang="pt-BR" sz="1200" b="1" i="1" dirty="0" err="1"/>
              <a:t>pitfall</a:t>
            </a:r>
            <a:r>
              <a:rPr lang="pt-BR" sz="1200" b="1" i="1" dirty="0"/>
              <a:t>) </a:t>
            </a:r>
          </a:p>
        </p:txBody>
      </p:sp>
      <p:sp>
        <p:nvSpPr>
          <p:cNvPr id="7" name="Retângulo 6"/>
          <p:cNvSpPr/>
          <p:nvPr/>
        </p:nvSpPr>
        <p:spPr>
          <a:xfrm>
            <a:off x="802974" y="5110253"/>
            <a:ext cx="1479892" cy="261610"/>
          </a:xfrm>
          <a:prstGeom prst="rect">
            <a:avLst/>
          </a:prstGeom>
        </p:spPr>
        <p:txBody>
          <a:bodyPr wrap="none">
            <a:spAutoFit/>
          </a:bodyPr>
          <a:lstStyle/>
          <a:p>
            <a:r>
              <a:rPr lang="pt-BR" sz="1100" dirty="0" smtClean="0"/>
              <a:t>10 armadilhas x 5 dias </a:t>
            </a:r>
            <a:endParaRPr lang="pt-BR" sz="1100" dirty="0"/>
          </a:p>
        </p:txBody>
      </p:sp>
      <p:sp>
        <p:nvSpPr>
          <p:cNvPr id="8" name="Retângulo 7"/>
          <p:cNvSpPr/>
          <p:nvPr/>
        </p:nvSpPr>
        <p:spPr>
          <a:xfrm>
            <a:off x="6762792" y="4399757"/>
            <a:ext cx="1596912" cy="276999"/>
          </a:xfrm>
          <a:prstGeom prst="rect">
            <a:avLst/>
          </a:prstGeom>
        </p:spPr>
        <p:txBody>
          <a:bodyPr wrap="none">
            <a:spAutoFit/>
          </a:bodyPr>
          <a:lstStyle/>
          <a:p>
            <a:r>
              <a:rPr lang="pt-BR" sz="1200" b="1" i="1" dirty="0" smtClean="0"/>
              <a:t>Armadilhas </a:t>
            </a:r>
            <a:r>
              <a:rPr lang="pt-BR" sz="1200" b="1" i="1" dirty="0"/>
              <a:t>luminosas</a:t>
            </a:r>
          </a:p>
        </p:txBody>
      </p:sp>
      <p:sp>
        <p:nvSpPr>
          <p:cNvPr id="9" name="Retângulo 8"/>
          <p:cNvSpPr/>
          <p:nvPr/>
        </p:nvSpPr>
        <p:spPr>
          <a:xfrm>
            <a:off x="6967175" y="6413673"/>
            <a:ext cx="1188146" cy="261610"/>
          </a:xfrm>
          <a:prstGeom prst="rect">
            <a:avLst/>
          </a:prstGeom>
        </p:spPr>
        <p:txBody>
          <a:bodyPr wrap="none">
            <a:spAutoFit/>
          </a:bodyPr>
          <a:lstStyle/>
          <a:p>
            <a:r>
              <a:rPr lang="pt-BR" sz="1100" dirty="0" smtClean="0"/>
              <a:t>6 horas x 4 noites</a:t>
            </a:r>
            <a:endParaRPr lang="pt-BR" sz="1100" dirty="0"/>
          </a:p>
        </p:txBody>
      </p:sp>
      <p:pic>
        <p:nvPicPr>
          <p:cNvPr id="10" name="Imagem 9"/>
          <p:cNvPicPr>
            <a:picLocks/>
          </p:cNvPicPr>
          <p:nvPr/>
        </p:nvPicPr>
        <p:blipFill>
          <a:blip r:embed="rId4" cstate="print">
            <a:extLst>
              <a:ext uri="{28A0092B-C50C-407E-A947-70E740481C1C}">
                <a14:useLocalDpi xmlns="" xmlns:a14="http://schemas.microsoft.com/office/drawing/2010/main" val="0"/>
              </a:ext>
            </a:extLst>
          </a:blip>
          <a:stretch>
            <a:fillRect/>
          </a:stretch>
        </p:blipFill>
        <p:spPr>
          <a:xfrm>
            <a:off x="234405" y="1041702"/>
            <a:ext cx="2520000" cy="1728000"/>
          </a:xfrm>
          <a:prstGeom prst="rect">
            <a:avLst/>
          </a:prstGeom>
          <a:ln>
            <a:solidFill>
              <a:schemeClr val="tx1"/>
            </a:solidFill>
          </a:ln>
        </p:spPr>
      </p:pic>
      <p:pic>
        <p:nvPicPr>
          <p:cNvPr id="11" name="Imagem 10"/>
          <p:cNvPicPr>
            <a:picLocks/>
          </p:cNvPicPr>
          <p:nvPr/>
        </p:nvPicPr>
        <p:blipFill>
          <a:blip r:embed="rId5" cstate="print">
            <a:extLst>
              <a:ext uri="{28A0092B-C50C-407E-A947-70E740481C1C}">
                <a14:useLocalDpi xmlns="" xmlns:a14="http://schemas.microsoft.com/office/drawing/2010/main" val="0"/>
              </a:ext>
            </a:extLst>
          </a:blip>
          <a:stretch>
            <a:fillRect/>
          </a:stretch>
        </p:blipFill>
        <p:spPr>
          <a:xfrm>
            <a:off x="3492160" y="4653328"/>
            <a:ext cx="2520000" cy="1728000"/>
          </a:xfrm>
          <a:prstGeom prst="rect">
            <a:avLst/>
          </a:prstGeom>
        </p:spPr>
      </p:pic>
      <p:pic>
        <p:nvPicPr>
          <p:cNvPr id="12" name="Imagem 11"/>
          <p:cNvPicPr>
            <a:picLocks noChangeAspect="1"/>
          </p:cNvPicPr>
          <p:nvPr/>
        </p:nvPicPr>
        <p:blipFill rotWithShape="1">
          <a:blip r:embed="rId6" cstate="print">
            <a:extLst>
              <a:ext uri="{28A0092B-C50C-407E-A947-70E740481C1C}">
                <a14:useLocalDpi xmlns="" xmlns:a14="http://schemas.microsoft.com/office/drawing/2010/main" val="0"/>
              </a:ext>
            </a:extLst>
          </a:blip>
          <a:srcRect b="14149"/>
          <a:stretch/>
        </p:blipFill>
        <p:spPr>
          <a:xfrm>
            <a:off x="3044204" y="836713"/>
            <a:ext cx="5823589" cy="3454830"/>
          </a:xfrm>
          <a:prstGeom prst="rect">
            <a:avLst/>
          </a:prstGeom>
          <a:ln>
            <a:noFill/>
          </a:ln>
          <a:effectLst>
            <a:outerShdw blurRad="190500" algn="tl" rotWithShape="0">
              <a:srgbClr val="000000">
                <a:alpha val="70000"/>
              </a:srgbClr>
            </a:outerShdw>
          </a:effectLst>
        </p:spPr>
      </p:pic>
      <p:sp>
        <p:nvSpPr>
          <p:cNvPr id="13" name="CaixaDeTexto 12"/>
          <p:cNvSpPr txBox="1"/>
          <p:nvPr/>
        </p:nvSpPr>
        <p:spPr>
          <a:xfrm>
            <a:off x="191760" y="332656"/>
            <a:ext cx="8073548" cy="369332"/>
          </a:xfrm>
          <a:prstGeom prst="rect">
            <a:avLst/>
          </a:prstGeom>
          <a:noFill/>
        </p:spPr>
        <p:txBody>
          <a:bodyPr wrap="square" rtlCol="0">
            <a:spAutoFit/>
          </a:bodyPr>
          <a:lstStyle/>
          <a:p>
            <a:r>
              <a:rPr lang="pt-BR" dirty="0" smtClean="0"/>
              <a:t>Delineamento Amostral - </a:t>
            </a:r>
            <a:r>
              <a:rPr lang="pt-BR" sz="1400" i="1" dirty="0" smtClean="0"/>
              <a:t>Subprograma de Monitoramento da Entomofauna: Terrestre</a:t>
            </a:r>
            <a:endParaRPr lang="pt-BR" sz="1400" i="1" dirty="0"/>
          </a:p>
        </p:txBody>
      </p:sp>
      <p:sp>
        <p:nvSpPr>
          <p:cNvPr id="18" name="Retângulo 17"/>
          <p:cNvSpPr/>
          <p:nvPr/>
        </p:nvSpPr>
        <p:spPr>
          <a:xfrm>
            <a:off x="4288603" y="4371157"/>
            <a:ext cx="927113" cy="276999"/>
          </a:xfrm>
          <a:prstGeom prst="rect">
            <a:avLst/>
          </a:prstGeom>
        </p:spPr>
        <p:txBody>
          <a:bodyPr wrap="none">
            <a:spAutoFit/>
          </a:bodyPr>
          <a:lstStyle/>
          <a:p>
            <a:r>
              <a:rPr lang="pt-BR" sz="1200" b="1" i="1" dirty="0" smtClean="0"/>
              <a:t>Busca Ativa</a:t>
            </a:r>
            <a:endParaRPr lang="pt-BR" sz="1200" b="1" i="1" dirty="0"/>
          </a:p>
        </p:txBody>
      </p:sp>
      <p:cxnSp>
        <p:nvCxnSpPr>
          <p:cNvPr id="19" name="Conector de seta reta 18"/>
          <p:cNvCxnSpPr>
            <a:endCxn id="10" idx="3"/>
          </p:cNvCxnSpPr>
          <p:nvPr/>
        </p:nvCxnSpPr>
        <p:spPr>
          <a:xfrm flipH="1">
            <a:off x="2754405" y="1844824"/>
            <a:ext cx="3096625" cy="60878"/>
          </a:xfrm>
          <a:prstGeom prst="straightConnector1">
            <a:avLst/>
          </a:prstGeom>
          <a:ln w="6350">
            <a:solidFill>
              <a:schemeClr val="tx1">
                <a:lumMod val="85000"/>
                <a:lumOff val="1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2" name="Conector de seta reta 21"/>
          <p:cNvCxnSpPr>
            <a:endCxn id="2050" idx="3"/>
          </p:cNvCxnSpPr>
          <p:nvPr/>
        </p:nvCxnSpPr>
        <p:spPr>
          <a:xfrm flipH="1">
            <a:off x="2739200" y="2276872"/>
            <a:ext cx="2624890" cy="1940374"/>
          </a:xfrm>
          <a:prstGeom prst="straightConnector1">
            <a:avLst/>
          </a:prstGeom>
          <a:ln w="6350">
            <a:solidFill>
              <a:schemeClr val="tx1">
                <a:lumMod val="85000"/>
                <a:lumOff val="1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5" name="Conector de seta reta 24"/>
          <p:cNvCxnSpPr/>
          <p:nvPr/>
        </p:nvCxnSpPr>
        <p:spPr>
          <a:xfrm>
            <a:off x="5292082" y="3284984"/>
            <a:ext cx="144014" cy="1363172"/>
          </a:xfrm>
          <a:prstGeom prst="straightConnector1">
            <a:avLst/>
          </a:prstGeom>
          <a:ln w="6350">
            <a:solidFill>
              <a:schemeClr val="tx1">
                <a:lumMod val="85000"/>
                <a:lumOff val="1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8" name="Conector de seta reta 27"/>
          <p:cNvCxnSpPr/>
          <p:nvPr/>
        </p:nvCxnSpPr>
        <p:spPr>
          <a:xfrm>
            <a:off x="5436096" y="3068960"/>
            <a:ext cx="1152129" cy="1607796"/>
          </a:xfrm>
          <a:prstGeom prst="straightConnector1">
            <a:avLst/>
          </a:prstGeom>
          <a:ln w="6350">
            <a:solidFill>
              <a:schemeClr val="tx1">
                <a:lumMod val="85000"/>
                <a:lumOff val="15000"/>
              </a:schemeClr>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2050" name="Picture 2" descr="Resultado de imagem para scarabaeidae pitfall"/>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b="8298"/>
          <a:stretch/>
        </p:blipFill>
        <p:spPr bwMode="auto">
          <a:xfrm>
            <a:off x="219200" y="3350660"/>
            <a:ext cx="2520000" cy="1733171"/>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
        <p:nvSpPr>
          <p:cNvPr id="33" name="AutoShape 4" descr="Resultado de imagem para scarabaeidae luminosa"/>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34" name="AutoShape 6" descr="Resultado de imagem para scarabaeidae luminosa"/>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2056" name="Picture 8" descr="Resultado de imagem para scarabaeidae luminosa"/>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225420" y="4653328"/>
            <a:ext cx="2595052" cy="1728000"/>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Retângulo 22"/>
          <p:cNvSpPr/>
          <p:nvPr/>
        </p:nvSpPr>
        <p:spPr>
          <a:xfrm>
            <a:off x="4356116" y="6381190"/>
            <a:ext cx="922047" cy="261610"/>
          </a:xfrm>
          <a:prstGeom prst="rect">
            <a:avLst/>
          </a:prstGeom>
        </p:spPr>
        <p:txBody>
          <a:bodyPr wrap="none">
            <a:spAutoFit/>
          </a:bodyPr>
          <a:lstStyle/>
          <a:p>
            <a:r>
              <a:rPr lang="pt-BR" sz="1100" dirty="0" smtClean="0"/>
              <a:t>2 km x 5 dias</a:t>
            </a:r>
            <a:endParaRPr lang="pt-BR" sz="1100" dirty="0"/>
          </a:p>
        </p:txBody>
      </p:sp>
    </p:spTree>
    <p:extLst>
      <p:ext uri="{BB962C8B-B14F-4D97-AF65-F5344CB8AC3E}">
        <p14:creationId xmlns="" xmlns:p14="http://schemas.microsoft.com/office/powerpoint/2010/main" val="10109186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p:cNvSpPr/>
          <p:nvPr/>
        </p:nvSpPr>
        <p:spPr>
          <a:xfrm>
            <a:off x="265156" y="5449690"/>
            <a:ext cx="8670254" cy="121967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pt-BR"/>
          </a:p>
        </p:txBody>
      </p:sp>
      <p:sp>
        <p:nvSpPr>
          <p:cNvPr id="17" name="Retângulo 16"/>
          <p:cNvSpPr/>
          <p:nvPr/>
        </p:nvSpPr>
        <p:spPr>
          <a:xfrm>
            <a:off x="277498" y="4085848"/>
            <a:ext cx="8670254" cy="121967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pt-BR"/>
          </a:p>
        </p:txBody>
      </p:sp>
      <p:sp>
        <p:nvSpPr>
          <p:cNvPr id="16" name="Retângulo 15"/>
          <p:cNvSpPr/>
          <p:nvPr/>
        </p:nvSpPr>
        <p:spPr>
          <a:xfrm>
            <a:off x="277498" y="2713778"/>
            <a:ext cx="8670254" cy="121967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pt-BR"/>
          </a:p>
        </p:txBody>
      </p:sp>
      <p:sp>
        <p:nvSpPr>
          <p:cNvPr id="15" name="Retângulo 14"/>
          <p:cNvSpPr/>
          <p:nvPr/>
        </p:nvSpPr>
        <p:spPr>
          <a:xfrm>
            <a:off x="277498" y="1341708"/>
            <a:ext cx="8670254" cy="121967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pt-BR"/>
          </a:p>
        </p:txBody>
      </p:sp>
      <p:sp>
        <p:nvSpPr>
          <p:cNvPr id="2" name="CaixaDeTexto 1"/>
          <p:cNvSpPr txBox="1"/>
          <p:nvPr/>
        </p:nvSpPr>
        <p:spPr>
          <a:xfrm>
            <a:off x="277498" y="899428"/>
            <a:ext cx="2739596" cy="369332"/>
          </a:xfrm>
          <a:prstGeom prst="rect">
            <a:avLst/>
          </a:prstGeom>
          <a:noFill/>
        </p:spPr>
        <p:txBody>
          <a:bodyPr wrap="none" rtlCol="0">
            <a:spAutoFit/>
          </a:bodyPr>
          <a:lstStyle/>
          <a:p>
            <a:r>
              <a:rPr lang="pt-BR" b="1" dirty="0" smtClean="0"/>
              <a:t>Fauna Terrestre - </a:t>
            </a:r>
            <a:r>
              <a:rPr lang="pt-BR" sz="1600" i="1" dirty="0" smtClean="0"/>
              <a:t>Resultados</a:t>
            </a:r>
            <a:endParaRPr lang="pt-BR" sz="1600" i="1" dirty="0"/>
          </a:p>
        </p:txBody>
      </p:sp>
      <p:sp>
        <p:nvSpPr>
          <p:cNvPr id="3" name="CaixaDeTexto 2"/>
          <p:cNvSpPr txBox="1"/>
          <p:nvPr/>
        </p:nvSpPr>
        <p:spPr>
          <a:xfrm>
            <a:off x="325970" y="1691112"/>
            <a:ext cx="1663917" cy="400110"/>
          </a:xfrm>
          <a:prstGeom prst="rect">
            <a:avLst/>
          </a:prstGeom>
          <a:noFill/>
        </p:spPr>
        <p:txBody>
          <a:bodyPr wrap="none" rtlCol="0">
            <a:spAutoFit/>
          </a:bodyPr>
          <a:lstStyle/>
          <a:p>
            <a:r>
              <a:rPr lang="pt-BR" sz="2000" b="1" dirty="0" smtClean="0"/>
              <a:t>Herpetofauna</a:t>
            </a:r>
            <a:endParaRPr lang="pt-BR" sz="2000" b="1" dirty="0"/>
          </a:p>
        </p:txBody>
      </p:sp>
      <p:sp>
        <p:nvSpPr>
          <p:cNvPr id="4" name="CaixaDeTexto 3"/>
          <p:cNvSpPr txBox="1"/>
          <p:nvPr/>
        </p:nvSpPr>
        <p:spPr>
          <a:xfrm>
            <a:off x="425132" y="3054933"/>
            <a:ext cx="1465594" cy="400110"/>
          </a:xfrm>
          <a:prstGeom prst="rect">
            <a:avLst/>
          </a:prstGeom>
          <a:noFill/>
        </p:spPr>
        <p:txBody>
          <a:bodyPr wrap="none" rtlCol="0">
            <a:spAutoFit/>
          </a:bodyPr>
          <a:lstStyle/>
          <a:p>
            <a:r>
              <a:rPr lang="pt-BR" sz="2000" b="1" dirty="0" smtClean="0"/>
              <a:t>Mastofauna</a:t>
            </a:r>
            <a:endParaRPr lang="pt-BR" sz="2000" b="1" dirty="0"/>
          </a:p>
        </p:txBody>
      </p:sp>
      <p:sp>
        <p:nvSpPr>
          <p:cNvPr id="5" name="CaixaDeTexto 4"/>
          <p:cNvSpPr txBox="1"/>
          <p:nvPr/>
        </p:nvSpPr>
        <p:spPr>
          <a:xfrm>
            <a:off x="421864" y="4511017"/>
            <a:ext cx="1124860" cy="400110"/>
          </a:xfrm>
          <a:prstGeom prst="rect">
            <a:avLst/>
          </a:prstGeom>
          <a:noFill/>
        </p:spPr>
        <p:txBody>
          <a:bodyPr wrap="none" rtlCol="0">
            <a:spAutoFit/>
          </a:bodyPr>
          <a:lstStyle/>
          <a:p>
            <a:r>
              <a:rPr lang="pt-BR" sz="2000" b="1" dirty="0" smtClean="0"/>
              <a:t>Avifauna</a:t>
            </a:r>
            <a:endParaRPr lang="pt-BR" sz="2000" b="1" dirty="0"/>
          </a:p>
        </p:txBody>
      </p:sp>
      <p:sp>
        <p:nvSpPr>
          <p:cNvPr id="6" name="CaixaDeTexto 5"/>
          <p:cNvSpPr txBox="1"/>
          <p:nvPr/>
        </p:nvSpPr>
        <p:spPr>
          <a:xfrm>
            <a:off x="375118" y="5782526"/>
            <a:ext cx="1592039" cy="646331"/>
          </a:xfrm>
          <a:prstGeom prst="rect">
            <a:avLst/>
          </a:prstGeom>
          <a:noFill/>
        </p:spPr>
        <p:txBody>
          <a:bodyPr wrap="none" rtlCol="0">
            <a:spAutoFit/>
          </a:bodyPr>
          <a:lstStyle/>
          <a:p>
            <a:pPr algn="ctr"/>
            <a:r>
              <a:rPr lang="pt-BR" b="1" dirty="0" smtClean="0"/>
              <a:t>Entomofauna: </a:t>
            </a:r>
          </a:p>
          <a:p>
            <a:pPr algn="ctr"/>
            <a:r>
              <a:rPr lang="pt-BR" b="1" dirty="0" smtClean="0"/>
              <a:t>Terrestre</a:t>
            </a:r>
            <a:endParaRPr lang="pt-BR" b="1" dirty="0"/>
          </a:p>
        </p:txBody>
      </p:sp>
      <p:sp>
        <p:nvSpPr>
          <p:cNvPr id="7" name="CaixaDeTexto 1"/>
          <p:cNvSpPr txBox="1">
            <a:spLocks noChangeArrowheads="1"/>
          </p:cNvSpPr>
          <p:nvPr/>
        </p:nvSpPr>
        <p:spPr bwMode="auto">
          <a:xfrm>
            <a:off x="2352725" y="1466411"/>
            <a:ext cx="132873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pt-BR"/>
            </a:defPPr>
            <a:lvl1pPr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8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8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8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800" kern="1200">
                <a:solidFill>
                  <a:schemeClr val="tx1"/>
                </a:solidFill>
                <a:latin typeface="Arial" panose="020B0604020202020204" pitchFamily="34" charset="0"/>
                <a:ea typeface="MS PGothic" panose="020B0600070205080204" pitchFamily="34" charset="-128"/>
                <a:cs typeface="+mn-cs"/>
              </a:defRPr>
            </a:lvl9pPr>
          </a:lstStyle>
          <a:p>
            <a:pPr>
              <a:spcBef>
                <a:spcPct val="0"/>
              </a:spcBef>
            </a:pPr>
            <a:r>
              <a:rPr lang="pt-BR" altLang="pt-BR" sz="1800" b="1" dirty="0">
                <a:latin typeface="+mn-lt"/>
              </a:rPr>
              <a:t>82 </a:t>
            </a:r>
            <a:r>
              <a:rPr lang="pt-BR" altLang="pt-BR" sz="1800" b="1" dirty="0" smtClean="0">
                <a:latin typeface="+mn-lt"/>
              </a:rPr>
              <a:t>espécies</a:t>
            </a:r>
            <a:endParaRPr lang="pt-BR" altLang="pt-BR" sz="1800" b="1" dirty="0">
              <a:latin typeface="+mn-lt"/>
            </a:endParaRPr>
          </a:p>
        </p:txBody>
      </p:sp>
      <p:sp>
        <p:nvSpPr>
          <p:cNvPr id="8" name="CaixaDeTexto 3"/>
          <p:cNvSpPr txBox="1"/>
          <p:nvPr/>
        </p:nvSpPr>
        <p:spPr>
          <a:xfrm>
            <a:off x="2349314" y="1750182"/>
            <a:ext cx="1303346" cy="646331"/>
          </a:xfrm>
          <a:prstGeom prst="rect">
            <a:avLst/>
          </a:prstGeom>
          <a:noFill/>
        </p:spPr>
        <p:txBody>
          <a:bodyPr wrap="square">
            <a:spAutoFit/>
          </a:bodyPr>
          <a:lstStyle>
            <a:defPPr>
              <a:defRPr lang="pt-BR"/>
            </a:defPPr>
            <a:lvl1pPr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8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8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8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800" kern="1200">
                <a:solidFill>
                  <a:schemeClr val="tx1"/>
                </a:solidFill>
                <a:latin typeface="Arial" panose="020B0604020202020204" pitchFamily="34" charset="0"/>
                <a:ea typeface="MS PGothic" panose="020B0600070205080204" pitchFamily="34" charset="-128"/>
                <a:cs typeface="+mn-cs"/>
              </a:defRPr>
            </a:lvl9pPr>
          </a:lstStyle>
          <a:p>
            <a:pPr>
              <a:defRPr/>
            </a:pPr>
            <a:r>
              <a:rPr lang="pt-BR" sz="1800" dirty="0" smtClean="0">
                <a:latin typeface="+mn-lt"/>
              </a:rPr>
              <a:t>30 anfíbios  </a:t>
            </a:r>
          </a:p>
          <a:p>
            <a:pPr>
              <a:defRPr/>
            </a:pPr>
            <a:r>
              <a:rPr lang="pt-BR" sz="1800" dirty="0" smtClean="0">
                <a:latin typeface="+mn-lt"/>
              </a:rPr>
              <a:t>52 répteis</a:t>
            </a:r>
            <a:endParaRPr lang="pt-BR" sz="1800" dirty="0">
              <a:latin typeface="+mn-lt"/>
            </a:endParaRPr>
          </a:p>
        </p:txBody>
      </p:sp>
      <p:sp>
        <p:nvSpPr>
          <p:cNvPr id="9" name="CaixaDeTexto 8"/>
          <p:cNvSpPr txBox="1"/>
          <p:nvPr/>
        </p:nvSpPr>
        <p:spPr>
          <a:xfrm>
            <a:off x="5480364" y="1930110"/>
            <a:ext cx="2019887" cy="307777"/>
          </a:xfrm>
          <a:prstGeom prst="rect">
            <a:avLst/>
          </a:prstGeom>
          <a:noFill/>
        </p:spPr>
        <p:txBody>
          <a:bodyPr wrap="square" rtlCol="0">
            <a:spAutoFit/>
          </a:bodyPr>
          <a:lstStyle/>
          <a:p>
            <a:r>
              <a:rPr lang="pt-BR" sz="1400" dirty="0" smtClean="0"/>
              <a:t>3 endêmicas da Caatinga</a:t>
            </a:r>
            <a:endParaRPr lang="pt-BR" sz="1400" dirty="0"/>
          </a:p>
        </p:txBody>
      </p:sp>
      <p:sp>
        <p:nvSpPr>
          <p:cNvPr id="10" name="CaixaDeTexto 9"/>
          <p:cNvSpPr txBox="1"/>
          <p:nvPr/>
        </p:nvSpPr>
        <p:spPr>
          <a:xfrm>
            <a:off x="5482959" y="1443291"/>
            <a:ext cx="2733710" cy="307777"/>
          </a:xfrm>
          <a:prstGeom prst="rect">
            <a:avLst/>
          </a:prstGeom>
          <a:noFill/>
        </p:spPr>
        <p:txBody>
          <a:bodyPr wrap="square" rtlCol="0">
            <a:spAutoFit/>
          </a:bodyPr>
          <a:lstStyle/>
          <a:p>
            <a:r>
              <a:rPr lang="pt-BR" sz="1400" dirty="0" smtClean="0"/>
              <a:t>Nenhuma ameaçada (IUCN/MMA)</a:t>
            </a:r>
            <a:endParaRPr lang="pt-BR" sz="1400" dirty="0"/>
          </a:p>
        </p:txBody>
      </p:sp>
      <p:sp>
        <p:nvSpPr>
          <p:cNvPr id="11" name="CaixaDeTexto 10"/>
          <p:cNvSpPr txBox="1"/>
          <p:nvPr/>
        </p:nvSpPr>
        <p:spPr>
          <a:xfrm>
            <a:off x="5480365" y="1681855"/>
            <a:ext cx="2592288" cy="307777"/>
          </a:xfrm>
          <a:prstGeom prst="rect">
            <a:avLst/>
          </a:prstGeom>
          <a:noFill/>
        </p:spPr>
        <p:txBody>
          <a:bodyPr wrap="square" rtlCol="0">
            <a:spAutoFit/>
          </a:bodyPr>
          <a:lstStyle/>
          <a:p>
            <a:r>
              <a:rPr lang="pt-BR" sz="1400" dirty="0" smtClean="0"/>
              <a:t>3 com Dados insuficientes (IUCN) </a:t>
            </a:r>
            <a:endParaRPr lang="pt-BR" sz="1400" dirty="0"/>
          </a:p>
        </p:txBody>
      </p:sp>
      <p:sp>
        <p:nvSpPr>
          <p:cNvPr id="12" name="CaixaDeTexto 11"/>
          <p:cNvSpPr txBox="1"/>
          <p:nvPr/>
        </p:nvSpPr>
        <p:spPr>
          <a:xfrm>
            <a:off x="5480364" y="2185911"/>
            <a:ext cx="2212414" cy="307777"/>
          </a:xfrm>
          <a:prstGeom prst="rect">
            <a:avLst/>
          </a:prstGeom>
          <a:noFill/>
        </p:spPr>
        <p:txBody>
          <a:bodyPr wrap="square" rtlCol="0">
            <a:spAutoFit/>
          </a:bodyPr>
          <a:lstStyle/>
          <a:p>
            <a:r>
              <a:rPr lang="pt-BR" sz="1400" dirty="0" smtClean="0"/>
              <a:t>10 cinegéticas</a:t>
            </a:r>
            <a:endParaRPr lang="pt-BR" sz="1400" dirty="0"/>
          </a:p>
        </p:txBody>
      </p:sp>
      <p:sp>
        <p:nvSpPr>
          <p:cNvPr id="13" name="CaixaDeTexto 12"/>
          <p:cNvSpPr txBox="1"/>
          <p:nvPr/>
        </p:nvSpPr>
        <p:spPr>
          <a:xfrm>
            <a:off x="2291710" y="2723448"/>
            <a:ext cx="2721899" cy="1200329"/>
          </a:xfrm>
          <a:prstGeom prst="rect">
            <a:avLst/>
          </a:prstGeom>
          <a:noFill/>
        </p:spPr>
        <p:txBody>
          <a:bodyPr wrap="none" rtlCol="0">
            <a:spAutoFit/>
          </a:bodyPr>
          <a:lstStyle/>
          <a:p>
            <a:r>
              <a:rPr lang="pt-BR" b="1" dirty="0" smtClean="0"/>
              <a:t>58 espécies </a:t>
            </a:r>
          </a:p>
          <a:p>
            <a:r>
              <a:rPr lang="pt-BR" dirty="0" smtClean="0"/>
              <a:t>30 morcegos </a:t>
            </a:r>
          </a:p>
          <a:p>
            <a:r>
              <a:rPr lang="pt-BR" dirty="0" smtClean="0"/>
              <a:t>16 médios e grandes </a:t>
            </a:r>
          </a:p>
          <a:p>
            <a:r>
              <a:rPr lang="pt-BR" dirty="0" smtClean="0"/>
              <a:t>12 pequenos não voadores</a:t>
            </a:r>
            <a:endParaRPr lang="pt-BR" dirty="0"/>
          </a:p>
        </p:txBody>
      </p:sp>
      <p:sp>
        <p:nvSpPr>
          <p:cNvPr id="14" name="CaixaDeTexto 13"/>
          <p:cNvSpPr txBox="1"/>
          <p:nvPr/>
        </p:nvSpPr>
        <p:spPr>
          <a:xfrm>
            <a:off x="5513630" y="2931823"/>
            <a:ext cx="1265218" cy="738664"/>
          </a:xfrm>
          <a:prstGeom prst="rect">
            <a:avLst/>
          </a:prstGeom>
          <a:noFill/>
        </p:spPr>
        <p:txBody>
          <a:bodyPr wrap="none" rtlCol="0">
            <a:spAutoFit/>
          </a:bodyPr>
          <a:lstStyle/>
          <a:p>
            <a:r>
              <a:rPr lang="pt-BR" sz="1400" dirty="0" smtClean="0"/>
              <a:t>08 ameaçadas </a:t>
            </a:r>
            <a:endParaRPr lang="pt-BR" sz="1400" dirty="0"/>
          </a:p>
          <a:p>
            <a:r>
              <a:rPr lang="pt-BR" sz="1400" dirty="0" smtClean="0"/>
              <a:t>02 endêmicas</a:t>
            </a:r>
          </a:p>
          <a:p>
            <a:r>
              <a:rPr lang="pt-BR" sz="1400" dirty="0"/>
              <a:t>27 </a:t>
            </a:r>
            <a:r>
              <a:rPr lang="pt-BR" sz="1400" dirty="0" smtClean="0"/>
              <a:t>cinegéticas</a:t>
            </a:r>
            <a:endParaRPr lang="pt-BR" sz="1400" dirty="0"/>
          </a:p>
        </p:txBody>
      </p:sp>
      <p:sp>
        <p:nvSpPr>
          <p:cNvPr id="19" name="CaixaDeTexto 1"/>
          <p:cNvSpPr txBox="1">
            <a:spLocks noChangeArrowheads="1"/>
          </p:cNvSpPr>
          <p:nvPr/>
        </p:nvSpPr>
        <p:spPr bwMode="auto">
          <a:xfrm>
            <a:off x="2324502" y="4511017"/>
            <a:ext cx="15575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pt-BR"/>
            </a:defPPr>
            <a:lvl1pPr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8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8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8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800" kern="1200">
                <a:solidFill>
                  <a:schemeClr val="tx1"/>
                </a:solidFill>
                <a:latin typeface="Arial" panose="020B0604020202020204" pitchFamily="34" charset="0"/>
                <a:ea typeface="MS PGothic" panose="020B0600070205080204" pitchFamily="34" charset="-128"/>
                <a:cs typeface="+mn-cs"/>
              </a:defRPr>
            </a:lvl9pPr>
          </a:lstStyle>
          <a:p>
            <a:pPr>
              <a:spcBef>
                <a:spcPct val="0"/>
              </a:spcBef>
            </a:pPr>
            <a:r>
              <a:rPr lang="pt-BR" altLang="pt-BR" sz="1800" b="1" dirty="0" smtClean="0">
                <a:latin typeface="+mn-lt"/>
              </a:rPr>
              <a:t>277 espécies</a:t>
            </a:r>
            <a:endParaRPr lang="pt-BR" altLang="pt-BR" sz="1800" b="1" dirty="0">
              <a:latin typeface="+mn-lt"/>
            </a:endParaRPr>
          </a:p>
        </p:txBody>
      </p:sp>
      <p:sp>
        <p:nvSpPr>
          <p:cNvPr id="20" name="CaixaDeTexto 19"/>
          <p:cNvSpPr txBox="1"/>
          <p:nvPr/>
        </p:nvSpPr>
        <p:spPr>
          <a:xfrm>
            <a:off x="5526677" y="4326351"/>
            <a:ext cx="1927259" cy="738664"/>
          </a:xfrm>
          <a:prstGeom prst="rect">
            <a:avLst/>
          </a:prstGeom>
          <a:noFill/>
        </p:spPr>
        <p:txBody>
          <a:bodyPr wrap="none" rtlCol="0">
            <a:spAutoFit/>
          </a:bodyPr>
          <a:lstStyle/>
          <a:p>
            <a:r>
              <a:rPr lang="pt-BR" sz="1400" dirty="0" smtClean="0"/>
              <a:t>08 espécies ameaçadas </a:t>
            </a:r>
            <a:endParaRPr lang="pt-BR" sz="1400" dirty="0"/>
          </a:p>
          <a:p>
            <a:r>
              <a:rPr lang="pt-BR" sz="1400" dirty="0" smtClean="0"/>
              <a:t>13 espécies endêmicas</a:t>
            </a:r>
          </a:p>
          <a:p>
            <a:r>
              <a:rPr lang="pt-BR" sz="1400" dirty="0" smtClean="0"/>
              <a:t>34 espécies cinegéticas</a:t>
            </a:r>
            <a:endParaRPr lang="pt-BR" sz="1400" dirty="0"/>
          </a:p>
        </p:txBody>
      </p:sp>
      <p:sp>
        <p:nvSpPr>
          <p:cNvPr id="21" name="Retângulo 20"/>
          <p:cNvSpPr/>
          <p:nvPr/>
        </p:nvSpPr>
        <p:spPr>
          <a:xfrm>
            <a:off x="2100275" y="5674724"/>
            <a:ext cx="2819362" cy="369332"/>
          </a:xfrm>
          <a:prstGeom prst="rect">
            <a:avLst/>
          </a:prstGeom>
        </p:spPr>
        <p:txBody>
          <a:bodyPr wrap="none">
            <a:spAutoFit/>
          </a:bodyPr>
          <a:lstStyle/>
          <a:p>
            <a:r>
              <a:rPr lang="pt-BR" b="1" dirty="0"/>
              <a:t>193 </a:t>
            </a:r>
            <a:r>
              <a:rPr lang="pt-BR" b="1" dirty="0" smtClean="0"/>
              <a:t>espécies de borboletas </a:t>
            </a:r>
            <a:endParaRPr lang="pt-BR" b="1" dirty="0"/>
          </a:p>
        </p:txBody>
      </p:sp>
      <p:sp>
        <p:nvSpPr>
          <p:cNvPr id="22" name="Retângulo 21"/>
          <p:cNvSpPr/>
          <p:nvPr/>
        </p:nvSpPr>
        <p:spPr>
          <a:xfrm>
            <a:off x="2129035" y="6059525"/>
            <a:ext cx="2524537" cy="369332"/>
          </a:xfrm>
          <a:prstGeom prst="rect">
            <a:avLst/>
          </a:prstGeom>
        </p:spPr>
        <p:txBody>
          <a:bodyPr wrap="none">
            <a:spAutoFit/>
          </a:bodyPr>
          <a:lstStyle/>
          <a:p>
            <a:r>
              <a:rPr lang="pt-BR" b="1" dirty="0" smtClean="0"/>
              <a:t>17 espécies de besouros </a:t>
            </a:r>
            <a:endParaRPr lang="pt-BR" b="1" dirty="0"/>
          </a:p>
        </p:txBody>
      </p:sp>
      <p:sp>
        <p:nvSpPr>
          <p:cNvPr id="23" name="CaixaDeTexto 22"/>
          <p:cNvSpPr txBox="1"/>
          <p:nvPr/>
        </p:nvSpPr>
        <p:spPr>
          <a:xfrm>
            <a:off x="5558278" y="5737707"/>
            <a:ext cx="1927259" cy="738664"/>
          </a:xfrm>
          <a:prstGeom prst="rect">
            <a:avLst/>
          </a:prstGeom>
          <a:noFill/>
        </p:spPr>
        <p:txBody>
          <a:bodyPr wrap="none" rtlCol="0">
            <a:spAutoFit/>
          </a:bodyPr>
          <a:lstStyle/>
          <a:p>
            <a:r>
              <a:rPr lang="pt-BR" sz="1400" dirty="0" smtClean="0"/>
              <a:t>xx espécies ameaçadas </a:t>
            </a:r>
            <a:endParaRPr lang="pt-BR" sz="1400" dirty="0"/>
          </a:p>
          <a:p>
            <a:r>
              <a:rPr lang="pt-BR" sz="1400" dirty="0" smtClean="0"/>
              <a:t>xx espécies endêmicas</a:t>
            </a:r>
          </a:p>
          <a:p>
            <a:r>
              <a:rPr lang="pt-BR" sz="1400" dirty="0" smtClean="0"/>
              <a:t>xx espécies cinegéticas</a:t>
            </a:r>
            <a:endParaRPr lang="pt-BR" sz="1400" dirty="0"/>
          </a:p>
        </p:txBody>
      </p:sp>
      <p:sp>
        <p:nvSpPr>
          <p:cNvPr id="24" name="CaixaDeTexto 23"/>
          <p:cNvSpPr txBox="1"/>
          <p:nvPr/>
        </p:nvSpPr>
        <p:spPr>
          <a:xfrm>
            <a:off x="164583" y="436566"/>
            <a:ext cx="5160965" cy="369332"/>
          </a:xfrm>
          <a:prstGeom prst="rect">
            <a:avLst/>
          </a:prstGeom>
          <a:noFill/>
        </p:spPr>
        <p:txBody>
          <a:bodyPr wrap="none" rtlCol="0">
            <a:spAutoFit/>
          </a:bodyPr>
          <a:lstStyle/>
          <a:p>
            <a:r>
              <a:rPr lang="pt-BR" i="1" dirty="0" smtClean="0"/>
              <a:t>Subprogramas de Monitoramento da Fauna Terrestre</a:t>
            </a:r>
            <a:endParaRPr lang="pt-BR" i="1" dirty="0"/>
          </a:p>
        </p:txBody>
      </p:sp>
      <p:pic>
        <p:nvPicPr>
          <p:cNvPr id="2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6" name="Conector reto 25"/>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5562442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259631" y="260648"/>
            <a:ext cx="652743" cy="369332"/>
          </a:xfrm>
          <a:prstGeom prst="rect">
            <a:avLst/>
          </a:prstGeom>
          <a:noFill/>
        </p:spPr>
        <p:txBody>
          <a:bodyPr wrap="none" rtlCol="0">
            <a:spAutoFit/>
          </a:bodyPr>
          <a:lstStyle/>
          <a:p>
            <a:r>
              <a:rPr lang="pt-BR" b="1" dirty="0" smtClean="0"/>
              <a:t>2007</a:t>
            </a:r>
            <a:endParaRPr lang="pt-BR" b="1" dirty="0"/>
          </a:p>
        </p:txBody>
      </p:sp>
      <p:sp>
        <p:nvSpPr>
          <p:cNvPr id="3" name="CaixaDeTexto 2"/>
          <p:cNvSpPr txBox="1"/>
          <p:nvPr/>
        </p:nvSpPr>
        <p:spPr>
          <a:xfrm>
            <a:off x="4239998" y="260648"/>
            <a:ext cx="652743" cy="369332"/>
          </a:xfrm>
          <a:prstGeom prst="rect">
            <a:avLst/>
          </a:prstGeom>
          <a:noFill/>
        </p:spPr>
        <p:txBody>
          <a:bodyPr wrap="none" rtlCol="0">
            <a:spAutoFit/>
          </a:bodyPr>
          <a:lstStyle/>
          <a:p>
            <a:r>
              <a:rPr lang="pt-BR" b="1" dirty="0" smtClean="0"/>
              <a:t>2014</a:t>
            </a:r>
            <a:endParaRPr lang="pt-BR" b="1" dirty="0"/>
          </a:p>
        </p:txBody>
      </p:sp>
      <p:sp>
        <p:nvSpPr>
          <p:cNvPr id="4" name="CaixaDeTexto 3"/>
          <p:cNvSpPr txBox="1"/>
          <p:nvPr/>
        </p:nvSpPr>
        <p:spPr>
          <a:xfrm>
            <a:off x="7142902" y="260648"/>
            <a:ext cx="652743" cy="369332"/>
          </a:xfrm>
          <a:prstGeom prst="rect">
            <a:avLst/>
          </a:prstGeom>
          <a:noFill/>
        </p:spPr>
        <p:txBody>
          <a:bodyPr wrap="none" rtlCol="0">
            <a:spAutoFit/>
          </a:bodyPr>
          <a:lstStyle/>
          <a:p>
            <a:r>
              <a:rPr lang="pt-BR" b="1" dirty="0" smtClean="0"/>
              <a:t>2015</a:t>
            </a:r>
            <a:endParaRPr lang="pt-BR" b="1" dirty="0"/>
          </a:p>
        </p:txBody>
      </p:sp>
      <p:pic>
        <p:nvPicPr>
          <p:cNvPr id="6"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8332" t="19788" r="35046" b="14282"/>
          <a:stretch/>
        </p:blipFill>
        <p:spPr bwMode="auto">
          <a:xfrm>
            <a:off x="6084167" y="557972"/>
            <a:ext cx="2838757" cy="2838758"/>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8271" t="20014" r="35299" b="14979"/>
          <a:stretch/>
        </p:blipFill>
        <p:spPr bwMode="auto">
          <a:xfrm>
            <a:off x="3128094" y="557927"/>
            <a:ext cx="2876550" cy="2847975"/>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8196" t="20268" r="35191" b="14054"/>
          <a:stretch/>
        </p:blipFill>
        <p:spPr bwMode="auto">
          <a:xfrm>
            <a:off x="170550" y="557972"/>
            <a:ext cx="2858324" cy="284793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0" name="Retângulo 19"/>
          <p:cNvSpPr/>
          <p:nvPr/>
        </p:nvSpPr>
        <p:spPr>
          <a:xfrm>
            <a:off x="4630451" y="4221088"/>
            <a:ext cx="2512451" cy="369332"/>
          </a:xfrm>
          <a:prstGeom prst="rect">
            <a:avLst/>
          </a:prstGeom>
        </p:spPr>
        <p:txBody>
          <a:bodyPr wrap="square">
            <a:spAutoFit/>
          </a:bodyPr>
          <a:lstStyle/>
          <a:p>
            <a:r>
              <a:rPr lang="pt-BR" b="1" dirty="0" smtClean="0">
                <a:solidFill>
                  <a:srgbClr val="FF0000"/>
                </a:solidFill>
              </a:rPr>
              <a:t>Supressão da Vegetação</a:t>
            </a:r>
            <a:endParaRPr lang="pt-BR" dirty="0">
              <a:solidFill>
                <a:srgbClr val="FF0000"/>
              </a:solidFill>
            </a:endParaRPr>
          </a:p>
        </p:txBody>
      </p:sp>
      <p:sp>
        <p:nvSpPr>
          <p:cNvPr id="19" name="CaixaDeTexto 18"/>
          <p:cNvSpPr txBox="1"/>
          <p:nvPr/>
        </p:nvSpPr>
        <p:spPr>
          <a:xfrm>
            <a:off x="1259630" y="3536455"/>
            <a:ext cx="652743" cy="369332"/>
          </a:xfrm>
          <a:prstGeom prst="rect">
            <a:avLst/>
          </a:prstGeom>
          <a:noFill/>
        </p:spPr>
        <p:txBody>
          <a:bodyPr wrap="none" rtlCol="0">
            <a:spAutoFit/>
          </a:bodyPr>
          <a:lstStyle/>
          <a:p>
            <a:r>
              <a:rPr lang="pt-BR" b="1" dirty="0" smtClean="0"/>
              <a:t>2017</a:t>
            </a:r>
            <a:endParaRPr lang="pt-BR" b="1" dirty="0"/>
          </a:p>
        </p:txBody>
      </p:sp>
      <p:pic>
        <p:nvPicPr>
          <p:cNvPr id="22" name="Picture 2"/>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8804" t="19717" r="35110" b="13920"/>
          <a:stretch/>
        </p:blipFill>
        <p:spPr bwMode="auto">
          <a:xfrm>
            <a:off x="145667" y="3907214"/>
            <a:ext cx="2880670" cy="288032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4" name="Retângulo 23"/>
          <p:cNvSpPr/>
          <p:nvPr/>
        </p:nvSpPr>
        <p:spPr>
          <a:xfrm>
            <a:off x="4996295" y="5085184"/>
            <a:ext cx="1780761" cy="646331"/>
          </a:xfrm>
          <a:prstGeom prst="rect">
            <a:avLst/>
          </a:prstGeom>
        </p:spPr>
        <p:txBody>
          <a:bodyPr wrap="square">
            <a:spAutoFit/>
          </a:bodyPr>
          <a:lstStyle/>
          <a:p>
            <a:pPr algn="ctr"/>
            <a:r>
              <a:rPr lang="pt-BR" b="1" dirty="0" smtClean="0">
                <a:solidFill>
                  <a:srgbClr val="FF0000"/>
                </a:solidFill>
              </a:rPr>
              <a:t>Enchimento dos </a:t>
            </a:r>
          </a:p>
          <a:p>
            <a:pPr algn="ctr"/>
            <a:r>
              <a:rPr lang="pt-BR" b="1" dirty="0" smtClean="0">
                <a:solidFill>
                  <a:srgbClr val="FF0000"/>
                </a:solidFill>
              </a:rPr>
              <a:t>reservatórios</a:t>
            </a:r>
            <a:endParaRPr lang="pt-BR" dirty="0">
              <a:solidFill>
                <a:srgbClr val="FF0000"/>
              </a:solidFill>
            </a:endParaRPr>
          </a:p>
        </p:txBody>
      </p:sp>
    </p:spTree>
    <p:extLst>
      <p:ext uri="{BB962C8B-B14F-4D97-AF65-F5344CB8AC3E}">
        <p14:creationId xmlns="" xmlns:p14="http://schemas.microsoft.com/office/powerpoint/2010/main" val="20767867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preferRelativeResize="0">
            <a:picLocks/>
          </p:cNvPicPr>
          <p:nvPr/>
        </p:nvPicPr>
        <p:blipFill>
          <a:blip r:embed="rId2" cstate="print">
            <a:extLst>
              <a:ext uri="{28A0092B-C50C-407E-A947-70E740481C1C}">
                <a14:useLocalDpi xmlns="" xmlns:a14="http://schemas.microsoft.com/office/drawing/2010/main" val="0"/>
              </a:ext>
            </a:extLst>
          </a:blip>
          <a:stretch>
            <a:fillRect/>
          </a:stretch>
        </p:blipFill>
        <p:spPr>
          <a:xfrm>
            <a:off x="553294" y="2060848"/>
            <a:ext cx="3514650" cy="2664296"/>
          </a:xfrm>
          <a:prstGeom prst="rect">
            <a:avLst/>
          </a:prstGeom>
          <a:ln>
            <a:solidFill>
              <a:schemeClr val="tx1"/>
            </a:solidFill>
          </a:ln>
        </p:spPr>
      </p:pic>
      <p:sp>
        <p:nvSpPr>
          <p:cNvPr id="3" name="CaixaDeTexto 2"/>
          <p:cNvSpPr txBox="1"/>
          <p:nvPr/>
        </p:nvSpPr>
        <p:spPr>
          <a:xfrm>
            <a:off x="1023873" y="4728000"/>
            <a:ext cx="2497105" cy="338554"/>
          </a:xfrm>
          <a:prstGeom prst="rect">
            <a:avLst/>
          </a:prstGeom>
          <a:noFill/>
        </p:spPr>
        <p:txBody>
          <a:bodyPr wrap="square" rtlCol="0">
            <a:spAutoFit/>
          </a:bodyPr>
          <a:lstStyle/>
          <a:p>
            <a:r>
              <a:rPr lang="pt-BR" sz="1600" b="1" i="1" dirty="0" smtClean="0"/>
              <a:t>Pithecopus nordestinus </a:t>
            </a:r>
            <a:endParaRPr lang="pt-BR" sz="1600" b="1" i="1" dirty="0"/>
          </a:p>
        </p:txBody>
      </p:sp>
      <p:sp>
        <p:nvSpPr>
          <p:cNvPr id="4" name="Retângulo 3"/>
          <p:cNvSpPr/>
          <p:nvPr/>
        </p:nvSpPr>
        <p:spPr>
          <a:xfrm>
            <a:off x="340800" y="5301208"/>
            <a:ext cx="8319019"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pt-BR" dirty="0" smtClean="0"/>
              <a:t>Espécies dependentes da </a:t>
            </a:r>
            <a:r>
              <a:rPr lang="pt-BR" dirty="0"/>
              <a:t>vegetação nas margens dos corpos d’água </a:t>
            </a:r>
            <a:r>
              <a:rPr lang="pt-BR" dirty="0" smtClean="0"/>
              <a:t>temporários – ovos depositados nas folhas</a:t>
            </a:r>
            <a:endParaRPr lang="pt-BR" dirty="0"/>
          </a:p>
        </p:txBody>
      </p:sp>
      <p:pic>
        <p:nvPicPr>
          <p:cNvPr id="5"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4020" b="19431"/>
          <a:stretch/>
        </p:blipFill>
        <p:spPr bwMode="auto">
          <a:xfrm>
            <a:off x="4717463" y="2071319"/>
            <a:ext cx="3655681" cy="26642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CaixaDeTexto 5"/>
          <p:cNvSpPr txBox="1"/>
          <p:nvPr/>
        </p:nvSpPr>
        <p:spPr>
          <a:xfrm>
            <a:off x="5143020" y="4757521"/>
            <a:ext cx="2804565" cy="338554"/>
          </a:xfrm>
          <a:prstGeom prst="rect">
            <a:avLst/>
          </a:prstGeom>
          <a:noFill/>
        </p:spPr>
        <p:txBody>
          <a:bodyPr wrap="square" rtlCol="0">
            <a:spAutoFit/>
          </a:bodyPr>
          <a:lstStyle/>
          <a:p>
            <a:r>
              <a:rPr lang="pt-BR" sz="1600" b="1" i="1" dirty="0" err="1" smtClean="0"/>
              <a:t>Dendropsophus</a:t>
            </a:r>
            <a:r>
              <a:rPr lang="pt-BR" sz="1600" b="1" i="1" dirty="0"/>
              <a:t> </a:t>
            </a:r>
            <a:r>
              <a:rPr lang="pt-BR" sz="1600" b="1" i="1" dirty="0" err="1"/>
              <a:t>microcephalus</a:t>
            </a:r>
            <a:endParaRPr lang="pt-BR" sz="1600" b="1" i="1" dirty="0">
              <a:latin typeface="Garamond" panose="02020404030301010803" pitchFamily="18" charset="0"/>
            </a:endParaRPr>
          </a:p>
        </p:txBody>
      </p:sp>
      <p:sp>
        <p:nvSpPr>
          <p:cNvPr id="7" name="CaixaDeTexto 6"/>
          <p:cNvSpPr txBox="1"/>
          <p:nvPr/>
        </p:nvSpPr>
        <p:spPr>
          <a:xfrm>
            <a:off x="268474" y="292483"/>
            <a:ext cx="1958741" cy="461665"/>
          </a:xfrm>
          <a:prstGeom prst="rect">
            <a:avLst/>
          </a:prstGeom>
          <a:noFill/>
        </p:spPr>
        <p:txBody>
          <a:bodyPr wrap="none" rtlCol="0">
            <a:spAutoFit/>
          </a:bodyPr>
          <a:lstStyle/>
          <a:p>
            <a:r>
              <a:rPr lang="pt-BR" sz="2400" b="1" dirty="0" smtClean="0"/>
              <a:t>Herpetofauna</a:t>
            </a:r>
            <a:endParaRPr lang="pt-BR" sz="2400" b="1" dirty="0"/>
          </a:p>
        </p:txBody>
      </p:sp>
      <p:sp>
        <p:nvSpPr>
          <p:cNvPr id="8" name="Retângulo 7"/>
          <p:cNvSpPr/>
          <p:nvPr/>
        </p:nvSpPr>
        <p:spPr>
          <a:xfrm>
            <a:off x="340800" y="836712"/>
            <a:ext cx="8246693"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pt-BR" dirty="0"/>
              <a:t>S</a:t>
            </a:r>
            <a:r>
              <a:rPr lang="pt-BR" dirty="0" smtClean="0"/>
              <a:t>ubstituição </a:t>
            </a:r>
            <a:r>
              <a:rPr lang="pt-BR" dirty="0"/>
              <a:t>das espécies sensíveis por </a:t>
            </a:r>
            <a:r>
              <a:rPr lang="pt-BR" dirty="0" smtClean="0"/>
              <a:t>generalistas </a:t>
            </a:r>
            <a:r>
              <a:rPr lang="pt-BR" dirty="0"/>
              <a:t>(PMN 02, PML 02, PML 03, PML 05, PML 07 e PML 09)</a:t>
            </a:r>
          </a:p>
        </p:txBody>
      </p:sp>
    </p:spTree>
    <p:extLst>
      <p:ext uri="{BB962C8B-B14F-4D97-AF65-F5344CB8AC3E}">
        <p14:creationId xmlns="" xmlns:p14="http://schemas.microsoft.com/office/powerpoint/2010/main" val="16280270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68474" y="188640"/>
            <a:ext cx="1958741" cy="461665"/>
          </a:xfrm>
          <a:prstGeom prst="rect">
            <a:avLst/>
          </a:prstGeom>
          <a:noFill/>
        </p:spPr>
        <p:txBody>
          <a:bodyPr wrap="none" rtlCol="0">
            <a:spAutoFit/>
          </a:bodyPr>
          <a:lstStyle/>
          <a:p>
            <a:r>
              <a:rPr lang="pt-BR" sz="2400" b="1" dirty="0" smtClean="0"/>
              <a:t>Herpetofauna</a:t>
            </a:r>
            <a:endParaRPr lang="pt-BR" sz="2400" b="1" dirty="0"/>
          </a:p>
        </p:txBody>
      </p:sp>
      <p:sp>
        <p:nvSpPr>
          <p:cNvPr id="3" name="Retângulo 2"/>
          <p:cNvSpPr/>
          <p:nvPr/>
        </p:nvSpPr>
        <p:spPr>
          <a:xfrm>
            <a:off x="2931286" y="1052736"/>
            <a:ext cx="5832648" cy="923330"/>
          </a:xfrm>
          <a:prstGeom prst="rect">
            <a:avLst/>
          </a:prstGeom>
        </p:spPr>
        <p:txBody>
          <a:bodyPr wrap="square">
            <a:spAutoFit/>
          </a:bodyPr>
          <a:lstStyle/>
          <a:p>
            <a:pPr algn="just"/>
            <a:r>
              <a:rPr lang="pt-BR" dirty="0" smtClean="0"/>
              <a:t>Endêmico com </a:t>
            </a:r>
            <a:r>
              <a:rPr lang="pt-BR" dirty="0"/>
              <a:t>distribuição restrita a alguns pontos da Caatinga (distribuição relictual) e microhábitat específico, utilizando frestas de afloramentos </a:t>
            </a:r>
            <a:r>
              <a:rPr lang="pt-BR" dirty="0" smtClean="0"/>
              <a:t>rochosos.</a:t>
            </a:r>
          </a:p>
        </p:txBody>
      </p:sp>
      <p:pic>
        <p:nvPicPr>
          <p:cNvPr id="4" name="Picture 4" descr="pperiosus-jovem.jpg"/>
          <p:cNvPicPr>
            <a:picLocks noChangeAspect="1"/>
          </p:cNvPicPr>
          <p:nvPr/>
        </p:nvPicPr>
        <p:blipFill>
          <a:blip r:embed="rId2" cstate="print">
            <a:extLst>
              <a:ext uri="{28A0092B-C50C-407E-A947-70E740481C1C}">
                <a14:useLocalDpi xmlns="" xmlns:a14="http://schemas.microsoft.com/office/drawing/2010/main" val="0"/>
              </a:ext>
            </a:extLst>
          </a:blip>
          <a:srcRect t="1881"/>
          <a:stretch>
            <a:fillRect/>
          </a:stretch>
        </p:blipFill>
        <p:spPr bwMode="auto">
          <a:xfrm>
            <a:off x="538205" y="738845"/>
            <a:ext cx="2332259" cy="1601457"/>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5" name="Retângulo 4"/>
          <p:cNvSpPr/>
          <p:nvPr/>
        </p:nvSpPr>
        <p:spPr>
          <a:xfrm>
            <a:off x="655562" y="2276872"/>
            <a:ext cx="2214902" cy="369332"/>
          </a:xfrm>
          <a:prstGeom prst="rect">
            <a:avLst/>
          </a:prstGeom>
        </p:spPr>
        <p:txBody>
          <a:bodyPr wrap="none">
            <a:spAutoFit/>
          </a:bodyPr>
          <a:lstStyle/>
          <a:p>
            <a:r>
              <a:rPr lang="pt-BR" i="1" dirty="0"/>
              <a:t>Phyllopezus </a:t>
            </a:r>
            <a:r>
              <a:rPr lang="pt-BR" i="1" dirty="0" smtClean="0"/>
              <a:t>periosus</a:t>
            </a:r>
            <a:r>
              <a:rPr lang="pt-BR" dirty="0" smtClean="0"/>
              <a:t> </a:t>
            </a:r>
            <a:endParaRPr lang="pt-BR" dirty="0"/>
          </a:p>
        </p:txBody>
      </p:sp>
      <p:sp>
        <p:nvSpPr>
          <p:cNvPr id="6" name="Retângulo 5"/>
          <p:cNvSpPr/>
          <p:nvPr/>
        </p:nvSpPr>
        <p:spPr>
          <a:xfrm>
            <a:off x="2870464" y="3042176"/>
            <a:ext cx="5893470" cy="923330"/>
          </a:xfrm>
          <a:prstGeom prst="rect">
            <a:avLst/>
          </a:prstGeom>
        </p:spPr>
        <p:txBody>
          <a:bodyPr wrap="square">
            <a:spAutoFit/>
          </a:bodyPr>
          <a:lstStyle/>
          <a:p>
            <a:pPr algn="just"/>
            <a:r>
              <a:rPr lang="pt-BR" dirty="0" smtClean="0"/>
              <a:t>Distribuição </a:t>
            </a:r>
            <a:r>
              <a:rPr lang="pt-BR" dirty="0"/>
              <a:t>restrita a alguns pontos da Caatinga (distribuição relictual) e microhábitat específico, </a:t>
            </a:r>
            <a:r>
              <a:rPr lang="pt-BR" dirty="0" smtClean="0"/>
              <a:t>encontrado </a:t>
            </a:r>
            <a:r>
              <a:rPr lang="pt-BR" dirty="0"/>
              <a:t>apenas associado a bromeliáceas</a:t>
            </a:r>
          </a:p>
        </p:txBody>
      </p:sp>
      <p:sp>
        <p:nvSpPr>
          <p:cNvPr id="7" name="Retângulo 6"/>
          <p:cNvSpPr/>
          <p:nvPr/>
        </p:nvSpPr>
        <p:spPr>
          <a:xfrm>
            <a:off x="446266" y="4355812"/>
            <a:ext cx="2491067" cy="369332"/>
          </a:xfrm>
          <a:prstGeom prst="rect">
            <a:avLst/>
          </a:prstGeom>
        </p:spPr>
        <p:txBody>
          <a:bodyPr wrap="none">
            <a:spAutoFit/>
          </a:bodyPr>
          <a:lstStyle/>
          <a:p>
            <a:r>
              <a:rPr lang="pt-BR" i="1" dirty="0"/>
              <a:t>Psychosaura agmosticha</a:t>
            </a:r>
            <a:endParaRPr lang="pt-BR" dirty="0"/>
          </a:p>
        </p:txBody>
      </p:sp>
      <p:pic>
        <p:nvPicPr>
          <p:cNvPr id="21508" name="Picture 4" descr="Resultado de imagem para Acratosaura mentalis"/>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1451" b="10022"/>
          <a:stretch/>
        </p:blipFill>
        <p:spPr bwMode="auto">
          <a:xfrm>
            <a:off x="538203" y="4797153"/>
            <a:ext cx="2332261" cy="159850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8" name="Retângulo 7"/>
          <p:cNvSpPr/>
          <p:nvPr/>
        </p:nvSpPr>
        <p:spPr>
          <a:xfrm>
            <a:off x="593200" y="6379015"/>
            <a:ext cx="2178610" cy="369332"/>
          </a:xfrm>
          <a:prstGeom prst="rect">
            <a:avLst/>
          </a:prstGeom>
        </p:spPr>
        <p:txBody>
          <a:bodyPr wrap="none">
            <a:spAutoFit/>
          </a:bodyPr>
          <a:lstStyle/>
          <a:p>
            <a:r>
              <a:rPr lang="pt-BR" i="1" dirty="0" err="1"/>
              <a:t>Acratosaura</a:t>
            </a:r>
            <a:r>
              <a:rPr lang="pt-BR" i="1" dirty="0"/>
              <a:t> </a:t>
            </a:r>
            <a:r>
              <a:rPr lang="pt-BR" i="1" dirty="0" err="1"/>
              <a:t>mentalis</a:t>
            </a:r>
            <a:endParaRPr lang="pt-BR" dirty="0"/>
          </a:p>
        </p:txBody>
      </p:sp>
      <p:sp>
        <p:nvSpPr>
          <p:cNvPr id="9" name="Retângulo 8"/>
          <p:cNvSpPr/>
          <p:nvPr/>
        </p:nvSpPr>
        <p:spPr>
          <a:xfrm>
            <a:off x="2870464" y="4996238"/>
            <a:ext cx="5893470" cy="923330"/>
          </a:xfrm>
          <a:prstGeom prst="rect">
            <a:avLst/>
          </a:prstGeom>
        </p:spPr>
        <p:txBody>
          <a:bodyPr wrap="square">
            <a:spAutoFit/>
          </a:bodyPr>
          <a:lstStyle/>
          <a:p>
            <a:pPr algn="just"/>
            <a:r>
              <a:rPr lang="pt-BR" dirty="0"/>
              <a:t>D</a:t>
            </a:r>
            <a:r>
              <a:rPr lang="pt-BR" dirty="0" smtClean="0"/>
              <a:t>istribuição </a:t>
            </a:r>
            <a:r>
              <a:rPr lang="pt-BR" dirty="0"/>
              <a:t>restrita a alguns pontos da Caatinga (distribuição relictual) e microhábitat específico, </a:t>
            </a:r>
            <a:r>
              <a:rPr lang="pt-BR" dirty="0" smtClean="0"/>
              <a:t>encontrado </a:t>
            </a:r>
            <a:r>
              <a:rPr lang="pt-BR" dirty="0"/>
              <a:t>apenas em locais com folhiço abundante</a:t>
            </a:r>
          </a:p>
        </p:txBody>
      </p:sp>
      <p:pic>
        <p:nvPicPr>
          <p:cNvPr id="21510" name="Picture 6" descr="Resultado de imagem para Psychosaura agmosticha"/>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1790" b="15008"/>
          <a:stretch/>
        </p:blipFill>
        <p:spPr bwMode="auto">
          <a:xfrm>
            <a:off x="539574" y="2716474"/>
            <a:ext cx="2330890" cy="1720638"/>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311602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68474" y="188640"/>
            <a:ext cx="1723357" cy="461665"/>
          </a:xfrm>
          <a:prstGeom prst="rect">
            <a:avLst/>
          </a:prstGeom>
          <a:noFill/>
        </p:spPr>
        <p:txBody>
          <a:bodyPr wrap="none" rtlCol="0">
            <a:spAutoFit/>
          </a:bodyPr>
          <a:lstStyle/>
          <a:p>
            <a:r>
              <a:rPr lang="pt-BR" sz="2400" b="1" dirty="0" smtClean="0"/>
              <a:t>Mastofauna</a:t>
            </a:r>
            <a:endParaRPr lang="pt-BR" sz="2400" b="1" dirty="0"/>
          </a:p>
        </p:txBody>
      </p:sp>
      <p:grpSp>
        <p:nvGrpSpPr>
          <p:cNvPr id="9" name="Grupo 8"/>
          <p:cNvGrpSpPr/>
          <p:nvPr/>
        </p:nvGrpSpPr>
        <p:grpSpPr>
          <a:xfrm>
            <a:off x="683568" y="853559"/>
            <a:ext cx="2171930" cy="2261836"/>
            <a:chOff x="586208" y="827546"/>
            <a:chExt cx="2171930" cy="2261836"/>
          </a:xfrm>
        </p:grpSpPr>
        <p:pic>
          <p:nvPicPr>
            <p:cNvPr id="4" name="Imagem 3"/>
            <p:cNvPicPr>
              <a:picLocks noChangeAspect="1"/>
            </p:cNvPicPr>
            <p:nvPr/>
          </p:nvPicPr>
          <p:blipFill rotWithShape="1">
            <a:blip r:embed="rId2" cstate="print">
              <a:extLst>
                <a:ext uri="{28A0092B-C50C-407E-A947-70E740481C1C}">
                  <a14:useLocalDpi xmlns="" xmlns:a14="http://schemas.microsoft.com/office/drawing/2010/main" val="0"/>
                </a:ext>
              </a:extLst>
            </a:blip>
            <a:srcRect l="21920" r="15780"/>
            <a:stretch/>
          </p:blipFill>
          <p:spPr>
            <a:xfrm>
              <a:off x="586208" y="827546"/>
              <a:ext cx="2171930" cy="1960997"/>
            </a:xfrm>
            <a:prstGeom prst="rect">
              <a:avLst/>
            </a:prstGeom>
            <a:ln>
              <a:noFill/>
            </a:ln>
            <a:effectLst>
              <a:outerShdw blurRad="190500" algn="tl" rotWithShape="0">
                <a:srgbClr val="000000">
                  <a:alpha val="70000"/>
                </a:srgbClr>
              </a:outerShdw>
            </a:effectLst>
          </p:spPr>
        </p:pic>
        <p:sp>
          <p:nvSpPr>
            <p:cNvPr id="6" name="CaixaDeTexto 5"/>
            <p:cNvSpPr txBox="1"/>
            <p:nvPr/>
          </p:nvSpPr>
          <p:spPr>
            <a:xfrm>
              <a:off x="691263" y="2781605"/>
              <a:ext cx="1961819" cy="307777"/>
            </a:xfrm>
            <a:prstGeom prst="rect">
              <a:avLst/>
            </a:prstGeom>
            <a:noFill/>
          </p:spPr>
          <p:txBody>
            <a:bodyPr wrap="none" rtlCol="0">
              <a:spAutoFit/>
            </a:bodyPr>
            <a:lstStyle/>
            <a:p>
              <a:r>
                <a:rPr lang="pt-BR" sz="1400" b="1" i="1" dirty="0" smtClean="0"/>
                <a:t>Wiedomys pyrrhorhinos</a:t>
              </a:r>
            </a:p>
          </p:txBody>
        </p:sp>
      </p:grpSp>
      <p:grpSp>
        <p:nvGrpSpPr>
          <p:cNvPr id="10" name="Grupo 9"/>
          <p:cNvGrpSpPr/>
          <p:nvPr/>
        </p:nvGrpSpPr>
        <p:grpSpPr>
          <a:xfrm>
            <a:off x="3336404" y="853119"/>
            <a:ext cx="2171700" cy="2287849"/>
            <a:chOff x="3062659" y="827546"/>
            <a:chExt cx="2171700" cy="2287849"/>
          </a:xfrm>
        </p:grpSpPr>
        <p:pic>
          <p:nvPicPr>
            <p:cNvPr id="3" name="Imagem 2"/>
            <p:cNvPicPr>
              <a:picLocks noChangeAspect="1"/>
            </p:cNvPicPr>
            <p:nvPr/>
          </p:nvPicPr>
          <p:blipFill rotWithShape="1">
            <a:blip r:embed="rId3" cstate="print">
              <a:extLst>
                <a:ext uri="{28A0092B-C50C-407E-A947-70E740481C1C}">
                  <a14:useLocalDpi xmlns="" xmlns:a14="http://schemas.microsoft.com/office/drawing/2010/main" val="0"/>
                </a:ext>
              </a:extLst>
            </a:blip>
            <a:srcRect l="16942"/>
            <a:stretch/>
          </p:blipFill>
          <p:spPr>
            <a:xfrm flipH="1">
              <a:off x="3062659" y="827546"/>
              <a:ext cx="2171700" cy="1960997"/>
            </a:xfrm>
            <a:prstGeom prst="rect">
              <a:avLst/>
            </a:prstGeom>
            <a:ln>
              <a:noFill/>
            </a:ln>
            <a:effectLst>
              <a:outerShdw blurRad="190500" algn="tl" rotWithShape="0">
                <a:srgbClr val="000000">
                  <a:alpha val="70000"/>
                </a:srgbClr>
              </a:outerShdw>
            </a:effectLst>
          </p:spPr>
        </p:pic>
        <p:sp>
          <p:nvSpPr>
            <p:cNvPr id="7" name="CaixaDeTexto 6"/>
            <p:cNvSpPr txBox="1"/>
            <p:nvPr/>
          </p:nvSpPr>
          <p:spPr>
            <a:xfrm>
              <a:off x="3277918" y="2776841"/>
              <a:ext cx="1741182" cy="338554"/>
            </a:xfrm>
            <a:prstGeom prst="rect">
              <a:avLst/>
            </a:prstGeom>
            <a:noFill/>
          </p:spPr>
          <p:txBody>
            <a:bodyPr wrap="none" rtlCol="0">
              <a:spAutoFit/>
            </a:bodyPr>
            <a:lstStyle/>
            <a:p>
              <a:r>
                <a:rPr lang="pt-BR" sz="1600" b="1" i="1" dirty="0" smtClean="0"/>
                <a:t>Gracilinanus agilis</a:t>
              </a:r>
            </a:p>
          </p:txBody>
        </p:sp>
      </p:grpSp>
      <p:grpSp>
        <p:nvGrpSpPr>
          <p:cNvPr id="11" name="Grupo 10"/>
          <p:cNvGrpSpPr/>
          <p:nvPr/>
        </p:nvGrpSpPr>
        <p:grpSpPr>
          <a:xfrm>
            <a:off x="6014987" y="853559"/>
            <a:ext cx="2157413" cy="2313423"/>
            <a:chOff x="5726955" y="827545"/>
            <a:chExt cx="2157413" cy="2313423"/>
          </a:xfrm>
        </p:grpSpPr>
        <p:pic>
          <p:nvPicPr>
            <p:cNvPr id="5" name="Imagem 4"/>
            <p:cNvPicPr>
              <a:picLocks noChangeAspect="1"/>
            </p:cNvPicPr>
            <p:nvPr/>
          </p:nvPicPr>
          <p:blipFill rotWithShape="1">
            <a:blip r:embed="rId4" cstate="print">
              <a:extLst>
                <a:ext uri="{28A0092B-C50C-407E-A947-70E740481C1C}">
                  <a14:useLocalDpi xmlns="" xmlns:a14="http://schemas.microsoft.com/office/drawing/2010/main" val="0"/>
                </a:ext>
              </a:extLst>
            </a:blip>
            <a:srcRect l="17044" r="17620"/>
            <a:stretch/>
          </p:blipFill>
          <p:spPr>
            <a:xfrm>
              <a:off x="5726955" y="827545"/>
              <a:ext cx="2157413" cy="1960997"/>
            </a:xfrm>
            <a:prstGeom prst="rect">
              <a:avLst/>
            </a:prstGeom>
            <a:ln>
              <a:noFill/>
            </a:ln>
            <a:effectLst>
              <a:outerShdw blurRad="190500" algn="tl" rotWithShape="0">
                <a:srgbClr val="000000">
                  <a:alpha val="70000"/>
                </a:srgbClr>
              </a:outerShdw>
            </a:effectLst>
          </p:spPr>
        </p:pic>
        <p:sp>
          <p:nvSpPr>
            <p:cNvPr id="8" name="CaixaDeTexto 7"/>
            <p:cNvSpPr txBox="1"/>
            <p:nvPr/>
          </p:nvSpPr>
          <p:spPr>
            <a:xfrm>
              <a:off x="5822393" y="2802414"/>
              <a:ext cx="2061975" cy="338554"/>
            </a:xfrm>
            <a:prstGeom prst="rect">
              <a:avLst/>
            </a:prstGeom>
            <a:noFill/>
          </p:spPr>
          <p:txBody>
            <a:bodyPr wrap="none" rtlCol="0">
              <a:spAutoFit/>
            </a:bodyPr>
            <a:lstStyle/>
            <a:p>
              <a:r>
                <a:rPr lang="pt-BR" sz="1600" b="1" i="1" dirty="0" smtClean="0"/>
                <a:t>Oligoryzomys nigripes</a:t>
              </a:r>
            </a:p>
          </p:txBody>
        </p:sp>
      </p:grpSp>
      <p:sp>
        <p:nvSpPr>
          <p:cNvPr id="12" name="Retângulo 11"/>
          <p:cNvSpPr/>
          <p:nvPr/>
        </p:nvSpPr>
        <p:spPr>
          <a:xfrm>
            <a:off x="884587" y="3284984"/>
            <a:ext cx="6980389" cy="923330"/>
          </a:xfrm>
          <a:prstGeom prst="rect">
            <a:avLst/>
          </a:prstGeom>
        </p:spPr>
        <p:txBody>
          <a:bodyPr wrap="square">
            <a:spAutoFit/>
          </a:bodyPr>
          <a:lstStyle/>
          <a:p>
            <a:pPr algn="ctr"/>
            <a:r>
              <a:rPr lang="pt-BR" b="1" dirty="0"/>
              <a:t>Substituição de espécies sensíveis, endêmicas ou associadas às áreas com maior cobertura vegetal, por espécies generalistas de áreas </a:t>
            </a:r>
            <a:r>
              <a:rPr lang="pt-BR" b="1" dirty="0" smtClean="0"/>
              <a:t>abertas (PML10, PMN07)</a:t>
            </a:r>
            <a:endParaRPr lang="pt-BR" b="1" dirty="0"/>
          </a:p>
        </p:txBody>
      </p:sp>
      <p:pic>
        <p:nvPicPr>
          <p:cNvPr id="13" name="Imagem 12"/>
          <p:cNvPicPr>
            <a:picLocks noChangeAspect="1"/>
          </p:cNvPicPr>
          <p:nvPr/>
        </p:nvPicPr>
        <p:blipFill rotWithShape="1">
          <a:blip r:embed="rId5" cstate="print">
            <a:extLst>
              <a:ext uri="{28A0092B-C50C-407E-A947-70E740481C1C}">
                <a14:useLocalDpi xmlns="" xmlns:a14="http://schemas.microsoft.com/office/drawing/2010/main" val="0"/>
              </a:ext>
            </a:extLst>
          </a:blip>
          <a:srcRect l="27330" r="4065"/>
          <a:stretch/>
        </p:blipFill>
        <p:spPr>
          <a:xfrm>
            <a:off x="683569" y="4437112"/>
            <a:ext cx="2171930" cy="1701687"/>
          </a:xfrm>
          <a:prstGeom prst="rect">
            <a:avLst/>
          </a:prstGeom>
          <a:ln>
            <a:noFill/>
          </a:ln>
          <a:effectLst>
            <a:outerShdw blurRad="190500" algn="tl" rotWithShape="0">
              <a:srgbClr val="000000">
                <a:alpha val="70000"/>
              </a:srgbClr>
            </a:outerShdw>
          </a:effectLst>
        </p:spPr>
      </p:pic>
      <p:pic>
        <p:nvPicPr>
          <p:cNvPr id="14" name="Imagem 1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331470" y="4469433"/>
            <a:ext cx="2248642" cy="1686481"/>
          </a:xfrm>
          <a:prstGeom prst="rect">
            <a:avLst/>
          </a:prstGeom>
          <a:ln>
            <a:noFill/>
          </a:ln>
          <a:effectLst>
            <a:outerShdw blurRad="190500" algn="tl" rotWithShape="0">
              <a:srgbClr val="000000">
                <a:alpha val="70000"/>
              </a:srgbClr>
            </a:outerShdw>
          </a:effectLst>
        </p:spPr>
      </p:pic>
      <p:pic>
        <p:nvPicPr>
          <p:cNvPr id="15" name="Imagem 14"/>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014987" y="4437112"/>
            <a:ext cx="2157413" cy="1752967"/>
          </a:xfrm>
          <a:prstGeom prst="rect">
            <a:avLst/>
          </a:prstGeom>
          <a:ln>
            <a:noFill/>
          </a:ln>
          <a:effectLst>
            <a:outerShdw blurRad="190500" algn="tl" rotWithShape="0">
              <a:srgbClr val="000000">
                <a:alpha val="70000"/>
              </a:srgbClr>
            </a:outerShdw>
          </a:effectLst>
        </p:spPr>
      </p:pic>
      <p:sp>
        <p:nvSpPr>
          <p:cNvPr id="16" name="CaixaDeTexto 15"/>
          <p:cNvSpPr txBox="1"/>
          <p:nvPr/>
        </p:nvSpPr>
        <p:spPr>
          <a:xfrm>
            <a:off x="813340" y="6120226"/>
            <a:ext cx="1912383" cy="338554"/>
          </a:xfrm>
          <a:prstGeom prst="rect">
            <a:avLst/>
          </a:prstGeom>
          <a:noFill/>
        </p:spPr>
        <p:txBody>
          <a:bodyPr wrap="none" rtlCol="0">
            <a:spAutoFit/>
          </a:bodyPr>
          <a:lstStyle/>
          <a:p>
            <a:r>
              <a:rPr lang="pt-BR" sz="1600" b="1" i="1" dirty="0" smtClean="0"/>
              <a:t>Didelphis albiventris</a:t>
            </a:r>
          </a:p>
        </p:txBody>
      </p:sp>
      <p:sp>
        <p:nvSpPr>
          <p:cNvPr id="17" name="CaixaDeTexto 16"/>
          <p:cNvSpPr txBox="1"/>
          <p:nvPr/>
        </p:nvSpPr>
        <p:spPr>
          <a:xfrm>
            <a:off x="3839947" y="6156967"/>
            <a:ext cx="1164101" cy="338554"/>
          </a:xfrm>
          <a:prstGeom prst="rect">
            <a:avLst/>
          </a:prstGeom>
          <a:noFill/>
        </p:spPr>
        <p:txBody>
          <a:bodyPr wrap="none" rtlCol="0">
            <a:spAutoFit/>
          </a:bodyPr>
          <a:lstStyle/>
          <a:p>
            <a:r>
              <a:rPr lang="pt-BR" sz="1600" b="1" i="1" dirty="0" smtClean="0"/>
              <a:t>Galea spixii</a:t>
            </a:r>
          </a:p>
        </p:txBody>
      </p:sp>
      <p:sp>
        <p:nvSpPr>
          <p:cNvPr id="18" name="CaixaDeTexto 17"/>
          <p:cNvSpPr txBox="1"/>
          <p:nvPr/>
        </p:nvSpPr>
        <p:spPr>
          <a:xfrm>
            <a:off x="6031588" y="6190079"/>
            <a:ext cx="2219647" cy="338554"/>
          </a:xfrm>
          <a:prstGeom prst="rect">
            <a:avLst/>
          </a:prstGeom>
          <a:noFill/>
        </p:spPr>
        <p:txBody>
          <a:bodyPr wrap="none" rtlCol="0">
            <a:spAutoFit/>
          </a:bodyPr>
          <a:lstStyle/>
          <a:p>
            <a:r>
              <a:rPr lang="pt-BR" sz="1600" b="1" i="1" dirty="0" smtClean="0"/>
              <a:t>Monodelphis domestica</a:t>
            </a:r>
          </a:p>
        </p:txBody>
      </p:sp>
    </p:spTree>
    <p:extLst>
      <p:ext uri="{BB962C8B-B14F-4D97-AF65-F5344CB8AC3E}">
        <p14:creationId xmlns="" xmlns:p14="http://schemas.microsoft.com/office/powerpoint/2010/main" val="19304283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1277" t="6309" r="28897" b="19661"/>
          <a:stretch/>
        </p:blipFill>
        <p:spPr bwMode="auto">
          <a:xfrm>
            <a:off x="395536" y="1556792"/>
            <a:ext cx="5049672" cy="4653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4" name="Gráfico 3"/>
          <p:cNvGraphicFramePr>
            <a:graphicFrameLocks/>
          </p:cNvGraphicFramePr>
          <p:nvPr>
            <p:extLst>
              <p:ext uri="{D42A27DB-BD31-4B8C-83A1-F6EECF244321}">
                <p14:modId xmlns="" xmlns:p14="http://schemas.microsoft.com/office/powerpoint/2010/main" val="4120536282"/>
              </p:ext>
            </p:extLst>
          </p:nvPr>
        </p:nvGraphicFramePr>
        <p:xfrm>
          <a:off x="4932040" y="4077072"/>
          <a:ext cx="4032447" cy="2550734"/>
        </p:xfrm>
        <a:graphic>
          <a:graphicData uri="http://schemas.openxmlformats.org/drawingml/2006/chart">
            <c:chart xmlns:c="http://schemas.openxmlformats.org/drawingml/2006/chart" xmlns:r="http://schemas.openxmlformats.org/officeDocument/2006/relationships" r:id="rId3"/>
          </a:graphicData>
        </a:graphic>
      </p:graphicFrame>
      <p:pic>
        <p:nvPicPr>
          <p:cNvPr id="5" name="Imagem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796136" y="1606173"/>
            <a:ext cx="2736304" cy="2356625"/>
          </a:xfrm>
          <a:prstGeom prst="rect">
            <a:avLst/>
          </a:prstGeom>
          <a:ln>
            <a:solidFill>
              <a:schemeClr val="tx1"/>
            </a:solidFill>
          </a:ln>
        </p:spPr>
      </p:pic>
      <p:sp>
        <p:nvSpPr>
          <p:cNvPr id="6" name="CaixaDeTexto 5"/>
          <p:cNvSpPr txBox="1"/>
          <p:nvPr/>
        </p:nvSpPr>
        <p:spPr>
          <a:xfrm>
            <a:off x="6300192" y="3594178"/>
            <a:ext cx="1828321" cy="369332"/>
          </a:xfrm>
          <a:prstGeom prst="rect">
            <a:avLst/>
          </a:prstGeom>
          <a:noFill/>
        </p:spPr>
        <p:txBody>
          <a:bodyPr wrap="none" rtlCol="0">
            <a:spAutoFit/>
          </a:bodyPr>
          <a:lstStyle/>
          <a:p>
            <a:r>
              <a:rPr lang="pt-BR" i="1" dirty="0" smtClean="0"/>
              <a:t>Kerodon rupestris</a:t>
            </a:r>
            <a:endParaRPr lang="pt-BR" i="1" dirty="0"/>
          </a:p>
        </p:txBody>
      </p:sp>
      <p:sp>
        <p:nvSpPr>
          <p:cNvPr id="3" name="Retângulo 2"/>
          <p:cNvSpPr/>
          <p:nvPr/>
        </p:nvSpPr>
        <p:spPr>
          <a:xfrm>
            <a:off x="395536" y="764704"/>
            <a:ext cx="8424935"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pt-BR" dirty="0">
                <a:cs typeface="Arial" panose="020B0604020202020204" pitchFamily="34" charset="0"/>
              </a:rPr>
              <a:t>Adensamento populacional nos fragmentos </a:t>
            </a:r>
            <a:r>
              <a:rPr lang="pt-BR" dirty="0" smtClean="0">
                <a:cs typeface="Arial" panose="020B0604020202020204" pitchFamily="34" charset="0"/>
              </a:rPr>
              <a:t>isolados (PMN </a:t>
            </a:r>
            <a:r>
              <a:rPr lang="pt-BR" dirty="0">
                <a:cs typeface="Arial" panose="020B0604020202020204" pitchFamily="34" charset="0"/>
              </a:rPr>
              <a:t>06, PMN 10, PML 01, PML 02, PML 05, PML 10)</a:t>
            </a:r>
          </a:p>
        </p:txBody>
      </p:sp>
      <p:sp>
        <p:nvSpPr>
          <p:cNvPr id="7" name="CaixaDeTexto 6"/>
          <p:cNvSpPr txBox="1"/>
          <p:nvPr/>
        </p:nvSpPr>
        <p:spPr>
          <a:xfrm>
            <a:off x="268474" y="292483"/>
            <a:ext cx="1723357" cy="461665"/>
          </a:xfrm>
          <a:prstGeom prst="rect">
            <a:avLst/>
          </a:prstGeom>
          <a:noFill/>
        </p:spPr>
        <p:txBody>
          <a:bodyPr wrap="none" rtlCol="0">
            <a:spAutoFit/>
          </a:bodyPr>
          <a:lstStyle/>
          <a:p>
            <a:r>
              <a:rPr lang="pt-BR" sz="2400" b="1" dirty="0" smtClean="0"/>
              <a:t>Mastofauna</a:t>
            </a:r>
            <a:endParaRPr lang="pt-BR" sz="2400" b="1" dirty="0"/>
          </a:p>
        </p:txBody>
      </p:sp>
      <p:sp>
        <p:nvSpPr>
          <p:cNvPr id="8" name="CaixaDeTexto 7"/>
          <p:cNvSpPr txBox="1"/>
          <p:nvPr/>
        </p:nvSpPr>
        <p:spPr>
          <a:xfrm>
            <a:off x="3275856" y="3747089"/>
            <a:ext cx="1432817" cy="338554"/>
          </a:xfrm>
          <a:prstGeom prst="rect">
            <a:avLst/>
          </a:prstGeom>
          <a:noFill/>
        </p:spPr>
        <p:txBody>
          <a:bodyPr wrap="square" rtlCol="0">
            <a:spAutoFit/>
          </a:bodyPr>
          <a:lstStyle/>
          <a:p>
            <a:r>
              <a:rPr lang="pt-BR" sz="1600" b="1" dirty="0" smtClean="0"/>
              <a:t>Res. Negreiros</a:t>
            </a:r>
            <a:endParaRPr lang="pt-BR" sz="1600" b="1" dirty="0"/>
          </a:p>
        </p:txBody>
      </p:sp>
    </p:spTree>
    <p:extLst>
      <p:ext uri="{BB962C8B-B14F-4D97-AF65-F5344CB8AC3E}">
        <p14:creationId xmlns="" xmlns:p14="http://schemas.microsoft.com/office/powerpoint/2010/main" val="24739361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419872" y="4365104"/>
            <a:ext cx="1307089" cy="369332"/>
          </a:xfrm>
          <a:prstGeom prst="rect">
            <a:avLst/>
          </a:prstGeom>
          <a:noFill/>
        </p:spPr>
        <p:txBody>
          <a:bodyPr wrap="none" rtlCol="0">
            <a:spAutoFit/>
          </a:bodyPr>
          <a:lstStyle/>
          <a:p>
            <a:r>
              <a:rPr lang="pt-BR" dirty="0" smtClean="0"/>
              <a:t>Mastofauna</a:t>
            </a:r>
            <a:endParaRPr lang="pt-BR" dirty="0"/>
          </a:p>
        </p:txBody>
      </p:sp>
      <p:pic>
        <p:nvPicPr>
          <p:cNvPr id="3" name="Espaço Reservado para Conteúdo 3" descr="E:\Componentes diversificadores de faun22a222.jpg"/>
          <p:cNvPicPr>
            <a:picLocks/>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27285" y="1772816"/>
            <a:ext cx="7617422" cy="4320480"/>
          </a:xfrm>
          <a:prstGeom prst="rect">
            <a:avLst/>
          </a:prstGeom>
          <a:noFill/>
          <a:ln>
            <a:solidFill>
              <a:schemeClr val="tx1"/>
            </a:solidFill>
          </a:ln>
        </p:spPr>
      </p:pic>
      <p:sp>
        <p:nvSpPr>
          <p:cNvPr id="4" name="Retângulo 3"/>
          <p:cNvSpPr/>
          <p:nvPr/>
        </p:nvSpPr>
        <p:spPr>
          <a:xfrm>
            <a:off x="727284" y="836712"/>
            <a:ext cx="7617423"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pt-BR" dirty="0" smtClean="0"/>
              <a:t>Respostas direcionadas </a:t>
            </a:r>
            <a:r>
              <a:rPr lang="pt-BR" dirty="0"/>
              <a:t>e pontuais, existindo grupos que são mais susceptíveis ou residentes ao processo, enquanto outros são até beneficiados</a:t>
            </a:r>
          </a:p>
        </p:txBody>
      </p:sp>
      <p:sp>
        <p:nvSpPr>
          <p:cNvPr id="5" name="CaixaDeTexto 4"/>
          <p:cNvSpPr txBox="1"/>
          <p:nvPr/>
        </p:nvSpPr>
        <p:spPr>
          <a:xfrm>
            <a:off x="268474" y="323364"/>
            <a:ext cx="1311962" cy="461665"/>
          </a:xfrm>
          <a:prstGeom prst="rect">
            <a:avLst/>
          </a:prstGeom>
          <a:noFill/>
        </p:spPr>
        <p:txBody>
          <a:bodyPr wrap="none" rtlCol="0">
            <a:spAutoFit/>
          </a:bodyPr>
          <a:lstStyle/>
          <a:p>
            <a:r>
              <a:rPr lang="pt-BR" sz="2400" b="1" dirty="0" smtClean="0"/>
              <a:t>Avifauna</a:t>
            </a:r>
            <a:endParaRPr lang="pt-BR" sz="2400" b="1" dirty="0"/>
          </a:p>
        </p:txBody>
      </p:sp>
    </p:spTree>
    <p:extLst>
      <p:ext uri="{BB962C8B-B14F-4D97-AF65-F5344CB8AC3E}">
        <p14:creationId xmlns="" xmlns:p14="http://schemas.microsoft.com/office/powerpoint/2010/main" val="26410880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4" name="Conector reto 3"/>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tângulo 5"/>
          <p:cNvSpPr/>
          <p:nvPr/>
        </p:nvSpPr>
        <p:spPr>
          <a:xfrm>
            <a:off x="35496" y="980728"/>
            <a:ext cx="8856984" cy="307777"/>
          </a:xfrm>
          <a:prstGeom prst="rect">
            <a:avLst/>
          </a:prstGeom>
        </p:spPr>
        <p:txBody>
          <a:bodyPr wrap="square">
            <a:spAutoFit/>
          </a:bodyPr>
          <a:lstStyle/>
          <a:p>
            <a:pPr algn="just">
              <a:spcBef>
                <a:spcPts val="600"/>
              </a:spcBef>
              <a:spcAft>
                <a:spcPts val="600"/>
              </a:spcAft>
            </a:pPr>
            <a:r>
              <a:rPr lang="pt-BR" sz="1400" b="1" dirty="0" smtClean="0"/>
              <a:t>Compostos de canais, estações de bombeamento de água e pequenos reservatórios;</a:t>
            </a:r>
          </a:p>
        </p:txBody>
      </p:sp>
      <p:sp>
        <p:nvSpPr>
          <p:cNvPr id="7" name="CaixaDeTexto 6"/>
          <p:cNvSpPr txBox="1"/>
          <p:nvPr/>
        </p:nvSpPr>
        <p:spPr>
          <a:xfrm>
            <a:off x="164583" y="436566"/>
            <a:ext cx="1494063" cy="369332"/>
          </a:xfrm>
          <a:prstGeom prst="rect">
            <a:avLst/>
          </a:prstGeom>
          <a:noFill/>
        </p:spPr>
        <p:txBody>
          <a:bodyPr wrap="none" rtlCol="0">
            <a:spAutoFit/>
          </a:bodyPr>
          <a:lstStyle/>
          <a:p>
            <a:r>
              <a:rPr lang="pt-BR" b="1" dirty="0" smtClean="0"/>
              <a:t>Apresentação</a:t>
            </a:r>
            <a:endParaRPr lang="pt-BR" b="1" dirty="0"/>
          </a:p>
        </p:txBody>
      </p:sp>
      <p:pic>
        <p:nvPicPr>
          <p:cNvPr id="8" name="Picture 2" descr="C:\Users\Geo\Desktop\Apresentação\Apresentação1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0107" y="1412777"/>
            <a:ext cx="4273881" cy="3020939"/>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43802" y="3089933"/>
            <a:ext cx="5048678" cy="352559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87692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5"/>
          <p:cNvSpPr txBox="1">
            <a:spLocks/>
          </p:cNvSpPr>
          <p:nvPr/>
        </p:nvSpPr>
        <p:spPr>
          <a:xfrm>
            <a:off x="993858" y="694437"/>
            <a:ext cx="6944410" cy="646331"/>
          </a:xfrm>
          <a:prstGeom prst="rect">
            <a:avLst/>
          </a:prstGeom>
          <a:noFill/>
          <a:ln w="28575">
            <a:solidFill>
              <a:srgbClr val="002060"/>
            </a:solidFill>
          </a:ln>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1800" dirty="0"/>
              <a:t>Maior concentração de beija-flores </a:t>
            </a:r>
            <a:r>
              <a:rPr lang="pt-BR" sz="1800" dirty="0" smtClean="0"/>
              <a:t>nas </a:t>
            </a:r>
            <a:r>
              <a:rPr lang="pt-BR" sz="1800" dirty="0"/>
              <a:t>áreas </a:t>
            </a:r>
            <a:r>
              <a:rPr lang="pt-BR" sz="1800" dirty="0" smtClean="0"/>
              <a:t>de estabelecimento da </a:t>
            </a:r>
            <a:r>
              <a:rPr lang="pt-BR" sz="1800" dirty="0"/>
              <a:t>espécie vegetal </a:t>
            </a:r>
            <a:r>
              <a:rPr lang="pt-BR" sz="1800" i="1" dirty="0" err="1"/>
              <a:t>Nicotiana</a:t>
            </a:r>
            <a:r>
              <a:rPr lang="pt-BR" sz="1800" i="1" dirty="0"/>
              <a:t> </a:t>
            </a:r>
            <a:r>
              <a:rPr lang="pt-BR" sz="1800" i="1" dirty="0" smtClean="0"/>
              <a:t>glauca.</a:t>
            </a:r>
            <a:endParaRPr lang="pt-BR" sz="1800" dirty="0"/>
          </a:p>
        </p:txBody>
      </p:sp>
      <p:pic>
        <p:nvPicPr>
          <p:cNvPr id="3" name="Picture 2" descr="C:\Users\JULIO\Downloads\IMG-20180125-WA0008.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12811"/>
          <a:stretch/>
        </p:blipFill>
        <p:spPr bwMode="auto">
          <a:xfrm>
            <a:off x="982051" y="1544174"/>
            <a:ext cx="3036143" cy="210958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6" name="Elipse 5"/>
          <p:cNvSpPr/>
          <p:nvPr/>
        </p:nvSpPr>
        <p:spPr>
          <a:xfrm>
            <a:off x="3010082" y="2557953"/>
            <a:ext cx="530929" cy="5576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grpSp>
        <p:nvGrpSpPr>
          <p:cNvPr id="13" name="Grupo 12"/>
          <p:cNvGrpSpPr/>
          <p:nvPr/>
        </p:nvGrpSpPr>
        <p:grpSpPr>
          <a:xfrm>
            <a:off x="4666266" y="1544174"/>
            <a:ext cx="3506134" cy="2538062"/>
            <a:chOff x="-143011" y="4206184"/>
            <a:chExt cx="5621822" cy="4511208"/>
          </a:xfrm>
        </p:grpSpPr>
        <p:pic>
          <p:nvPicPr>
            <p:cNvPr id="1027" name="Picture 3" descr="C:\Users\JULIO\Pictures\Aves photoshopadas\Untitled Export\DSC_1545.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1338" t="-1016" r="2438" b="1016"/>
            <a:stretch/>
          </p:blipFill>
          <p:spPr bwMode="auto">
            <a:xfrm>
              <a:off x="212667" y="4206184"/>
              <a:ext cx="4871799" cy="3603827"/>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4" name="CaixaDeTexto 3"/>
            <p:cNvSpPr txBox="1"/>
            <p:nvPr/>
          </p:nvSpPr>
          <p:spPr>
            <a:xfrm>
              <a:off x="-143011" y="7787409"/>
              <a:ext cx="5621822" cy="929983"/>
            </a:xfrm>
            <a:prstGeom prst="rect">
              <a:avLst/>
            </a:prstGeom>
            <a:noFill/>
          </p:spPr>
          <p:txBody>
            <a:bodyPr wrap="square" rtlCol="0">
              <a:spAutoFit/>
            </a:bodyPr>
            <a:lstStyle/>
            <a:p>
              <a:pPr algn="ctr"/>
              <a:r>
                <a:rPr lang="pt-BR" sz="1400" b="1" i="1" dirty="0" err="1" smtClean="0"/>
                <a:t>Eupetomena</a:t>
              </a:r>
              <a:r>
                <a:rPr lang="pt-BR" sz="1400" b="1" i="1" dirty="0" smtClean="0"/>
                <a:t> </a:t>
              </a:r>
              <a:r>
                <a:rPr lang="pt-BR" sz="1400" b="1" i="1" dirty="0" err="1" smtClean="0"/>
                <a:t>macroura</a:t>
              </a:r>
              <a:r>
                <a:rPr lang="pt-BR" sz="1400" b="1" i="1" dirty="0" smtClean="0"/>
                <a:t> </a:t>
              </a:r>
            </a:p>
            <a:p>
              <a:pPr algn="ctr"/>
              <a:r>
                <a:rPr lang="pt-BR" sz="1400" b="1" dirty="0" smtClean="0"/>
                <a:t>(beija-flor-tesoura)</a:t>
              </a:r>
              <a:endParaRPr lang="pt-BR" sz="1400" b="1" dirty="0"/>
            </a:p>
          </p:txBody>
        </p:sp>
      </p:grpSp>
      <p:grpSp>
        <p:nvGrpSpPr>
          <p:cNvPr id="10" name="Grupo 9"/>
          <p:cNvGrpSpPr/>
          <p:nvPr/>
        </p:nvGrpSpPr>
        <p:grpSpPr>
          <a:xfrm>
            <a:off x="4888091" y="4171012"/>
            <a:ext cx="3062484" cy="2570356"/>
            <a:chOff x="1515280" y="2311797"/>
            <a:chExt cx="5983641" cy="4505323"/>
          </a:xfrm>
        </p:grpSpPr>
        <p:pic>
          <p:nvPicPr>
            <p:cNvPr id="1026" name="Picture 2" descr="C:\Users\JULIO\Pictures\Aves photoshopadas\Untitled Export\DSC_1612-2.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15280" y="2311797"/>
              <a:ext cx="5983641" cy="3692515"/>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7" name="CaixaDeTexto 6"/>
            <p:cNvSpPr txBox="1"/>
            <p:nvPr/>
          </p:nvSpPr>
          <p:spPr>
            <a:xfrm>
              <a:off x="1527163" y="6006109"/>
              <a:ext cx="5924644" cy="811011"/>
            </a:xfrm>
            <a:prstGeom prst="rect">
              <a:avLst/>
            </a:prstGeom>
            <a:noFill/>
          </p:spPr>
          <p:txBody>
            <a:bodyPr wrap="square" rtlCol="0">
              <a:spAutoFit/>
            </a:bodyPr>
            <a:lstStyle/>
            <a:p>
              <a:pPr algn="ctr"/>
              <a:r>
                <a:rPr lang="pt-BR" sz="1400" b="1" i="1" dirty="0" err="1" smtClean="0"/>
                <a:t>Chlorostilbon</a:t>
              </a:r>
              <a:r>
                <a:rPr lang="pt-BR" sz="1400" b="1" i="1" dirty="0" smtClean="0"/>
                <a:t> </a:t>
              </a:r>
              <a:r>
                <a:rPr lang="pt-BR" sz="1400" b="1" i="1" dirty="0" err="1" smtClean="0"/>
                <a:t>lucidus</a:t>
              </a:r>
              <a:r>
                <a:rPr lang="pt-BR" sz="1400" b="1" dirty="0" smtClean="0"/>
                <a:t> </a:t>
              </a:r>
            </a:p>
            <a:p>
              <a:pPr algn="ctr"/>
              <a:r>
                <a:rPr lang="pt-BR" sz="1400" b="1" dirty="0" smtClean="0"/>
                <a:t>(besourinho-de-bico-vermelho)</a:t>
              </a:r>
              <a:endParaRPr lang="pt-BR" sz="1400" b="1" dirty="0"/>
            </a:p>
          </p:txBody>
        </p:sp>
      </p:grpSp>
      <p:grpSp>
        <p:nvGrpSpPr>
          <p:cNvPr id="9" name="Grupo 8"/>
          <p:cNvGrpSpPr/>
          <p:nvPr/>
        </p:nvGrpSpPr>
        <p:grpSpPr>
          <a:xfrm>
            <a:off x="993858" y="4147228"/>
            <a:ext cx="3024336" cy="2522132"/>
            <a:chOff x="-858715" y="-496888"/>
            <a:chExt cx="5616624" cy="4289879"/>
          </a:xfrm>
        </p:grpSpPr>
        <p:pic>
          <p:nvPicPr>
            <p:cNvPr id="1028" name="Picture 4" descr="C:\Users\JULIO\Pictures\Aves photoshopadas\Untitled Export\DSC_2012-Editar-Editar-2-2.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58713" y="-496888"/>
              <a:ext cx="5616622" cy="3567562"/>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8" name="CaixaDeTexto 7"/>
            <p:cNvSpPr txBox="1"/>
            <p:nvPr/>
          </p:nvSpPr>
          <p:spPr>
            <a:xfrm>
              <a:off x="-858715" y="3024750"/>
              <a:ext cx="5616624" cy="768241"/>
            </a:xfrm>
            <a:prstGeom prst="rect">
              <a:avLst/>
            </a:prstGeom>
            <a:noFill/>
          </p:spPr>
          <p:txBody>
            <a:bodyPr wrap="square" rtlCol="0">
              <a:spAutoFit/>
            </a:bodyPr>
            <a:lstStyle/>
            <a:p>
              <a:pPr algn="ctr"/>
              <a:r>
                <a:rPr lang="pt-BR" sz="1400" b="1" i="1" dirty="0" err="1" smtClean="0"/>
                <a:t>Heliomaster</a:t>
              </a:r>
              <a:r>
                <a:rPr lang="pt-BR" sz="1400" b="1" i="1" dirty="0" smtClean="0"/>
                <a:t> </a:t>
              </a:r>
              <a:r>
                <a:rPr lang="pt-BR" sz="1400" b="1" i="1" dirty="0" err="1" smtClean="0"/>
                <a:t>squamosus</a:t>
              </a:r>
              <a:endParaRPr lang="pt-BR" sz="1400" b="1" i="1" dirty="0" smtClean="0"/>
            </a:p>
            <a:p>
              <a:pPr algn="ctr"/>
              <a:r>
                <a:rPr lang="pt-BR" sz="1400" b="1" i="1" dirty="0" smtClean="0"/>
                <a:t> </a:t>
              </a:r>
              <a:r>
                <a:rPr lang="pt-BR" sz="1400" b="1" dirty="0" smtClean="0"/>
                <a:t>(bico-reto-de-banda-branca)</a:t>
              </a:r>
              <a:endParaRPr lang="pt-BR" sz="1400" b="1" dirty="0"/>
            </a:p>
          </p:txBody>
        </p:sp>
      </p:grpSp>
      <p:sp>
        <p:nvSpPr>
          <p:cNvPr id="16" name="CaixaDeTexto 15"/>
          <p:cNvSpPr txBox="1"/>
          <p:nvPr/>
        </p:nvSpPr>
        <p:spPr>
          <a:xfrm>
            <a:off x="268474" y="260648"/>
            <a:ext cx="1311962" cy="461665"/>
          </a:xfrm>
          <a:prstGeom prst="rect">
            <a:avLst/>
          </a:prstGeom>
          <a:noFill/>
        </p:spPr>
        <p:txBody>
          <a:bodyPr wrap="none" rtlCol="0">
            <a:spAutoFit/>
          </a:bodyPr>
          <a:lstStyle/>
          <a:p>
            <a:r>
              <a:rPr lang="pt-BR" sz="2400" b="1" dirty="0" smtClean="0"/>
              <a:t>Avifauna</a:t>
            </a:r>
            <a:endParaRPr lang="pt-BR" sz="2400" b="1" dirty="0"/>
          </a:p>
        </p:txBody>
      </p:sp>
    </p:spTree>
    <p:extLst>
      <p:ext uri="{BB962C8B-B14F-4D97-AF65-F5344CB8AC3E}">
        <p14:creationId xmlns="" xmlns:p14="http://schemas.microsoft.com/office/powerpoint/2010/main" val="14873563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5"/>
          <p:cNvSpPr txBox="1">
            <a:spLocks/>
          </p:cNvSpPr>
          <p:nvPr/>
        </p:nvSpPr>
        <p:spPr>
          <a:xfrm>
            <a:off x="323528" y="1115452"/>
            <a:ext cx="8229600" cy="369332"/>
          </a:xfrm>
          <a:prstGeom prst="rect">
            <a:avLst/>
          </a:prstGeom>
          <a:noFill/>
          <a:ln w="28575">
            <a:solidFill>
              <a:srgbClr val="002060"/>
            </a:solidFill>
          </a:ln>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1800" dirty="0" smtClean="0"/>
              <a:t>Novos registros de aves após </a:t>
            </a:r>
            <a:r>
              <a:rPr lang="pt-BR" sz="1800" dirty="0"/>
              <a:t>os Testes </a:t>
            </a:r>
            <a:r>
              <a:rPr lang="pt-BR" sz="1800" dirty="0" smtClean="0"/>
              <a:t>e </a:t>
            </a:r>
            <a:r>
              <a:rPr lang="pt-BR" sz="1800" dirty="0"/>
              <a:t>Comissionamento</a:t>
            </a:r>
            <a:r>
              <a:rPr lang="pt-BR" sz="1800" dirty="0" smtClean="0"/>
              <a:t> .</a:t>
            </a:r>
            <a:endParaRPr lang="pt-BR" sz="1800" dirty="0"/>
          </a:p>
        </p:txBody>
      </p:sp>
      <p:pic>
        <p:nvPicPr>
          <p:cNvPr id="8" name="Picture 2" descr="C:\Users\JULIO\Downloads\DSC_0668.JPG"/>
          <p:cNvPicPr>
            <a:picLocks noGrp="1" noChangeAspect="1" noChangeArrowheads="1"/>
          </p:cNvPicPr>
          <p:nvPr>
            <p:ph idx="1"/>
          </p:nvPr>
        </p:nvPicPr>
        <p:blipFill rotWithShape="1">
          <a:blip r:embed="rId2" cstate="print">
            <a:extLst>
              <a:ext uri="{28A0092B-C50C-407E-A947-70E740481C1C}">
                <a14:useLocalDpi xmlns="" xmlns:a14="http://schemas.microsoft.com/office/drawing/2010/main" val="0"/>
              </a:ext>
            </a:extLst>
          </a:blip>
          <a:srcRect l="20449" t="24953" r="17031" b="14135"/>
          <a:stretch/>
        </p:blipFill>
        <p:spPr bwMode="auto">
          <a:xfrm>
            <a:off x="4627229" y="1844824"/>
            <a:ext cx="3888432" cy="252560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 name="Grupo 5"/>
          <p:cNvGrpSpPr/>
          <p:nvPr/>
        </p:nvGrpSpPr>
        <p:grpSpPr>
          <a:xfrm>
            <a:off x="330980" y="1844824"/>
            <a:ext cx="3880980" cy="2828057"/>
            <a:chOff x="1727425" y="2587636"/>
            <a:chExt cx="6290914" cy="4314093"/>
          </a:xfrm>
        </p:grpSpPr>
        <p:pic>
          <p:nvPicPr>
            <p:cNvPr id="9"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4129" t="9314" r="14825" b="13442"/>
            <a:stretch/>
          </p:blipFill>
          <p:spPr bwMode="auto">
            <a:xfrm>
              <a:off x="1727425" y="2587636"/>
              <a:ext cx="6290914" cy="38445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1727425" y="6432227"/>
              <a:ext cx="6057468" cy="469502"/>
            </a:xfrm>
            <a:prstGeom prst="rect">
              <a:avLst/>
            </a:prstGeom>
            <a:noFill/>
          </p:spPr>
          <p:txBody>
            <a:bodyPr wrap="square" rtlCol="0">
              <a:spAutoFit/>
            </a:bodyPr>
            <a:lstStyle/>
            <a:p>
              <a:pPr algn="ctr"/>
              <a:r>
                <a:rPr lang="pt-BR" sz="1400" b="1" i="1" dirty="0" err="1" smtClean="0"/>
                <a:t>Rynchops</a:t>
              </a:r>
              <a:r>
                <a:rPr lang="pt-BR" sz="1400" b="1" i="1" dirty="0" smtClean="0"/>
                <a:t> </a:t>
              </a:r>
              <a:r>
                <a:rPr lang="pt-BR" sz="1400" b="1" i="1" dirty="0" err="1" smtClean="0"/>
                <a:t>niger</a:t>
              </a:r>
              <a:r>
                <a:rPr lang="pt-BR" sz="1400" b="1" i="1" dirty="0" smtClean="0"/>
                <a:t> </a:t>
              </a:r>
              <a:r>
                <a:rPr lang="pt-BR" sz="1400" b="1" dirty="0" smtClean="0"/>
                <a:t>(Talha-mar)</a:t>
              </a:r>
              <a:endParaRPr lang="pt-BR" sz="1400" b="1" dirty="0"/>
            </a:p>
          </p:txBody>
        </p:sp>
      </p:grpSp>
      <p:sp>
        <p:nvSpPr>
          <p:cNvPr id="7" name="CaixaDeTexto 6"/>
          <p:cNvSpPr txBox="1"/>
          <p:nvPr/>
        </p:nvSpPr>
        <p:spPr>
          <a:xfrm>
            <a:off x="4644008" y="4365104"/>
            <a:ext cx="3816424" cy="307777"/>
          </a:xfrm>
          <a:prstGeom prst="rect">
            <a:avLst/>
          </a:prstGeom>
          <a:noFill/>
        </p:spPr>
        <p:txBody>
          <a:bodyPr wrap="square" rtlCol="0">
            <a:spAutoFit/>
          </a:bodyPr>
          <a:lstStyle/>
          <a:p>
            <a:pPr algn="ctr"/>
            <a:r>
              <a:rPr lang="pt-BR" sz="1400" b="1" i="1" dirty="0" err="1"/>
              <a:t>Vanellus</a:t>
            </a:r>
            <a:r>
              <a:rPr lang="pt-BR" sz="1400" b="1" i="1" dirty="0"/>
              <a:t> </a:t>
            </a:r>
            <a:r>
              <a:rPr lang="pt-BR" sz="1400" b="1" i="1" dirty="0" err="1" smtClean="0"/>
              <a:t>cayanus</a:t>
            </a:r>
            <a:r>
              <a:rPr lang="pt-BR" sz="1400" b="1" i="1" dirty="0" smtClean="0"/>
              <a:t> </a:t>
            </a:r>
            <a:r>
              <a:rPr lang="pt-BR" sz="1400" b="1" dirty="0" smtClean="0"/>
              <a:t>(Batuíra-de-espora)</a:t>
            </a:r>
            <a:endParaRPr lang="pt-BR" sz="1400" b="1" dirty="0"/>
          </a:p>
        </p:txBody>
      </p:sp>
      <p:sp>
        <p:nvSpPr>
          <p:cNvPr id="10" name="CaixaDeTexto 9"/>
          <p:cNvSpPr txBox="1"/>
          <p:nvPr/>
        </p:nvSpPr>
        <p:spPr>
          <a:xfrm>
            <a:off x="268474" y="467380"/>
            <a:ext cx="1311962" cy="461665"/>
          </a:xfrm>
          <a:prstGeom prst="rect">
            <a:avLst/>
          </a:prstGeom>
          <a:noFill/>
        </p:spPr>
        <p:txBody>
          <a:bodyPr wrap="none" rtlCol="0">
            <a:spAutoFit/>
          </a:bodyPr>
          <a:lstStyle/>
          <a:p>
            <a:r>
              <a:rPr lang="pt-BR" sz="2400" b="1" dirty="0" smtClean="0"/>
              <a:t>Avifauna</a:t>
            </a:r>
            <a:endParaRPr lang="pt-BR" sz="2400" b="1" dirty="0"/>
          </a:p>
        </p:txBody>
      </p:sp>
      <p:sp>
        <p:nvSpPr>
          <p:cNvPr id="12" name="Retângulo 11"/>
          <p:cNvSpPr/>
          <p:nvPr/>
        </p:nvSpPr>
        <p:spPr>
          <a:xfrm>
            <a:off x="4644008" y="4869160"/>
            <a:ext cx="3816424" cy="1015663"/>
          </a:xfrm>
          <a:prstGeom prst="rect">
            <a:avLst/>
          </a:prstGeom>
        </p:spPr>
        <p:txBody>
          <a:bodyPr wrap="square">
            <a:spAutoFit/>
          </a:bodyPr>
          <a:lstStyle/>
          <a:p>
            <a:pPr algn="just"/>
            <a:r>
              <a:rPr lang="pt-BR" sz="1200" dirty="0" smtClean="0"/>
              <a:t>Em 2017 </a:t>
            </a:r>
            <a:r>
              <a:rPr lang="pt-BR" sz="1200" dirty="0"/>
              <a:t>obteve-se o registro inédito para o PISF (</a:t>
            </a:r>
            <a:r>
              <a:rPr lang="pt-BR" sz="1200" i="1" dirty="0" err="1"/>
              <a:t>Vanellus</a:t>
            </a:r>
            <a:r>
              <a:rPr lang="pt-BR" sz="1200" i="1" dirty="0"/>
              <a:t> </a:t>
            </a:r>
            <a:r>
              <a:rPr lang="pt-BR" sz="1200" i="1" dirty="0" err="1"/>
              <a:t>cayanus</a:t>
            </a:r>
            <a:r>
              <a:rPr lang="pt-BR" sz="1200" dirty="0"/>
              <a:t>), </a:t>
            </a:r>
            <a:r>
              <a:rPr lang="pt-BR" sz="1200" dirty="0" smtClean="0"/>
              <a:t>no </a:t>
            </a:r>
            <a:r>
              <a:rPr lang="pt-BR" sz="1200" dirty="0"/>
              <a:t>Reservatório Areias (PML 10). Esta espécie foi vista em outra amostragem no mesmo ponto </a:t>
            </a:r>
            <a:r>
              <a:rPr lang="pt-BR" sz="1200" dirty="0" smtClean="0"/>
              <a:t>e </a:t>
            </a:r>
            <a:r>
              <a:rPr lang="pt-BR" sz="1200" dirty="0"/>
              <a:t>posteriormente no </a:t>
            </a:r>
            <a:r>
              <a:rPr lang="pt-BR" sz="1200" dirty="0" smtClean="0"/>
              <a:t>PML03</a:t>
            </a:r>
            <a:r>
              <a:rPr lang="pt-BR" sz="1200" dirty="0"/>
              <a:t>. Sugerindo </a:t>
            </a:r>
            <a:r>
              <a:rPr lang="pt-BR" sz="1200" dirty="0" smtClean="0"/>
              <a:t>que </a:t>
            </a:r>
            <a:r>
              <a:rPr lang="pt-BR" sz="1200" dirty="0"/>
              <a:t>a espécie esteja seguindo o fluxo das </a:t>
            </a:r>
            <a:r>
              <a:rPr lang="pt-BR" sz="1200" dirty="0" smtClean="0"/>
              <a:t>águas do PISF.</a:t>
            </a:r>
            <a:endParaRPr lang="pt-BR" sz="1200" dirty="0"/>
          </a:p>
        </p:txBody>
      </p:sp>
      <p:sp>
        <p:nvSpPr>
          <p:cNvPr id="13" name="Retângulo 12"/>
          <p:cNvSpPr/>
          <p:nvPr/>
        </p:nvSpPr>
        <p:spPr>
          <a:xfrm>
            <a:off x="323528" y="4869160"/>
            <a:ext cx="3888432" cy="646331"/>
          </a:xfrm>
          <a:prstGeom prst="rect">
            <a:avLst/>
          </a:prstGeom>
        </p:spPr>
        <p:txBody>
          <a:bodyPr wrap="square">
            <a:spAutoFit/>
          </a:bodyPr>
          <a:lstStyle/>
          <a:p>
            <a:pPr algn="just"/>
            <a:r>
              <a:rPr lang="pt-BR" sz="1200" dirty="0" smtClean="0"/>
              <a:t>Ocorrência </a:t>
            </a:r>
            <a:r>
              <a:rPr lang="pt-BR" sz="1200" dirty="0"/>
              <a:t>de </a:t>
            </a:r>
            <a:r>
              <a:rPr lang="pt-BR" sz="1200" i="1" dirty="0" err="1"/>
              <a:t>Rynchops</a:t>
            </a:r>
            <a:r>
              <a:rPr lang="pt-BR" sz="1200" i="1" dirty="0"/>
              <a:t> </a:t>
            </a:r>
            <a:r>
              <a:rPr lang="pt-BR" sz="1200" i="1" dirty="0" err="1"/>
              <a:t>niger</a:t>
            </a:r>
            <a:r>
              <a:rPr lang="pt-BR" sz="1200" dirty="0"/>
              <a:t> no PML </a:t>
            </a:r>
            <a:r>
              <a:rPr lang="pt-BR" sz="1200" dirty="0" smtClean="0"/>
              <a:t>10, </a:t>
            </a:r>
            <a:r>
              <a:rPr lang="pt-BR" sz="1200" dirty="0"/>
              <a:t>cerca de três meses após o Reservatório Areias receber água em função dos Testes de </a:t>
            </a:r>
            <a:r>
              <a:rPr lang="pt-BR" sz="1200" dirty="0" smtClean="0"/>
              <a:t>Comissionamento (registro </a:t>
            </a:r>
            <a:r>
              <a:rPr lang="pt-BR" sz="1200" dirty="0"/>
              <a:t>ú</a:t>
            </a:r>
            <a:r>
              <a:rPr lang="pt-BR" sz="1200" dirty="0" smtClean="0"/>
              <a:t>nico). </a:t>
            </a:r>
            <a:endParaRPr lang="pt-BR" sz="1200" dirty="0"/>
          </a:p>
        </p:txBody>
      </p:sp>
    </p:spTree>
    <p:extLst>
      <p:ext uri="{BB962C8B-B14F-4D97-AF65-F5344CB8AC3E}">
        <p14:creationId xmlns="" xmlns:p14="http://schemas.microsoft.com/office/powerpoint/2010/main" val="31664524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5"/>
          <p:cNvSpPr txBox="1">
            <a:spLocks/>
          </p:cNvSpPr>
          <p:nvPr/>
        </p:nvSpPr>
        <p:spPr>
          <a:xfrm>
            <a:off x="782525" y="764704"/>
            <a:ext cx="7461883" cy="646331"/>
          </a:xfrm>
          <a:prstGeom prst="rect">
            <a:avLst/>
          </a:prstGeom>
          <a:noFill/>
          <a:ln w="28575">
            <a:solidFill>
              <a:srgbClr val="002060"/>
            </a:solidFill>
          </a:ln>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1800" dirty="0" smtClean="0"/>
              <a:t>Formação </a:t>
            </a:r>
            <a:r>
              <a:rPr lang="pt-BR" sz="1800" dirty="0"/>
              <a:t>de </a:t>
            </a:r>
            <a:r>
              <a:rPr lang="pt-BR" sz="1800" dirty="0" smtClean="0"/>
              <a:t>ambientes </a:t>
            </a:r>
            <a:r>
              <a:rPr lang="pt-BR" sz="1800" dirty="0"/>
              <a:t>aquáticos regulados pelas </a:t>
            </a:r>
            <a:r>
              <a:rPr lang="pt-BR" sz="1800" dirty="0" smtClean="0"/>
              <a:t>chuvas e/ou águas do Rio São Francisco, ao longo da faixa da ASV</a:t>
            </a:r>
            <a:endParaRPr lang="pt-BR" sz="1800" dirty="0"/>
          </a:p>
        </p:txBody>
      </p:sp>
      <p:grpSp>
        <p:nvGrpSpPr>
          <p:cNvPr id="9" name="Grupo 8"/>
          <p:cNvGrpSpPr/>
          <p:nvPr/>
        </p:nvGrpSpPr>
        <p:grpSpPr>
          <a:xfrm>
            <a:off x="782525" y="1522329"/>
            <a:ext cx="3316131" cy="2468017"/>
            <a:chOff x="1992724" y="2584858"/>
            <a:chExt cx="5341533" cy="4396833"/>
          </a:xfrm>
        </p:grpSpPr>
        <p:pic>
          <p:nvPicPr>
            <p:cNvPr id="2050" name="Picture 2" descr="C:\Users\JULIO\Pictures\Aves photoshopadas\Untitled Export\DSCN6169.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92724" y="2584858"/>
              <a:ext cx="5302567" cy="397680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aixaDeTexto 2"/>
            <p:cNvSpPr txBox="1"/>
            <p:nvPr/>
          </p:nvSpPr>
          <p:spPr>
            <a:xfrm>
              <a:off x="2031689" y="6433379"/>
              <a:ext cx="5302568" cy="548312"/>
            </a:xfrm>
            <a:prstGeom prst="rect">
              <a:avLst/>
            </a:prstGeom>
            <a:noFill/>
          </p:spPr>
          <p:txBody>
            <a:bodyPr wrap="square" rtlCol="0">
              <a:spAutoFit/>
            </a:bodyPr>
            <a:lstStyle/>
            <a:p>
              <a:pPr algn="ctr"/>
              <a:r>
                <a:rPr lang="pt-BR" sz="1400" b="1" i="1" dirty="0" err="1" smtClean="0"/>
                <a:t>Dendrocygna</a:t>
              </a:r>
              <a:r>
                <a:rPr lang="pt-BR" sz="1400" b="1" i="1" dirty="0" smtClean="0"/>
                <a:t> </a:t>
              </a:r>
              <a:r>
                <a:rPr lang="pt-BR" sz="1400" b="1" i="1" dirty="0" err="1" smtClean="0"/>
                <a:t>viduata</a:t>
              </a:r>
              <a:r>
                <a:rPr lang="pt-BR" sz="1400" b="1" i="1" dirty="0" smtClean="0"/>
                <a:t> </a:t>
              </a:r>
              <a:r>
                <a:rPr lang="pt-BR" sz="1400" b="1" dirty="0" smtClean="0"/>
                <a:t>(Irerê)</a:t>
              </a:r>
              <a:endParaRPr lang="pt-BR" sz="1400" b="1" dirty="0"/>
            </a:p>
          </p:txBody>
        </p:sp>
      </p:grpSp>
      <p:grpSp>
        <p:nvGrpSpPr>
          <p:cNvPr id="8" name="Grupo 7"/>
          <p:cNvGrpSpPr/>
          <p:nvPr/>
        </p:nvGrpSpPr>
        <p:grpSpPr>
          <a:xfrm>
            <a:off x="782525" y="4089114"/>
            <a:ext cx="3291940" cy="2527836"/>
            <a:chOff x="5508104" y="7065715"/>
            <a:chExt cx="5262196" cy="4469117"/>
          </a:xfrm>
        </p:grpSpPr>
        <p:pic>
          <p:nvPicPr>
            <p:cNvPr id="2052" name="Picture 4" descr="C:\Users\JULIO\Pictures\Aves photoshopadas\Untitled Export\DSCN8766.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08104" y="7065715"/>
              <a:ext cx="5262196" cy="394652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CaixaDeTexto 3"/>
            <p:cNvSpPr txBox="1"/>
            <p:nvPr/>
          </p:nvSpPr>
          <p:spPr>
            <a:xfrm>
              <a:off x="5508104" y="10990694"/>
              <a:ext cx="5262196" cy="544138"/>
            </a:xfrm>
            <a:prstGeom prst="rect">
              <a:avLst/>
            </a:prstGeom>
            <a:noFill/>
          </p:spPr>
          <p:txBody>
            <a:bodyPr wrap="square" rtlCol="0">
              <a:spAutoFit/>
            </a:bodyPr>
            <a:lstStyle/>
            <a:p>
              <a:r>
                <a:rPr lang="pt-BR" sz="1400" b="1" i="1" dirty="0" err="1" smtClean="0"/>
                <a:t>Charadrius</a:t>
              </a:r>
              <a:r>
                <a:rPr lang="pt-BR" sz="1400" b="1" i="1" dirty="0" smtClean="0"/>
                <a:t> </a:t>
              </a:r>
              <a:r>
                <a:rPr lang="pt-BR" sz="1400" b="1" i="1" dirty="0" err="1" smtClean="0"/>
                <a:t>collaris</a:t>
              </a:r>
              <a:r>
                <a:rPr lang="pt-BR" sz="1400" b="1" i="1" dirty="0" smtClean="0"/>
                <a:t> </a:t>
              </a:r>
              <a:r>
                <a:rPr lang="pt-BR" sz="1400" b="1" dirty="0" smtClean="0"/>
                <a:t>(Batuíra-de-coleira)</a:t>
              </a:r>
              <a:endParaRPr lang="pt-BR" sz="1400" b="1" dirty="0"/>
            </a:p>
          </p:txBody>
        </p:sp>
      </p:grpSp>
      <p:grpSp>
        <p:nvGrpSpPr>
          <p:cNvPr id="10" name="Grupo 9"/>
          <p:cNvGrpSpPr/>
          <p:nvPr/>
        </p:nvGrpSpPr>
        <p:grpSpPr>
          <a:xfrm>
            <a:off x="4716016" y="1522329"/>
            <a:ext cx="3528392" cy="2469758"/>
            <a:chOff x="-108520" y="-720980"/>
            <a:chExt cx="5302567" cy="4399694"/>
          </a:xfrm>
        </p:grpSpPr>
        <p:pic>
          <p:nvPicPr>
            <p:cNvPr id="2051" name="Picture 3" descr="C:\Users\JULIO\Pictures\Aves photoshopadas\Untitled Export\RSCN996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8520" y="-720980"/>
              <a:ext cx="5302567" cy="3976587"/>
            </a:xfrm>
            <a:prstGeom prst="rect">
              <a:avLst/>
            </a:prstGeom>
            <a:noFill/>
            <a:extLst>
              <a:ext uri="{909E8E84-426E-40DD-AFC4-6F175D3DCCD1}">
                <a14:hiddenFill xmlns="" xmlns:a14="http://schemas.microsoft.com/office/drawing/2010/main">
                  <a:solidFill>
                    <a:srgbClr val="FFFFFF"/>
                  </a:solidFill>
                </a14:hiddenFill>
              </a:ext>
            </a:extLst>
          </p:spPr>
        </p:pic>
        <p:sp>
          <p:nvSpPr>
            <p:cNvPr id="6" name="CaixaDeTexto 5"/>
            <p:cNvSpPr txBox="1"/>
            <p:nvPr/>
          </p:nvSpPr>
          <p:spPr>
            <a:xfrm>
              <a:off x="-108520" y="3130432"/>
              <a:ext cx="5302567" cy="548282"/>
            </a:xfrm>
            <a:prstGeom prst="rect">
              <a:avLst/>
            </a:prstGeom>
            <a:noFill/>
          </p:spPr>
          <p:txBody>
            <a:bodyPr wrap="square" rtlCol="0">
              <a:spAutoFit/>
            </a:bodyPr>
            <a:lstStyle/>
            <a:p>
              <a:pPr algn="ctr"/>
              <a:r>
                <a:rPr lang="pt-BR" sz="1400" b="1" i="1" dirty="0" err="1" smtClean="0"/>
                <a:t>Sarkidiornis</a:t>
              </a:r>
              <a:r>
                <a:rPr lang="pt-BR" sz="1400" b="1" i="1" dirty="0" smtClean="0"/>
                <a:t> </a:t>
              </a:r>
              <a:r>
                <a:rPr lang="pt-BR" sz="1400" b="1" i="1" dirty="0" err="1" smtClean="0"/>
                <a:t>sylvicola</a:t>
              </a:r>
              <a:r>
                <a:rPr lang="pt-BR" sz="1400" b="1" i="1" dirty="0" smtClean="0"/>
                <a:t> </a:t>
              </a:r>
              <a:r>
                <a:rPr lang="pt-BR" sz="1400" b="1" dirty="0" smtClean="0"/>
                <a:t>(Pato-de-crista)</a:t>
              </a:r>
              <a:endParaRPr lang="pt-BR" sz="1400" b="1" dirty="0"/>
            </a:p>
          </p:txBody>
        </p:sp>
      </p:grpSp>
      <p:sp>
        <p:nvSpPr>
          <p:cNvPr id="14" name="CaixaDeTexto 13"/>
          <p:cNvSpPr txBox="1"/>
          <p:nvPr/>
        </p:nvSpPr>
        <p:spPr>
          <a:xfrm>
            <a:off x="268474" y="292483"/>
            <a:ext cx="1311962" cy="461665"/>
          </a:xfrm>
          <a:prstGeom prst="rect">
            <a:avLst/>
          </a:prstGeom>
          <a:noFill/>
        </p:spPr>
        <p:txBody>
          <a:bodyPr wrap="none" rtlCol="0">
            <a:spAutoFit/>
          </a:bodyPr>
          <a:lstStyle/>
          <a:p>
            <a:r>
              <a:rPr lang="pt-BR" sz="2400" b="1" dirty="0" smtClean="0"/>
              <a:t>Avifauna</a:t>
            </a:r>
            <a:endParaRPr lang="pt-BR" sz="2400" b="1" dirty="0"/>
          </a:p>
        </p:txBody>
      </p:sp>
      <p:sp>
        <p:nvSpPr>
          <p:cNvPr id="12" name="Retângulo 11"/>
          <p:cNvSpPr/>
          <p:nvPr/>
        </p:nvSpPr>
        <p:spPr>
          <a:xfrm>
            <a:off x="4517261" y="4509120"/>
            <a:ext cx="4090982" cy="1600438"/>
          </a:xfrm>
          <a:prstGeom prst="rect">
            <a:avLst/>
          </a:prstGeom>
        </p:spPr>
        <p:txBody>
          <a:bodyPr wrap="square">
            <a:spAutoFit/>
          </a:bodyPr>
          <a:lstStyle/>
          <a:p>
            <a:pPr algn="just"/>
            <a:r>
              <a:rPr lang="pt-BR" sz="1400" dirty="0" smtClean="0"/>
              <a:t>- O </a:t>
            </a:r>
            <a:r>
              <a:rPr lang="pt-BR" sz="1400" dirty="0"/>
              <a:t>Canal do PISF funcionará como corredor de migração ou de deslocamentos diários de aves; </a:t>
            </a:r>
            <a:endParaRPr lang="pt-BR" sz="1400" dirty="0" smtClean="0"/>
          </a:p>
          <a:p>
            <a:pPr algn="just"/>
            <a:endParaRPr lang="pt-BR" sz="1400" dirty="0"/>
          </a:p>
          <a:p>
            <a:pPr algn="just"/>
            <a:r>
              <a:rPr lang="pt-BR" sz="1400" dirty="0"/>
              <a:t> </a:t>
            </a:r>
            <a:r>
              <a:rPr lang="pt-BR" sz="1400" dirty="0" smtClean="0"/>
              <a:t>- Os </a:t>
            </a:r>
            <a:r>
              <a:rPr lang="pt-BR" sz="1400" dirty="0"/>
              <a:t>Reservatórios funcionarão como pontos de parada “</a:t>
            </a:r>
            <a:r>
              <a:rPr lang="pt-BR" sz="1400" i="1" dirty="0" err="1"/>
              <a:t>stepping</a:t>
            </a:r>
            <a:r>
              <a:rPr lang="pt-BR" sz="1400" i="1" dirty="0"/>
              <a:t> </a:t>
            </a:r>
            <a:r>
              <a:rPr lang="pt-BR" sz="1400" i="1" dirty="0" err="1"/>
              <a:t>stones</a:t>
            </a:r>
            <a:r>
              <a:rPr lang="pt-BR" sz="1400" dirty="0"/>
              <a:t>” para um deslocamento mais longo de </a:t>
            </a:r>
            <a:r>
              <a:rPr lang="pt-BR" sz="1400" dirty="0" err="1"/>
              <a:t>de</a:t>
            </a:r>
            <a:r>
              <a:rPr lang="pt-BR" sz="1400" dirty="0"/>
              <a:t> algumas espécies ou mesmo como áreas de concentração de aves migratórias</a:t>
            </a:r>
          </a:p>
        </p:txBody>
      </p:sp>
    </p:spTree>
    <p:extLst>
      <p:ext uri="{BB962C8B-B14F-4D97-AF65-F5344CB8AC3E}">
        <p14:creationId xmlns="" xmlns:p14="http://schemas.microsoft.com/office/powerpoint/2010/main" val="15640528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5110065" y="661815"/>
            <a:ext cx="1550167" cy="1118723"/>
            <a:chOff x="1066800" y="3933056"/>
            <a:chExt cx="2118539" cy="1696993"/>
          </a:xfrm>
        </p:grpSpPr>
        <p:pic>
          <p:nvPicPr>
            <p:cNvPr id="21506" name="Picture 2" descr="Resultado de imagem para Ascia monuste"/>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6081" t="3920" r="5824" b="13414"/>
            <a:stretch/>
          </p:blipFill>
          <p:spPr bwMode="auto">
            <a:xfrm>
              <a:off x="1066800" y="3933056"/>
              <a:ext cx="2118539" cy="141999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tângulo 4"/>
            <p:cNvSpPr/>
            <p:nvPr/>
          </p:nvSpPr>
          <p:spPr>
            <a:xfrm>
              <a:off x="1292955" y="5353051"/>
              <a:ext cx="1085362" cy="276998"/>
            </a:xfrm>
            <a:prstGeom prst="rect">
              <a:avLst/>
            </a:prstGeom>
          </p:spPr>
          <p:txBody>
            <a:bodyPr wrap="none">
              <a:spAutoFit/>
            </a:bodyPr>
            <a:lstStyle/>
            <a:p>
              <a:r>
                <a:rPr lang="pt-BR" sz="1200" i="1" dirty="0" err="1"/>
                <a:t>Ascia</a:t>
              </a:r>
              <a:r>
                <a:rPr lang="pt-BR" sz="1200" i="1" dirty="0"/>
                <a:t> </a:t>
              </a:r>
              <a:r>
                <a:rPr lang="pt-BR" sz="1200" i="1" dirty="0" err="1"/>
                <a:t>monuste</a:t>
              </a:r>
              <a:endParaRPr lang="pt-BR" sz="1200" dirty="0"/>
            </a:p>
          </p:txBody>
        </p:sp>
      </p:grpSp>
      <p:grpSp>
        <p:nvGrpSpPr>
          <p:cNvPr id="8" name="Grupo 7"/>
          <p:cNvGrpSpPr/>
          <p:nvPr/>
        </p:nvGrpSpPr>
        <p:grpSpPr>
          <a:xfrm>
            <a:off x="7049119" y="1988838"/>
            <a:ext cx="1472850" cy="1178469"/>
            <a:chOff x="431000" y="2420888"/>
            <a:chExt cx="2478494" cy="1896666"/>
          </a:xfrm>
        </p:grpSpPr>
        <p:pic>
          <p:nvPicPr>
            <p:cNvPr id="21508" name="Picture 4" descr="Resultado de imagem para Eurema elathea"/>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5054" t="8166" r="7804" b="14167"/>
            <a:stretch/>
          </p:blipFill>
          <p:spPr bwMode="auto">
            <a:xfrm>
              <a:off x="431000" y="2420888"/>
              <a:ext cx="2304773" cy="146724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tângulo 6"/>
            <p:cNvSpPr/>
            <p:nvPr/>
          </p:nvSpPr>
          <p:spPr>
            <a:xfrm>
              <a:off x="604721" y="3871743"/>
              <a:ext cx="2304773" cy="445811"/>
            </a:xfrm>
            <a:prstGeom prst="rect">
              <a:avLst/>
            </a:prstGeom>
          </p:spPr>
          <p:txBody>
            <a:bodyPr wrap="square">
              <a:spAutoFit/>
            </a:bodyPr>
            <a:lstStyle/>
            <a:p>
              <a:r>
                <a:rPr lang="pt-BR" sz="1200" i="1" dirty="0" err="1"/>
                <a:t>Eurema</a:t>
              </a:r>
              <a:r>
                <a:rPr lang="pt-BR" sz="1200" i="1" dirty="0"/>
                <a:t> </a:t>
              </a:r>
              <a:r>
                <a:rPr lang="pt-BR" sz="1200" i="1" dirty="0" err="1"/>
                <a:t>elathea</a:t>
              </a:r>
              <a:endParaRPr lang="pt-BR" sz="1200" dirty="0"/>
            </a:p>
          </p:txBody>
        </p:sp>
      </p:grpSp>
      <p:grpSp>
        <p:nvGrpSpPr>
          <p:cNvPr id="10" name="Grupo 9"/>
          <p:cNvGrpSpPr/>
          <p:nvPr/>
        </p:nvGrpSpPr>
        <p:grpSpPr>
          <a:xfrm>
            <a:off x="5110064" y="1954559"/>
            <a:ext cx="1443626" cy="1212749"/>
            <a:chOff x="442460" y="4293096"/>
            <a:chExt cx="2471564" cy="2167032"/>
          </a:xfrm>
        </p:grpSpPr>
        <p:pic>
          <p:nvPicPr>
            <p:cNvPr id="21510" name="Picture 6" descr="Resultado de imagem para Hamadryas februa"/>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9008" t="5825" r="8611" b="11174"/>
            <a:stretch/>
          </p:blipFill>
          <p:spPr bwMode="auto">
            <a:xfrm>
              <a:off x="442460" y="4293096"/>
              <a:ext cx="2471564" cy="177866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tângulo 8"/>
            <p:cNvSpPr/>
            <p:nvPr/>
          </p:nvSpPr>
          <p:spPr>
            <a:xfrm>
              <a:off x="484260" y="5965165"/>
              <a:ext cx="2407405" cy="494963"/>
            </a:xfrm>
            <a:prstGeom prst="rect">
              <a:avLst/>
            </a:prstGeom>
          </p:spPr>
          <p:txBody>
            <a:bodyPr wrap="square">
              <a:spAutoFit/>
            </a:bodyPr>
            <a:lstStyle/>
            <a:p>
              <a:r>
                <a:rPr lang="pt-BR" sz="1200" i="1" dirty="0" err="1"/>
                <a:t>Hamadryas</a:t>
              </a:r>
              <a:r>
                <a:rPr lang="pt-BR" sz="1200" i="1" dirty="0"/>
                <a:t> </a:t>
              </a:r>
              <a:r>
                <a:rPr lang="pt-BR" sz="1200" i="1" dirty="0" err="1"/>
                <a:t>februa</a:t>
              </a:r>
              <a:endParaRPr lang="pt-BR" sz="1200" dirty="0"/>
            </a:p>
          </p:txBody>
        </p:sp>
      </p:grpSp>
      <p:grpSp>
        <p:nvGrpSpPr>
          <p:cNvPr id="11" name="Grupo 10"/>
          <p:cNvGrpSpPr/>
          <p:nvPr/>
        </p:nvGrpSpPr>
        <p:grpSpPr>
          <a:xfrm>
            <a:off x="7049119" y="780720"/>
            <a:ext cx="1369616" cy="1136112"/>
            <a:chOff x="5076056" y="2122772"/>
            <a:chExt cx="2514228" cy="2345123"/>
          </a:xfrm>
        </p:grpSpPr>
        <p:sp>
          <p:nvSpPr>
            <p:cNvPr id="4" name="Retângulo 3"/>
            <p:cNvSpPr/>
            <p:nvPr/>
          </p:nvSpPr>
          <p:spPr>
            <a:xfrm>
              <a:off x="5308763" y="3896123"/>
              <a:ext cx="2173704" cy="571772"/>
            </a:xfrm>
            <a:prstGeom prst="rect">
              <a:avLst/>
            </a:prstGeom>
          </p:spPr>
          <p:txBody>
            <a:bodyPr wrap="square">
              <a:spAutoFit/>
            </a:bodyPr>
            <a:lstStyle/>
            <a:p>
              <a:r>
                <a:rPr lang="pt-BR" sz="1200" i="1" dirty="0" err="1" smtClean="0"/>
                <a:t>Phoebis</a:t>
              </a:r>
              <a:r>
                <a:rPr lang="pt-BR" sz="1200" i="1" dirty="0" smtClean="0"/>
                <a:t> </a:t>
              </a:r>
              <a:r>
                <a:rPr lang="pt-BR" sz="1200" i="1" dirty="0" err="1" smtClean="0"/>
                <a:t>sennae</a:t>
              </a:r>
              <a:endParaRPr lang="pt-BR" sz="1200" dirty="0"/>
            </a:p>
          </p:txBody>
        </p:sp>
        <p:pic>
          <p:nvPicPr>
            <p:cNvPr id="21512" name="Picture 8" descr="Resultado de imagem para Phoebis sennae."/>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8176" t="7725" r="9563" b="7838"/>
            <a:stretch/>
          </p:blipFill>
          <p:spPr bwMode="auto">
            <a:xfrm>
              <a:off x="5076056" y="2122772"/>
              <a:ext cx="2514228" cy="1843368"/>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2" name="Retângulo 11"/>
          <p:cNvSpPr/>
          <p:nvPr/>
        </p:nvSpPr>
        <p:spPr>
          <a:xfrm>
            <a:off x="608660" y="1297576"/>
            <a:ext cx="3891332" cy="923330"/>
          </a:xfrm>
          <a:prstGeom prst="rect">
            <a:avLst/>
          </a:prstGeom>
        </p:spPr>
        <p:txBody>
          <a:bodyPr wrap="square">
            <a:spAutoFit/>
          </a:bodyPr>
          <a:lstStyle/>
          <a:p>
            <a:pPr algn="just"/>
            <a:r>
              <a:rPr lang="pt-BR" dirty="0"/>
              <a:t>A</a:t>
            </a:r>
            <a:r>
              <a:rPr lang="pt-BR" dirty="0" smtClean="0"/>
              <a:t>umento </a:t>
            </a:r>
            <a:r>
              <a:rPr lang="pt-BR" dirty="0"/>
              <a:t>significativo no número de indivíduos de espécies comuns a áreas </a:t>
            </a:r>
            <a:r>
              <a:rPr lang="pt-BR" dirty="0" smtClean="0"/>
              <a:t>abertas.</a:t>
            </a:r>
            <a:endParaRPr lang="pt-BR" dirty="0"/>
          </a:p>
        </p:txBody>
      </p:sp>
      <p:sp>
        <p:nvSpPr>
          <p:cNvPr id="13" name="Retângulo 12"/>
          <p:cNvSpPr/>
          <p:nvPr/>
        </p:nvSpPr>
        <p:spPr>
          <a:xfrm>
            <a:off x="608685" y="3537281"/>
            <a:ext cx="3790800" cy="1477328"/>
          </a:xfrm>
          <a:prstGeom prst="rect">
            <a:avLst/>
          </a:prstGeom>
        </p:spPr>
        <p:txBody>
          <a:bodyPr wrap="square">
            <a:spAutoFit/>
          </a:bodyPr>
          <a:lstStyle/>
          <a:p>
            <a:pPr algn="just"/>
            <a:r>
              <a:rPr lang="pt-BR" dirty="0"/>
              <a:t>28 </a:t>
            </a:r>
            <a:r>
              <a:rPr lang="pt-BR" dirty="0" smtClean="0"/>
              <a:t>espécies (táxons raros </a:t>
            </a:r>
            <a:r>
              <a:rPr lang="pt-BR" dirty="0"/>
              <a:t>ou de hábitat </a:t>
            </a:r>
            <a:r>
              <a:rPr lang="pt-BR" dirty="0" smtClean="0"/>
              <a:t>restrito)  </a:t>
            </a:r>
            <a:r>
              <a:rPr lang="pt-BR" dirty="0"/>
              <a:t>apresentaram baixa frequência entre as campanhas </a:t>
            </a:r>
            <a:r>
              <a:rPr lang="pt-BR" dirty="0" smtClean="0"/>
              <a:t>e/ou </a:t>
            </a:r>
            <a:r>
              <a:rPr lang="pt-BR" dirty="0"/>
              <a:t>não foram mais registradas nos dois últimos </a:t>
            </a:r>
            <a:r>
              <a:rPr lang="pt-BR" dirty="0" smtClean="0"/>
              <a:t>anos.</a:t>
            </a:r>
            <a:endParaRPr lang="pt-BR" dirty="0"/>
          </a:p>
        </p:txBody>
      </p:sp>
      <p:grpSp>
        <p:nvGrpSpPr>
          <p:cNvPr id="17" name="Grupo 16"/>
          <p:cNvGrpSpPr/>
          <p:nvPr/>
        </p:nvGrpSpPr>
        <p:grpSpPr>
          <a:xfrm>
            <a:off x="5147558" y="3622470"/>
            <a:ext cx="1550169" cy="1246690"/>
            <a:chOff x="5110063" y="3943351"/>
            <a:chExt cx="1643162" cy="1385190"/>
          </a:xfrm>
        </p:grpSpPr>
        <p:pic>
          <p:nvPicPr>
            <p:cNvPr id="21514" name="Picture 10" descr="Resultado de imagem para Gargina panchaea"/>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9128" t="6044" r="4616" b="11440"/>
            <a:stretch/>
          </p:blipFill>
          <p:spPr bwMode="auto">
            <a:xfrm>
              <a:off x="5110063" y="3943351"/>
              <a:ext cx="1643162" cy="1123950"/>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Retângulo 14"/>
            <p:cNvSpPr/>
            <p:nvPr/>
          </p:nvSpPr>
          <p:spPr>
            <a:xfrm>
              <a:off x="5187006" y="5051542"/>
              <a:ext cx="1329210" cy="276999"/>
            </a:xfrm>
            <a:prstGeom prst="rect">
              <a:avLst/>
            </a:prstGeom>
          </p:spPr>
          <p:txBody>
            <a:bodyPr wrap="none">
              <a:spAutoFit/>
            </a:bodyPr>
            <a:lstStyle/>
            <a:p>
              <a:r>
                <a:rPr lang="pt-BR" sz="1200" i="1" dirty="0" err="1"/>
                <a:t>Gargina</a:t>
              </a:r>
              <a:r>
                <a:rPr lang="pt-BR" sz="1200" i="1" dirty="0"/>
                <a:t> </a:t>
              </a:r>
              <a:r>
                <a:rPr lang="pt-BR" sz="1200" i="1" dirty="0" err="1"/>
                <a:t>panchaea</a:t>
              </a:r>
              <a:endParaRPr lang="pt-BR" sz="1200" dirty="0"/>
            </a:p>
          </p:txBody>
        </p:sp>
      </p:grpSp>
      <p:grpSp>
        <p:nvGrpSpPr>
          <p:cNvPr id="18" name="Grupo 17"/>
          <p:cNvGrpSpPr/>
          <p:nvPr/>
        </p:nvGrpSpPr>
        <p:grpSpPr>
          <a:xfrm>
            <a:off x="7117154" y="3639608"/>
            <a:ext cx="1415538" cy="1062024"/>
            <a:chOff x="7003197" y="3943351"/>
            <a:chExt cx="1662792" cy="1339023"/>
          </a:xfrm>
        </p:grpSpPr>
        <p:pic>
          <p:nvPicPr>
            <p:cNvPr id="21516" name="Picture 12" descr="Resultado de imagem para Epargyreus socus"/>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l="6308" t="5607" r="5240" b="10365"/>
            <a:stretch/>
          </p:blipFill>
          <p:spPr bwMode="auto">
            <a:xfrm>
              <a:off x="7003197" y="3943351"/>
              <a:ext cx="1662792" cy="1128321"/>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Retângulo 15"/>
            <p:cNvSpPr/>
            <p:nvPr/>
          </p:nvSpPr>
          <p:spPr>
            <a:xfrm>
              <a:off x="7263678" y="5005375"/>
              <a:ext cx="1255793" cy="276999"/>
            </a:xfrm>
            <a:prstGeom prst="rect">
              <a:avLst/>
            </a:prstGeom>
          </p:spPr>
          <p:txBody>
            <a:bodyPr wrap="none">
              <a:spAutoFit/>
            </a:bodyPr>
            <a:lstStyle/>
            <a:p>
              <a:r>
                <a:rPr lang="pt-BR" sz="1200" i="1" dirty="0" err="1"/>
                <a:t>Epargyreus</a:t>
              </a:r>
              <a:r>
                <a:rPr lang="pt-BR" sz="1200" i="1" dirty="0"/>
                <a:t> </a:t>
              </a:r>
              <a:r>
                <a:rPr lang="pt-BR" sz="1200" i="1" dirty="0" err="1"/>
                <a:t>socus</a:t>
              </a:r>
              <a:endParaRPr lang="pt-BR" sz="1200" dirty="0"/>
            </a:p>
          </p:txBody>
        </p:sp>
      </p:grpSp>
      <p:grpSp>
        <p:nvGrpSpPr>
          <p:cNvPr id="21" name="Grupo 20"/>
          <p:cNvGrpSpPr/>
          <p:nvPr/>
        </p:nvGrpSpPr>
        <p:grpSpPr>
          <a:xfrm>
            <a:off x="5262486" y="5111630"/>
            <a:ext cx="1278144" cy="1103926"/>
            <a:chOff x="5238072" y="5421417"/>
            <a:chExt cx="1315617" cy="1176998"/>
          </a:xfrm>
        </p:grpSpPr>
        <p:pic>
          <p:nvPicPr>
            <p:cNvPr id="21518" name="Picture 14" descr="Resultado de imagem para Historis acheronta"/>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l="7415" t="8722" r="6340" b="10139"/>
            <a:stretch/>
          </p:blipFill>
          <p:spPr bwMode="auto">
            <a:xfrm>
              <a:off x="5275546" y="5421417"/>
              <a:ext cx="1240670" cy="934749"/>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Retângulo 18"/>
            <p:cNvSpPr/>
            <p:nvPr/>
          </p:nvSpPr>
          <p:spPr>
            <a:xfrm>
              <a:off x="5238072" y="6321416"/>
              <a:ext cx="1315617" cy="276999"/>
            </a:xfrm>
            <a:prstGeom prst="rect">
              <a:avLst/>
            </a:prstGeom>
          </p:spPr>
          <p:txBody>
            <a:bodyPr wrap="none">
              <a:spAutoFit/>
            </a:bodyPr>
            <a:lstStyle/>
            <a:p>
              <a:r>
                <a:rPr lang="pt-BR" sz="1200" i="1" dirty="0" err="1"/>
                <a:t>Historis</a:t>
              </a:r>
              <a:r>
                <a:rPr lang="pt-BR" sz="1200" i="1" dirty="0"/>
                <a:t> </a:t>
              </a:r>
              <a:r>
                <a:rPr lang="pt-BR" sz="1200" i="1" dirty="0" err="1"/>
                <a:t>acheronta</a:t>
              </a:r>
              <a:endParaRPr lang="pt-BR" sz="1200" dirty="0"/>
            </a:p>
          </p:txBody>
        </p:sp>
      </p:grpSp>
      <p:grpSp>
        <p:nvGrpSpPr>
          <p:cNvPr id="20" name="Grupo 19"/>
          <p:cNvGrpSpPr/>
          <p:nvPr/>
        </p:nvGrpSpPr>
        <p:grpSpPr>
          <a:xfrm>
            <a:off x="7152353" y="5111630"/>
            <a:ext cx="1238443" cy="1125682"/>
            <a:chOff x="7155829" y="4577059"/>
            <a:chExt cx="1360672" cy="1507772"/>
          </a:xfrm>
        </p:grpSpPr>
        <p:sp>
          <p:nvSpPr>
            <p:cNvPr id="14" name="Retângulo 13"/>
            <p:cNvSpPr/>
            <p:nvPr/>
          </p:nvSpPr>
          <p:spPr>
            <a:xfrm>
              <a:off x="7155829" y="5707705"/>
              <a:ext cx="1360672" cy="377126"/>
            </a:xfrm>
            <a:prstGeom prst="rect">
              <a:avLst/>
            </a:prstGeom>
          </p:spPr>
          <p:txBody>
            <a:bodyPr wrap="square">
              <a:spAutoFit/>
            </a:bodyPr>
            <a:lstStyle/>
            <a:p>
              <a:r>
                <a:rPr lang="pt-BR" sz="1200" i="1" dirty="0" err="1" smtClean="0"/>
                <a:t>Heraclides</a:t>
              </a:r>
              <a:r>
                <a:rPr lang="pt-BR" sz="1200" i="1" dirty="0" smtClean="0"/>
                <a:t> </a:t>
              </a:r>
              <a:r>
                <a:rPr lang="pt-BR" sz="1200" i="1" dirty="0" err="1" smtClean="0"/>
                <a:t>thoas</a:t>
              </a:r>
              <a:endParaRPr lang="pt-BR" sz="1200" dirty="0"/>
            </a:p>
          </p:txBody>
        </p:sp>
        <p:pic>
          <p:nvPicPr>
            <p:cNvPr id="21520" name="Picture 16" descr="Resultado de imagem para Heraclides thoas"/>
            <p:cNvPicPr>
              <a:picLocks noChangeAspect="1" noChangeArrowheads="1"/>
            </p:cNvPicPr>
            <p:nvPr/>
          </p:nvPicPr>
          <p:blipFill rotWithShape="1">
            <a:blip r:embed="rId9" cstate="print">
              <a:extLst>
                <a:ext uri="{28A0092B-C50C-407E-A947-70E740481C1C}">
                  <a14:useLocalDpi xmlns="" xmlns:a14="http://schemas.microsoft.com/office/drawing/2010/main" val="0"/>
                </a:ext>
              </a:extLst>
            </a:blip>
            <a:srcRect/>
            <a:stretch/>
          </p:blipFill>
          <p:spPr bwMode="auto">
            <a:xfrm>
              <a:off x="7186521" y="4577059"/>
              <a:ext cx="1301581" cy="1193625"/>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2" name="Retângulo 21"/>
          <p:cNvSpPr/>
          <p:nvPr/>
        </p:nvSpPr>
        <p:spPr>
          <a:xfrm>
            <a:off x="251520" y="661814"/>
            <a:ext cx="8712968" cy="255116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tângulo 30"/>
          <p:cNvSpPr/>
          <p:nvPr/>
        </p:nvSpPr>
        <p:spPr>
          <a:xfrm>
            <a:off x="268474" y="3365375"/>
            <a:ext cx="8696014" cy="329846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1522" name="Picture 18" descr="Resultado de imagem para Heliconius erato"/>
          <p:cNvPicPr>
            <a:picLocks noChangeAspect="1" noChangeArrowheads="1"/>
          </p:cNvPicPr>
          <p:nvPr/>
        </p:nvPicPr>
        <p:blipFill rotWithShape="1">
          <a:blip r:embed="rId10" cstate="print">
            <a:extLst>
              <a:ext uri="{28A0092B-C50C-407E-A947-70E740481C1C}">
                <a14:useLocalDpi xmlns="" xmlns:a14="http://schemas.microsoft.com/office/drawing/2010/main" val="0"/>
              </a:ext>
            </a:extLst>
          </a:blip>
          <a:srcRect l="9115" t="11666" r="9053" b="14265"/>
          <a:stretch/>
        </p:blipFill>
        <p:spPr bwMode="auto">
          <a:xfrm>
            <a:off x="827584" y="5450135"/>
            <a:ext cx="1381522" cy="860740"/>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Retângulo 22"/>
          <p:cNvSpPr/>
          <p:nvPr/>
        </p:nvSpPr>
        <p:spPr>
          <a:xfrm>
            <a:off x="925041" y="6237312"/>
            <a:ext cx="1186607" cy="276999"/>
          </a:xfrm>
          <a:prstGeom prst="rect">
            <a:avLst/>
          </a:prstGeom>
        </p:spPr>
        <p:txBody>
          <a:bodyPr wrap="none">
            <a:spAutoFit/>
          </a:bodyPr>
          <a:lstStyle/>
          <a:p>
            <a:r>
              <a:rPr lang="pt-BR" sz="1200" i="1" dirty="0" err="1"/>
              <a:t>Heliconius</a:t>
            </a:r>
            <a:r>
              <a:rPr lang="pt-BR" sz="1200" i="1" dirty="0"/>
              <a:t> </a:t>
            </a:r>
            <a:r>
              <a:rPr lang="pt-BR" sz="1200" i="1" dirty="0" err="1"/>
              <a:t>erato</a:t>
            </a:r>
            <a:endParaRPr lang="pt-BR" sz="1200" dirty="0"/>
          </a:p>
        </p:txBody>
      </p:sp>
      <p:sp>
        <p:nvSpPr>
          <p:cNvPr id="24" name="Retângulo 23"/>
          <p:cNvSpPr/>
          <p:nvPr/>
        </p:nvSpPr>
        <p:spPr>
          <a:xfrm>
            <a:off x="2554326" y="5557339"/>
            <a:ext cx="1529916" cy="646331"/>
          </a:xfrm>
          <a:prstGeom prst="rect">
            <a:avLst/>
          </a:prstGeom>
        </p:spPr>
        <p:txBody>
          <a:bodyPr wrap="square">
            <a:spAutoFit/>
          </a:bodyPr>
          <a:lstStyle/>
          <a:p>
            <a:pPr algn="just"/>
            <a:r>
              <a:rPr lang="pt-BR" sz="1200" dirty="0"/>
              <a:t>O</a:t>
            </a:r>
            <a:r>
              <a:rPr lang="pt-BR" sz="1200" dirty="0" smtClean="0"/>
              <a:t>cupação </a:t>
            </a:r>
            <a:r>
              <a:rPr lang="pt-BR" sz="1200" dirty="0"/>
              <a:t>restrita a áreas próximas de corpos d’ </a:t>
            </a:r>
            <a:r>
              <a:rPr lang="pt-BR" sz="1200" dirty="0" smtClean="0"/>
              <a:t>água.</a:t>
            </a:r>
            <a:endParaRPr lang="pt-BR" sz="1200" dirty="0"/>
          </a:p>
        </p:txBody>
      </p:sp>
      <p:cxnSp>
        <p:nvCxnSpPr>
          <p:cNvPr id="26" name="Conector de seta reta 25"/>
          <p:cNvCxnSpPr>
            <a:stCxn id="21522" idx="3"/>
            <a:endCxn id="24" idx="1"/>
          </p:cNvCxnSpPr>
          <p:nvPr/>
        </p:nvCxnSpPr>
        <p:spPr>
          <a:xfrm>
            <a:off x="2209106" y="5880505"/>
            <a:ext cx="34522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CaixaDeTexto 27"/>
          <p:cNvSpPr txBox="1"/>
          <p:nvPr/>
        </p:nvSpPr>
        <p:spPr>
          <a:xfrm>
            <a:off x="268474" y="188640"/>
            <a:ext cx="3203377" cy="461665"/>
          </a:xfrm>
          <a:prstGeom prst="rect">
            <a:avLst/>
          </a:prstGeom>
          <a:noFill/>
        </p:spPr>
        <p:txBody>
          <a:bodyPr wrap="none" rtlCol="0">
            <a:spAutoFit/>
          </a:bodyPr>
          <a:lstStyle/>
          <a:p>
            <a:r>
              <a:rPr lang="pt-BR" sz="2400" b="1" dirty="0" smtClean="0"/>
              <a:t>Entomofauna: Terrestre</a:t>
            </a:r>
            <a:endParaRPr lang="pt-BR" sz="2400" b="1" dirty="0"/>
          </a:p>
        </p:txBody>
      </p:sp>
    </p:spTree>
    <p:extLst>
      <p:ext uri="{BB962C8B-B14F-4D97-AF65-F5344CB8AC3E}">
        <p14:creationId xmlns="" xmlns:p14="http://schemas.microsoft.com/office/powerpoint/2010/main" val="8965878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6201" r="26164" b="14457"/>
          <a:stretch/>
        </p:blipFill>
        <p:spPr bwMode="auto">
          <a:xfrm>
            <a:off x="5275844" y="1052736"/>
            <a:ext cx="3714170" cy="25181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Retângulo 10"/>
          <p:cNvSpPr/>
          <p:nvPr/>
        </p:nvSpPr>
        <p:spPr>
          <a:xfrm>
            <a:off x="155575" y="1052736"/>
            <a:ext cx="5080237" cy="1200329"/>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pt-BR" i="1" dirty="0" smtClean="0"/>
              <a:t>Philodryas nattereri </a:t>
            </a:r>
            <a:r>
              <a:rPr lang="pt-BR" dirty="0" smtClean="0"/>
              <a:t>(Corredeira):          29 indivíduos</a:t>
            </a:r>
          </a:p>
          <a:p>
            <a:r>
              <a:rPr lang="pt-BR" i="1" dirty="0"/>
              <a:t>Boa </a:t>
            </a:r>
            <a:r>
              <a:rPr lang="pt-BR" i="1" dirty="0" err="1"/>
              <a:t>constrictor</a:t>
            </a:r>
            <a:r>
              <a:rPr lang="pt-BR" i="1" dirty="0"/>
              <a:t> </a:t>
            </a:r>
            <a:r>
              <a:rPr lang="pt-BR" dirty="0"/>
              <a:t>(</a:t>
            </a:r>
            <a:r>
              <a:rPr lang="pt-BR" dirty="0" err="1"/>
              <a:t>Jibóia</a:t>
            </a:r>
            <a:r>
              <a:rPr lang="pt-BR" dirty="0"/>
              <a:t>):                           15 </a:t>
            </a:r>
            <a:r>
              <a:rPr lang="pt-BR" dirty="0" smtClean="0"/>
              <a:t>indivíduos</a:t>
            </a:r>
          </a:p>
          <a:p>
            <a:r>
              <a:rPr lang="pt-BR" i="1" dirty="0" err="1"/>
              <a:t>Cerdocyon</a:t>
            </a:r>
            <a:r>
              <a:rPr lang="pt-BR" i="1" dirty="0"/>
              <a:t> </a:t>
            </a:r>
            <a:r>
              <a:rPr lang="pt-BR" i="1" dirty="0" err="1"/>
              <a:t>thous</a:t>
            </a:r>
            <a:r>
              <a:rPr lang="pt-BR" i="1" dirty="0"/>
              <a:t> </a:t>
            </a:r>
            <a:r>
              <a:rPr lang="pt-BR" dirty="0"/>
              <a:t>(Cachorro-do-mato): 14 </a:t>
            </a:r>
            <a:r>
              <a:rPr lang="pt-BR" dirty="0" smtClean="0"/>
              <a:t>indivíduos</a:t>
            </a:r>
          </a:p>
          <a:p>
            <a:r>
              <a:rPr lang="pt-BR" i="1" dirty="0"/>
              <a:t>Iguana </a:t>
            </a:r>
            <a:r>
              <a:rPr lang="pt-BR" i="1" dirty="0" err="1"/>
              <a:t>iguana</a:t>
            </a:r>
            <a:r>
              <a:rPr lang="pt-BR" i="1" dirty="0"/>
              <a:t> </a:t>
            </a:r>
            <a:r>
              <a:rPr lang="pt-BR" dirty="0"/>
              <a:t>(Camaleão):                     13 </a:t>
            </a:r>
            <a:r>
              <a:rPr lang="pt-BR" dirty="0" smtClean="0"/>
              <a:t>indivíduos</a:t>
            </a:r>
            <a:endParaRPr lang="pt-BR" dirty="0"/>
          </a:p>
        </p:txBody>
      </p:sp>
      <p:sp>
        <p:nvSpPr>
          <p:cNvPr id="18" name="AutoShape 3" descr="Resultado de imagem para cerdocyon atropelado"/>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9" name="AutoShape 5" descr="Resultado de imagem para cerdocyon atropelado"/>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20" name="AutoShape 7" descr="Resultado de imagem para cerdocyon atropelado"/>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24585" name="Picture 9" descr="Resultado de imagem para cerdocyon atropelad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75856" y="4624917"/>
            <a:ext cx="2592288" cy="1944216"/>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24587" name="Picture 11" descr="Resultado de imagem para Jibóia atropelada"/>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68055" y="4652585"/>
            <a:ext cx="2557954" cy="1915997"/>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24589" name="Picture 13" descr="Resultado de imagem para Philodryas nattereri"/>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435553" y="2531688"/>
            <a:ext cx="2520280" cy="187531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24591" name="Picture 15" descr="Resultado de imagem para iguana atropelada"/>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300192" y="4595482"/>
            <a:ext cx="2592288" cy="1945432"/>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26" name="Retângulo 25"/>
          <p:cNvSpPr/>
          <p:nvPr/>
        </p:nvSpPr>
        <p:spPr>
          <a:xfrm>
            <a:off x="264410" y="465138"/>
            <a:ext cx="2075342" cy="400110"/>
          </a:xfrm>
          <a:prstGeom prst="rect">
            <a:avLst/>
          </a:prstGeom>
        </p:spPr>
        <p:txBody>
          <a:bodyPr wrap="square">
            <a:spAutoFit/>
          </a:bodyPr>
          <a:lstStyle/>
          <a:p>
            <a:r>
              <a:rPr lang="pt-BR" sz="2000" b="1" dirty="0" smtClean="0"/>
              <a:t>Atropelamentos</a:t>
            </a:r>
            <a:endParaRPr lang="pt-BR" sz="2000" dirty="0"/>
          </a:p>
        </p:txBody>
      </p:sp>
    </p:spTree>
    <p:extLst>
      <p:ext uri="{BB962C8B-B14F-4D97-AF65-F5344CB8AC3E}">
        <p14:creationId xmlns="" xmlns:p14="http://schemas.microsoft.com/office/powerpoint/2010/main" val="14468487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3"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4">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sp>
        <p:nvSpPr>
          <p:cNvPr id="6" name="Retângulo 5"/>
          <p:cNvSpPr/>
          <p:nvPr/>
        </p:nvSpPr>
        <p:spPr>
          <a:xfrm>
            <a:off x="2225595" y="1124744"/>
            <a:ext cx="4532870" cy="307777"/>
          </a:xfrm>
          <a:prstGeom prst="rect">
            <a:avLst/>
          </a:prstGeom>
        </p:spPr>
        <p:txBody>
          <a:bodyPr wrap="square">
            <a:spAutoFit/>
          </a:bodyPr>
          <a:lstStyle/>
          <a:p>
            <a:r>
              <a:rPr lang="pt-BR" sz="1400" b="1" dirty="0"/>
              <a:t>62 </a:t>
            </a:r>
            <a:r>
              <a:rPr lang="pt-BR" sz="1400" b="1" dirty="0" smtClean="0"/>
              <a:t>(PMPF): Eixo </a:t>
            </a:r>
            <a:r>
              <a:rPr lang="pt-BR" sz="1400" b="1" dirty="0"/>
              <a:t>Norte </a:t>
            </a:r>
            <a:r>
              <a:rPr lang="pt-BR" sz="1400" b="1" dirty="0" smtClean="0"/>
              <a:t>34 PMPFNs e Eixo </a:t>
            </a:r>
            <a:r>
              <a:rPr lang="pt-BR" sz="1400" b="1" dirty="0"/>
              <a:t>Leste 28 PMPFLs </a:t>
            </a:r>
          </a:p>
        </p:txBody>
      </p:sp>
      <p:pic>
        <p:nvPicPr>
          <p:cNvPr id="7" name="Imagem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50163" y="1596310"/>
            <a:ext cx="7090492" cy="5012560"/>
          </a:xfrm>
          <a:prstGeom prst="rect">
            <a:avLst/>
          </a:prstGeom>
          <a:ln>
            <a:noFill/>
          </a:ln>
          <a:effectLst>
            <a:outerShdw blurRad="190500" algn="tl" rotWithShape="0">
              <a:srgbClr val="000000">
                <a:alpha val="70000"/>
              </a:srgbClr>
            </a:outerShdw>
          </a:effectLst>
        </p:spPr>
      </p:pic>
      <p:sp>
        <p:nvSpPr>
          <p:cNvPr id="9" name="CaixaDeTexto 8"/>
          <p:cNvSpPr txBox="1"/>
          <p:nvPr/>
        </p:nvSpPr>
        <p:spPr>
          <a:xfrm>
            <a:off x="95666" y="436566"/>
            <a:ext cx="5780044" cy="338554"/>
          </a:xfrm>
          <a:prstGeom prst="rect">
            <a:avLst/>
          </a:prstGeom>
          <a:noFill/>
        </p:spPr>
        <p:txBody>
          <a:bodyPr wrap="none" rtlCol="0">
            <a:spAutoFit/>
          </a:bodyPr>
          <a:lstStyle/>
          <a:p>
            <a:r>
              <a:rPr lang="pt-BR" sz="1600" i="1" dirty="0"/>
              <a:t>Subprograma de Monitoramento das Passagens Artificias da Fauna</a:t>
            </a:r>
          </a:p>
        </p:txBody>
      </p:sp>
      <p:pic>
        <p:nvPicPr>
          <p:cNvPr id="10"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1" name="Conector reto 10"/>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8133384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rotWithShape="1">
          <a:blip r:embed="rId3"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4">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sp>
        <p:nvSpPr>
          <p:cNvPr id="3" name="CaixaDeTexto 2"/>
          <p:cNvSpPr txBox="1"/>
          <p:nvPr/>
        </p:nvSpPr>
        <p:spPr>
          <a:xfrm>
            <a:off x="191760" y="1119488"/>
            <a:ext cx="8073548" cy="369332"/>
          </a:xfrm>
          <a:prstGeom prst="rect">
            <a:avLst/>
          </a:prstGeom>
          <a:noFill/>
        </p:spPr>
        <p:txBody>
          <a:bodyPr wrap="square" rtlCol="0">
            <a:spAutoFit/>
          </a:bodyPr>
          <a:lstStyle/>
          <a:p>
            <a:r>
              <a:rPr lang="pt-BR" dirty="0" smtClean="0"/>
              <a:t>Delineamento Amostral </a:t>
            </a:r>
            <a:endParaRPr lang="pt-BR" sz="1400" i="1" dirty="0"/>
          </a:p>
        </p:txBody>
      </p:sp>
      <p:pic>
        <p:nvPicPr>
          <p:cNvPr id="5" name="Imagem 4"/>
          <p:cNvPicPr/>
          <p:nvPr/>
        </p:nvPicPr>
        <p:blipFill rotWithShape="1">
          <a:blip r:embed="rId5" cstate="print">
            <a:extLst>
              <a:ext uri="{28A0092B-C50C-407E-A947-70E740481C1C}">
                <a14:useLocalDpi xmlns="" xmlns:a14="http://schemas.microsoft.com/office/drawing/2010/main" val="0"/>
              </a:ext>
            </a:extLst>
          </a:blip>
          <a:srcRect l="1511" t="4848"/>
          <a:stretch/>
        </p:blipFill>
        <p:spPr>
          <a:xfrm>
            <a:off x="323528" y="2276872"/>
            <a:ext cx="5684758" cy="3819500"/>
          </a:xfrm>
          <a:prstGeom prst="rect">
            <a:avLst/>
          </a:prstGeom>
          <a:ln>
            <a:noFill/>
          </a:ln>
          <a:effectLst>
            <a:outerShdw blurRad="190500" algn="tl" rotWithShape="0">
              <a:srgbClr val="000000">
                <a:alpha val="70000"/>
              </a:srgbClr>
            </a:outerShdw>
          </a:effectLst>
        </p:spPr>
      </p:pic>
      <p:pic>
        <p:nvPicPr>
          <p:cNvPr id="6" name="Imagem 5" descr="C:\Users\Geo\AppData\Local\Microsoft\Windows\Temporary Internet Files\Content.Word\PMPFN07 (14).jp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150778" y="1700808"/>
            <a:ext cx="2830830" cy="2122805"/>
          </a:xfrm>
          <a:prstGeom prst="rect">
            <a:avLst/>
          </a:prstGeom>
          <a:ln>
            <a:noFill/>
          </a:ln>
          <a:effectLst>
            <a:outerShdw blurRad="190500" algn="tl" rotWithShape="0">
              <a:srgbClr val="000000">
                <a:alpha val="70000"/>
              </a:srgbClr>
            </a:outerShdw>
          </a:effectLst>
        </p:spPr>
      </p:pic>
      <p:pic>
        <p:nvPicPr>
          <p:cNvPr id="7" name="Imagem 6" descr="C:\Users\Geo\AppData\Local\Microsoft\Windows\Temporary Internet Files\Content.Word\PMPFN07 (1).jpg"/>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156176" y="3975670"/>
            <a:ext cx="2820035" cy="2114550"/>
          </a:xfrm>
          <a:prstGeom prst="rect">
            <a:avLst/>
          </a:prstGeom>
          <a:ln>
            <a:noFill/>
          </a:ln>
          <a:effectLst>
            <a:outerShdw blurRad="190500" algn="tl" rotWithShape="0">
              <a:srgbClr val="000000">
                <a:alpha val="70000"/>
              </a:srgbClr>
            </a:outerShdw>
          </a:effectLst>
        </p:spPr>
      </p:pic>
      <p:sp>
        <p:nvSpPr>
          <p:cNvPr id="8" name="CaixaDeTexto 7"/>
          <p:cNvSpPr txBox="1"/>
          <p:nvPr/>
        </p:nvSpPr>
        <p:spPr>
          <a:xfrm>
            <a:off x="323578" y="1700808"/>
            <a:ext cx="2251899" cy="369332"/>
          </a:xfrm>
          <a:prstGeom prst="rect">
            <a:avLst/>
          </a:prstGeom>
          <a:noFill/>
        </p:spPr>
        <p:txBody>
          <a:bodyPr wrap="none" rtlCol="0">
            <a:spAutoFit/>
          </a:bodyPr>
          <a:lstStyle/>
          <a:p>
            <a:r>
              <a:rPr lang="pt-BR" b="1" dirty="0" smtClean="0"/>
              <a:t>PMPFN03 - Aqueduto</a:t>
            </a:r>
            <a:endParaRPr lang="pt-BR" b="1" dirty="0"/>
          </a:p>
        </p:txBody>
      </p:sp>
      <p:sp>
        <p:nvSpPr>
          <p:cNvPr id="10" name="CaixaDeTexto 9"/>
          <p:cNvSpPr txBox="1"/>
          <p:nvPr/>
        </p:nvSpPr>
        <p:spPr>
          <a:xfrm>
            <a:off x="95666" y="436566"/>
            <a:ext cx="5780044" cy="338554"/>
          </a:xfrm>
          <a:prstGeom prst="rect">
            <a:avLst/>
          </a:prstGeom>
          <a:noFill/>
        </p:spPr>
        <p:txBody>
          <a:bodyPr wrap="none" rtlCol="0">
            <a:spAutoFit/>
          </a:bodyPr>
          <a:lstStyle/>
          <a:p>
            <a:r>
              <a:rPr lang="pt-BR" sz="1600" i="1" dirty="0"/>
              <a:t>Subprograma de Monitoramento das Passagens Artificias da Fauna</a:t>
            </a:r>
          </a:p>
        </p:txBody>
      </p:sp>
      <p:pic>
        <p:nvPicPr>
          <p:cNvPr id="11" name="Picture 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2" name="Conector reto 11"/>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9214769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pic>
        <p:nvPicPr>
          <p:cNvPr id="5" name="Imagem 4" descr="C:\Users\Geo\AppData\Local\Microsoft\Windows\Temporary Internet Files\Content.Word\DSCN3071.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84168" y="1582589"/>
            <a:ext cx="2898056" cy="2114853"/>
          </a:xfrm>
          <a:prstGeom prst="rect">
            <a:avLst/>
          </a:prstGeom>
          <a:ln>
            <a:noFill/>
          </a:ln>
          <a:effectLst>
            <a:outerShdw blurRad="190500" algn="tl" rotWithShape="0">
              <a:srgbClr val="000000">
                <a:alpha val="70000"/>
              </a:srgbClr>
            </a:outerShdw>
          </a:effectLst>
        </p:spPr>
      </p:pic>
      <p:pic>
        <p:nvPicPr>
          <p:cNvPr id="6" name="Imagem 5"/>
          <p:cNvPicPr/>
          <p:nvPr/>
        </p:nvPicPr>
        <p:blipFill rotWithShape="1">
          <a:blip r:embed="rId5" cstate="print">
            <a:extLst>
              <a:ext uri="{28A0092B-C50C-407E-A947-70E740481C1C}">
                <a14:useLocalDpi xmlns="" xmlns:a14="http://schemas.microsoft.com/office/drawing/2010/main" val="0"/>
              </a:ext>
            </a:extLst>
          </a:blip>
          <a:srcRect l="1368" t="4313" r="1"/>
          <a:stretch/>
        </p:blipFill>
        <p:spPr>
          <a:xfrm>
            <a:off x="191760" y="2060849"/>
            <a:ext cx="5796022" cy="3960440"/>
          </a:xfrm>
          <a:prstGeom prst="rect">
            <a:avLst/>
          </a:prstGeom>
          <a:ln>
            <a:noFill/>
          </a:ln>
          <a:effectLst>
            <a:outerShdw blurRad="190500" algn="tl" rotWithShape="0">
              <a:srgbClr val="000000">
                <a:alpha val="70000"/>
              </a:srgbClr>
            </a:outerShdw>
          </a:effectLst>
        </p:spPr>
      </p:pic>
      <p:sp>
        <p:nvSpPr>
          <p:cNvPr id="7" name="CaixaDeTexto 6"/>
          <p:cNvSpPr txBox="1"/>
          <p:nvPr/>
        </p:nvSpPr>
        <p:spPr>
          <a:xfrm>
            <a:off x="199643" y="1029243"/>
            <a:ext cx="8073548" cy="369332"/>
          </a:xfrm>
          <a:prstGeom prst="rect">
            <a:avLst/>
          </a:prstGeom>
          <a:noFill/>
        </p:spPr>
        <p:txBody>
          <a:bodyPr wrap="square" rtlCol="0">
            <a:spAutoFit/>
          </a:bodyPr>
          <a:lstStyle/>
          <a:p>
            <a:r>
              <a:rPr lang="pt-BR" dirty="0" smtClean="0"/>
              <a:t>Delineamento Amostral</a:t>
            </a:r>
            <a:endParaRPr lang="pt-BR" sz="1400" i="1" dirty="0"/>
          </a:p>
        </p:txBody>
      </p:sp>
      <p:pic>
        <p:nvPicPr>
          <p:cNvPr id="9" name="Imagem 8" descr="C:\Users\Geo\AppData\Local\Microsoft\Windows\Temporary Internet Files\Content.Word\DSCN3074.jp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111974" y="3886845"/>
            <a:ext cx="2870250" cy="2134443"/>
          </a:xfrm>
          <a:prstGeom prst="rect">
            <a:avLst/>
          </a:prstGeom>
          <a:ln>
            <a:noFill/>
          </a:ln>
          <a:effectLst>
            <a:outerShdw blurRad="190500" algn="tl" rotWithShape="0">
              <a:srgbClr val="000000">
                <a:alpha val="70000"/>
              </a:srgbClr>
            </a:outerShdw>
          </a:effectLst>
        </p:spPr>
      </p:pic>
      <p:sp>
        <p:nvSpPr>
          <p:cNvPr id="10" name="CaixaDeTexto 9"/>
          <p:cNvSpPr txBox="1"/>
          <p:nvPr/>
        </p:nvSpPr>
        <p:spPr>
          <a:xfrm>
            <a:off x="224949" y="1547500"/>
            <a:ext cx="1929118" cy="369332"/>
          </a:xfrm>
          <a:prstGeom prst="rect">
            <a:avLst/>
          </a:prstGeom>
          <a:noFill/>
        </p:spPr>
        <p:txBody>
          <a:bodyPr wrap="none" rtlCol="0">
            <a:spAutoFit/>
          </a:bodyPr>
          <a:lstStyle/>
          <a:p>
            <a:r>
              <a:rPr lang="pt-BR" b="1" dirty="0" smtClean="0"/>
              <a:t>PMPFN04 - Bueiro</a:t>
            </a:r>
            <a:endParaRPr lang="pt-BR" b="1" dirty="0"/>
          </a:p>
        </p:txBody>
      </p:sp>
      <p:sp>
        <p:nvSpPr>
          <p:cNvPr id="8" name="CaixaDeTexto 7"/>
          <p:cNvSpPr txBox="1"/>
          <p:nvPr/>
        </p:nvSpPr>
        <p:spPr>
          <a:xfrm>
            <a:off x="95666" y="436566"/>
            <a:ext cx="5780044" cy="338554"/>
          </a:xfrm>
          <a:prstGeom prst="rect">
            <a:avLst/>
          </a:prstGeom>
          <a:noFill/>
        </p:spPr>
        <p:txBody>
          <a:bodyPr wrap="none" rtlCol="0">
            <a:spAutoFit/>
          </a:bodyPr>
          <a:lstStyle/>
          <a:p>
            <a:r>
              <a:rPr lang="pt-BR" sz="1600" i="1" dirty="0"/>
              <a:t>Subprograma de Monitoramento das Passagens Artificias da Fauna</a:t>
            </a:r>
          </a:p>
        </p:txBody>
      </p:sp>
      <p:pic>
        <p:nvPicPr>
          <p:cNvPr id="12"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3" name="Conector reto 12"/>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3693841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3"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4">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sp>
        <p:nvSpPr>
          <p:cNvPr id="3" name="CaixaDeTexto 2"/>
          <p:cNvSpPr txBox="1"/>
          <p:nvPr/>
        </p:nvSpPr>
        <p:spPr>
          <a:xfrm>
            <a:off x="191760" y="332656"/>
            <a:ext cx="8073548" cy="369332"/>
          </a:xfrm>
          <a:prstGeom prst="rect">
            <a:avLst/>
          </a:prstGeom>
          <a:noFill/>
        </p:spPr>
        <p:txBody>
          <a:bodyPr wrap="square" rtlCol="0">
            <a:spAutoFit/>
          </a:bodyPr>
          <a:lstStyle/>
          <a:p>
            <a:r>
              <a:rPr lang="pt-BR" dirty="0" smtClean="0"/>
              <a:t>Delineamento Amostral - </a:t>
            </a:r>
            <a:r>
              <a:rPr lang="pt-BR" sz="1400" i="1" dirty="0" smtClean="0"/>
              <a:t>Subprograma de Monitoramento das Passagens Artificias da Fauna</a:t>
            </a:r>
            <a:endParaRPr lang="pt-BR" sz="1400" i="1" dirty="0"/>
          </a:p>
        </p:txBody>
      </p:sp>
      <p:pic>
        <p:nvPicPr>
          <p:cNvPr id="4" name="Imagem 3"/>
          <p:cNvPicPr/>
          <p:nvPr/>
        </p:nvPicPr>
        <p:blipFill rotWithShape="1">
          <a:blip r:embed="rId5" cstate="print">
            <a:extLst>
              <a:ext uri="{28A0092B-C50C-407E-A947-70E740481C1C}">
                <a14:useLocalDpi xmlns="" xmlns:a14="http://schemas.microsoft.com/office/drawing/2010/main" val="0"/>
              </a:ext>
            </a:extLst>
          </a:blip>
          <a:srcRect l="1368" t="4313" r="1" b="14764"/>
          <a:stretch/>
        </p:blipFill>
        <p:spPr>
          <a:xfrm>
            <a:off x="3347864" y="908721"/>
            <a:ext cx="5647094" cy="3240360"/>
          </a:xfrm>
          <a:prstGeom prst="rect">
            <a:avLst/>
          </a:prstGeom>
          <a:ln>
            <a:noFill/>
          </a:ln>
          <a:effectLst>
            <a:outerShdw blurRad="190500" algn="tl" rotWithShape="0">
              <a:srgbClr val="000000">
                <a:alpha val="70000"/>
              </a:srgbClr>
            </a:outerShdw>
          </a:effectLst>
        </p:spPr>
      </p:pic>
      <p:pic>
        <p:nvPicPr>
          <p:cNvPr id="5" name="Imagem 4" descr="C:\Users\Geo\AppData\Local\Microsoft\Windows\Temporary Internet Files\Content.Word\DSCN3071.jp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34534" y="1700808"/>
            <a:ext cx="2605583" cy="1954042"/>
          </a:xfrm>
          <a:prstGeom prst="rect">
            <a:avLst/>
          </a:prstGeom>
          <a:ln>
            <a:noFill/>
          </a:ln>
          <a:effectLst>
            <a:outerShdw blurRad="190500" algn="tl" rotWithShape="0">
              <a:srgbClr val="000000">
                <a:alpha val="70000"/>
              </a:srgbClr>
            </a:outerShdw>
          </a:effectLst>
        </p:spPr>
      </p:pic>
      <p:sp>
        <p:nvSpPr>
          <p:cNvPr id="7" name="Retângulo 6"/>
          <p:cNvSpPr/>
          <p:nvPr/>
        </p:nvSpPr>
        <p:spPr>
          <a:xfrm>
            <a:off x="1142501" y="6381136"/>
            <a:ext cx="2520000" cy="261610"/>
          </a:xfrm>
          <a:prstGeom prst="rect">
            <a:avLst/>
          </a:prstGeom>
        </p:spPr>
        <p:txBody>
          <a:bodyPr wrap="square">
            <a:spAutoFit/>
          </a:bodyPr>
          <a:lstStyle/>
          <a:p>
            <a:pPr algn="ctr"/>
            <a:r>
              <a:rPr lang="pt-BR" sz="1100" dirty="0" smtClean="0"/>
              <a:t>1 </a:t>
            </a:r>
            <a:r>
              <a:rPr lang="pt-BR" sz="1100" dirty="0"/>
              <a:t>armadilha </a:t>
            </a:r>
            <a:r>
              <a:rPr lang="pt-BR" sz="1100" dirty="0" smtClean="0"/>
              <a:t>x </a:t>
            </a:r>
            <a:r>
              <a:rPr lang="pt-BR" sz="1100" dirty="0"/>
              <a:t>24h x cinco dias </a:t>
            </a:r>
          </a:p>
        </p:txBody>
      </p:sp>
      <p:sp>
        <p:nvSpPr>
          <p:cNvPr id="8" name="CaixaDeTexto 7"/>
          <p:cNvSpPr txBox="1"/>
          <p:nvPr/>
        </p:nvSpPr>
        <p:spPr>
          <a:xfrm>
            <a:off x="1637326" y="4376137"/>
            <a:ext cx="1605696" cy="276999"/>
          </a:xfrm>
          <a:prstGeom prst="rect">
            <a:avLst/>
          </a:prstGeom>
          <a:noFill/>
        </p:spPr>
        <p:txBody>
          <a:bodyPr wrap="none" rtlCol="0">
            <a:spAutoFit/>
          </a:bodyPr>
          <a:lstStyle/>
          <a:p>
            <a:r>
              <a:rPr lang="pt-BR" sz="1200" b="1" i="1" dirty="0" smtClean="0"/>
              <a:t>Armadilha fotográfica</a:t>
            </a:r>
            <a:endParaRPr lang="pt-BR" sz="1200" b="1" i="1" dirty="0"/>
          </a:p>
        </p:txBody>
      </p:sp>
      <p:sp>
        <p:nvSpPr>
          <p:cNvPr id="10" name="CaixaDeTexto 9"/>
          <p:cNvSpPr txBox="1"/>
          <p:nvPr/>
        </p:nvSpPr>
        <p:spPr>
          <a:xfrm>
            <a:off x="6092309" y="4424824"/>
            <a:ext cx="1104918" cy="276999"/>
          </a:xfrm>
          <a:prstGeom prst="rect">
            <a:avLst/>
          </a:prstGeom>
          <a:noFill/>
        </p:spPr>
        <p:txBody>
          <a:bodyPr wrap="none" rtlCol="0">
            <a:spAutoFit/>
          </a:bodyPr>
          <a:lstStyle/>
          <a:p>
            <a:r>
              <a:rPr lang="pt-BR" sz="1200" b="1" i="1" dirty="0" smtClean="0"/>
              <a:t>Caixa de Areia</a:t>
            </a:r>
            <a:endParaRPr lang="pt-BR" sz="1200" b="1" i="1" dirty="0"/>
          </a:p>
        </p:txBody>
      </p:sp>
      <p:sp>
        <p:nvSpPr>
          <p:cNvPr id="11" name="Retângulo 10"/>
          <p:cNvSpPr/>
          <p:nvPr/>
        </p:nvSpPr>
        <p:spPr>
          <a:xfrm>
            <a:off x="5398077" y="6407750"/>
            <a:ext cx="2520000" cy="261610"/>
          </a:xfrm>
          <a:prstGeom prst="rect">
            <a:avLst/>
          </a:prstGeom>
        </p:spPr>
        <p:txBody>
          <a:bodyPr wrap="square">
            <a:spAutoFit/>
          </a:bodyPr>
          <a:lstStyle/>
          <a:p>
            <a:pPr algn="ctr"/>
            <a:r>
              <a:rPr lang="pt-BR" sz="1100" dirty="0" smtClean="0"/>
              <a:t>2 armadilhas </a:t>
            </a:r>
            <a:r>
              <a:rPr lang="pt-BR" sz="1100" dirty="0"/>
              <a:t>(0,50 m²)</a:t>
            </a:r>
            <a:r>
              <a:rPr lang="pt-BR" sz="1100" dirty="0" smtClean="0"/>
              <a:t> x </a:t>
            </a:r>
            <a:r>
              <a:rPr lang="pt-BR" sz="1100" dirty="0"/>
              <a:t>24h x cinco dias </a:t>
            </a:r>
          </a:p>
        </p:txBody>
      </p:sp>
      <p:cxnSp>
        <p:nvCxnSpPr>
          <p:cNvPr id="14" name="Conector de seta reta 13"/>
          <p:cNvCxnSpPr/>
          <p:nvPr/>
        </p:nvCxnSpPr>
        <p:spPr>
          <a:xfrm flipH="1">
            <a:off x="3662501" y="2677829"/>
            <a:ext cx="2277652" cy="1975307"/>
          </a:xfrm>
          <a:prstGeom prst="straightConnector1">
            <a:avLst/>
          </a:prstGeom>
          <a:ln w="6350">
            <a:solidFill>
              <a:schemeClr val="tx1">
                <a:lumMod val="85000"/>
                <a:lumOff val="1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7" name="Conector de seta reta 16"/>
          <p:cNvCxnSpPr/>
          <p:nvPr/>
        </p:nvCxnSpPr>
        <p:spPr>
          <a:xfrm flipH="1">
            <a:off x="5940153" y="2830229"/>
            <a:ext cx="157712" cy="1822907"/>
          </a:xfrm>
          <a:prstGeom prst="straightConnector1">
            <a:avLst/>
          </a:prstGeom>
          <a:ln w="6350">
            <a:solidFill>
              <a:schemeClr val="tx1">
                <a:lumMod val="85000"/>
                <a:lumOff val="15000"/>
              </a:schemeClr>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10242" name="Picture 2" descr="E:\MÉTODOS _MASTO\IMG_20160114_173134777.jpg"/>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t="34941" b="26693"/>
          <a:stretch/>
        </p:blipFill>
        <p:spPr bwMode="auto">
          <a:xfrm>
            <a:off x="1109709" y="4653136"/>
            <a:ext cx="2520000" cy="1718836"/>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10243" name="Picture 3" descr="E:\MÉTODOS _MASTO\FT 01.jpeg"/>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t="34938" b="22603"/>
          <a:stretch/>
        </p:blipFill>
        <p:spPr bwMode="auto">
          <a:xfrm>
            <a:off x="5398077" y="4659832"/>
            <a:ext cx="2493382" cy="1747918"/>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300305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m 33"/>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sp>
        <p:nvSpPr>
          <p:cNvPr id="3" name="Retângulo 2"/>
          <p:cNvSpPr/>
          <p:nvPr/>
        </p:nvSpPr>
        <p:spPr>
          <a:xfrm>
            <a:off x="179512" y="2912075"/>
            <a:ext cx="1586845" cy="369332"/>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pt-BR" dirty="0" smtClean="0"/>
              <a:t>PBA 23 - Fauna</a:t>
            </a:r>
            <a:endParaRPr lang="pt-BR" dirty="0"/>
          </a:p>
        </p:txBody>
      </p:sp>
      <p:sp>
        <p:nvSpPr>
          <p:cNvPr id="4" name="Retângulo 3"/>
          <p:cNvSpPr/>
          <p:nvPr/>
        </p:nvSpPr>
        <p:spPr>
          <a:xfrm>
            <a:off x="2112326" y="1379653"/>
            <a:ext cx="803490" cy="307777"/>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r>
              <a:rPr lang="pt-BR" sz="1400" b="1" dirty="0" smtClean="0"/>
              <a:t>Resgate </a:t>
            </a:r>
          </a:p>
        </p:txBody>
      </p:sp>
      <p:sp>
        <p:nvSpPr>
          <p:cNvPr id="5" name="Retângulo 4"/>
          <p:cNvSpPr/>
          <p:nvPr/>
        </p:nvSpPr>
        <p:spPr>
          <a:xfrm>
            <a:off x="2062216" y="4484349"/>
            <a:ext cx="1411477" cy="307777"/>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r>
              <a:rPr lang="pt-BR" sz="1400" b="1" dirty="0" smtClean="0"/>
              <a:t>Monitoramento </a:t>
            </a:r>
          </a:p>
        </p:txBody>
      </p:sp>
      <p:sp>
        <p:nvSpPr>
          <p:cNvPr id="6" name="Retângulo 5"/>
          <p:cNvSpPr/>
          <p:nvPr/>
        </p:nvSpPr>
        <p:spPr>
          <a:xfrm>
            <a:off x="3718400" y="3342282"/>
            <a:ext cx="1151726" cy="276999"/>
          </a:xfrm>
          <a:prstGeom prst="rect">
            <a:avLst/>
          </a:prstGeom>
          <a:solidFill>
            <a:srgbClr val="908652"/>
          </a:solidFill>
        </p:spPr>
        <p:style>
          <a:lnRef idx="0">
            <a:schemeClr val="accent1"/>
          </a:lnRef>
          <a:fillRef idx="3">
            <a:schemeClr val="accent1"/>
          </a:fillRef>
          <a:effectRef idx="3">
            <a:schemeClr val="accent1"/>
          </a:effectRef>
          <a:fontRef idx="minor">
            <a:schemeClr val="lt1"/>
          </a:fontRef>
        </p:style>
        <p:txBody>
          <a:bodyPr wrap="none">
            <a:spAutoFit/>
          </a:bodyPr>
          <a:lstStyle/>
          <a:p>
            <a:r>
              <a:rPr lang="pt-BR" sz="1200" dirty="0" smtClean="0"/>
              <a:t>Fauna Terrestre</a:t>
            </a:r>
            <a:endParaRPr lang="pt-BR" sz="1200" dirty="0"/>
          </a:p>
        </p:txBody>
      </p:sp>
      <p:sp>
        <p:nvSpPr>
          <p:cNvPr id="7" name="Retângulo 6"/>
          <p:cNvSpPr/>
          <p:nvPr/>
        </p:nvSpPr>
        <p:spPr>
          <a:xfrm>
            <a:off x="5210551" y="2050743"/>
            <a:ext cx="2277867" cy="461665"/>
          </a:xfrm>
          <a:prstGeom prst="rect">
            <a:avLst/>
          </a:prstGeom>
          <a:solidFill>
            <a:srgbClr val="908652"/>
          </a:solidFill>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pt-BR" sz="1200" dirty="0" smtClean="0"/>
              <a:t>Subprograma de Monitoramento </a:t>
            </a:r>
          </a:p>
          <a:p>
            <a:pPr algn="ctr"/>
            <a:r>
              <a:rPr lang="pt-BR" sz="1200" dirty="0" smtClean="0"/>
              <a:t>da Herpetofauna</a:t>
            </a:r>
            <a:endParaRPr lang="pt-BR" sz="1200" dirty="0"/>
          </a:p>
        </p:txBody>
      </p:sp>
      <p:sp>
        <p:nvSpPr>
          <p:cNvPr id="8" name="Retângulo 7"/>
          <p:cNvSpPr/>
          <p:nvPr/>
        </p:nvSpPr>
        <p:spPr>
          <a:xfrm>
            <a:off x="5230567" y="2639875"/>
            <a:ext cx="2277867" cy="461665"/>
          </a:xfrm>
          <a:prstGeom prst="rect">
            <a:avLst/>
          </a:prstGeom>
          <a:solidFill>
            <a:srgbClr val="908652"/>
          </a:solidFill>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pt-BR" sz="1200" dirty="0" smtClean="0"/>
              <a:t>Subprograma de Monitoramento </a:t>
            </a:r>
          </a:p>
          <a:p>
            <a:pPr algn="ctr"/>
            <a:r>
              <a:rPr lang="pt-BR" sz="1200" dirty="0" smtClean="0"/>
              <a:t>da Avifauna</a:t>
            </a:r>
            <a:endParaRPr lang="pt-BR" sz="1200" dirty="0"/>
          </a:p>
        </p:txBody>
      </p:sp>
      <p:sp>
        <p:nvSpPr>
          <p:cNvPr id="9" name="Retângulo 8"/>
          <p:cNvSpPr/>
          <p:nvPr/>
        </p:nvSpPr>
        <p:spPr>
          <a:xfrm>
            <a:off x="5249594" y="3232488"/>
            <a:ext cx="2277867" cy="461665"/>
          </a:xfrm>
          <a:prstGeom prst="rect">
            <a:avLst/>
          </a:prstGeom>
          <a:solidFill>
            <a:srgbClr val="908652"/>
          </a:solidFill>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pt-BR" sz="1200" dirty="0" smtClean="0"/>
              <a:t>Subprograma de Monitoramento </a:t>
            </a:r>
          </a:p>
          <a:p>
            <a:pPr algn="ctr"/>
            <a:r>
              <a:rPr lang="pt-BR" sz="1200" dirty="0" smtClean="0"/>
              <a:t>da Mastofauna</a:t>
            </a:r>
            <a:endParaRPr lang="pt-BR" sz="1200" dirty="0"/>
          </a:p>
        </p:txBody>
      </p:sp>
      <p:sp>
        <p:nvSpPr>
          <p:cNvPr id="10" name="Retângulo 9"/>
          <p:cNvSpPr/>
          <p:nvPr/>
        </p:nvSpPr>
        <p:spPr>
          <a:xfrm>
            <a:off x="5249594" y="3850943"/>
            <a:ext cx="2277867" cy="461665"/>
          </a:xfrm>
          <a:prstGeom prst="rect">
            <a:avLst/>
          </a:prstGeom>
          <a:solidFill>
            <a:srgbClr val="908652"/>
          </a:solidFill>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pt-BR" sz="1200" dirty="0" smtClean="0"/>
              <a:t>Subprograma de Monitoramento </a:t>
            </a:r>
          </a:p>
          <a:p>
            <a:pPr algn="ctr"/>
            <a:r>
              <a:rPr lang="pt-BR" sz="1200" dirty="0" smtClean="0"/>
              <a:t>da Entomofauna: Terrestre</a:t>
            </a:r>
            <a:endParaRPr lang="pt-BR" sz="1200" dirty="0"/>
          </a:p>
        </p:txBody>
      </p:sp>
      <p:sp>
        <p:nvSpPr>
          <p:cNvPr id="11" name="Retângulo 10"/>
          <p:cNvSpPr/>
          <p:nvPr/>
        </p:nvSpPr>
        <p:spPr>
          <a:xfrm>
            <a:off x="5230566" y="4456624"/>
            <a:ext cx="2492669" cy="461665"/>
          </a:xfrm>
          <a:prstGeom prst="rect">
            <a:avLst/>
          </a:prstGeom>
          <a:solidFill>
            <a:srgbClr val="908652"/>
          </a:solidFill>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pt-BR" sz="1200" dirty="0" smtClean="0"/>
              <a:t>Subprograma de Monitoramento das</a:t>
            </a:r>
          </a:p>
          <a:p>
            <a:pPr algn="ctr"/>
            <a:r>
              <a:rPr lang="pt-BR" sz="1200" dirty="0" smtClean="0"/>
              <a:t> Passagens Artificias de Fauna</a:t>
            </a:r>
          </a:p>
        </p:txBody>
      </p:sp>
      <p:sp>
        <p:nvSpPr>
          <p:cNvPr id="12" name="Retângulo 11"/>
          <p:cNvSpPr/>
          <p:nvPr/>
        </p:nvSpPr>
        <p:spPr>
          <a:xfrm>
            <a:off x="3718400" y="5647870"/>
            <a:ext cx="1141274" cy="276999"/>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pt-BR" sz="1200" dirty="0" smtClean="0"/>
              <a:t>Fauna Aquática</a:t>
            </a:r>
            <a:endParaRPr lang="pt-BR" sz="1200" dirty="0"/>
          </a:p>
        </p:txBody>
      </p:sp>
      <p:sp>
        <p:nvSpPr>
          <p:cNvPr id="13" name="Retângulo 12"/>
          <p:cNvSpPr/>
          <p:nvPr/>
        </p:nvSpPr>
        <p:spPr>
          <a:xfrm>
            <a:off x="5232850" y="5248712"/>
            <a:ext cx="2277867" cy="461665"/>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pt-BR" sz="1200" dirty="0" smtClean="0"/>
              <a:t>Subprograma de Monitoramento </a:t>
            </a:r>
          </a:p>
          <a:p>
            <a:pPr algn="ctr"/>
            <a:r>
              <a:rPr lang="pt-BR" sz="1200" dirty="0" smtClean="0"/>
              <a:t>da Entomofauna: Aquática</a:t>
            </a:r>
            <a:endParaRPr lang="pt-BR" sz="1200" dirty="0"/>
          </a:p>
        </p:txBody>
      </p:sp>
      <p:sp>
        <p:nvSpPr>
          <p:cNvPr id="14" name="Retângulo 13"/>
          <p:cNvSpPr/>
          <p:nvPr/>
        </p:nvSpPr>
        <p:spPr>
          <a:xfrm>
            <a:off x="5256439" y="5853916"/>
            <a:ext cx="2277867" cy="461665"/>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pt-BR" sz="1200" dirty="0" smtClean="0"/>
              <a:t>Subprograma de Monitoramento </a:t>
            </a:r>
          </a:p>
          <a:p>
            <a:pPr algn="ctr"/>
            <a:r>
              <a:rPr lang="pt-BR" sz="1200" dirty="0" smtClean="0"/>
              <a:t>da Ictiofauna</a:t>
            </a:r>
            <a:endParaRPr lang="pt-BR" sz="1200" dirty="0"/>
          </a:p>
        </p:txBody>
      </p:sp>
      <p:sp>
        <p:nvSpPr>
          <p:cNvPr id="18" name="Chave esquerda 17"/>
          <p:cNvSpPr/>
          <p:nvPr/>
        </p:nvSpPr>
        <p:spPr>
          <a:xfrm>
            <a:off x="3534899" y="3307684"/>
            <a:ext cx="255509" cy="266110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9" name="Chave esquerda 18"/>
          <p:cNvSpPr/>
          <p:nvPr/>
        </p:nvSpPr>
        <p:spPr>
          <a:xfrm>
            <a:off x="4951555" y="1996826"/>
            <a:ext cx="304884" cy="296791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1" name="Chave esquerda 20"/>
          <p:cNvSpPr/>
          <p:nvPr/>
        </p:nvSpPr>
        <p:spPr>
          <a:xfrm>
            <a:off x="5022350" y="5191412"/>
            <a:ext cx="258931" cy="118991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2" name="Retângulo 21"/>
          <p:cNvSpPr/>
          <p:nvPr/>
        </p:nvSpPr>
        <p:spPr>
          <a:xfrm>
            <a:off x="5212436" y="1327390"/>
            <a:ext cx="2368789" cy="461665"/>
          </a:xfrm>
          <a:prstGeom prst="rect">
            <a:avLst/>
          </a:prstGeom>
        </p:spPr>
        <p:style>
          <a:lnRef idx="0">
            <a:schemeClr val="accent4"/>
          </a:lnRef>
          <a:fillRef idx="3">
            <a:schemeClr val="accent4"/>
          </a:fillRef>
          <a:effectRef idx="3">
            <a:schemeClr val="accent4"/>
          </a:effectRef>
          <a:fontRef idx="minor">
            <a:schemeClr val="lt1"/>
          </a:fontRef>
        </p:style>
        <p:txBody>
          <a:bodyPr wrap="none">
            <a:spAutoFit/>
          </a:bodyPr>
          <a:lstStyle/>
          <a:p>
            <a:pPr algn="ctr"/>
            <a:r>
              <a:rPr lang="pt-BR" sz="1200" dirty="0" smtClean="0"/>
              <a:t>Subprograma de Resgate da Fauna </a:t>
            </a:r>
          </a:p>
          <a:p>
            <a:pPr algn="ctr"/>
            <a:r>
              <a:rPr lang="pt-BR" sz="1200" dirty="0" smtClean="0"/>
              <a:t>Silvestre</a:t>
            </a:r>
            <a:endParaRPr lang="pt-BR" sz="1200" dirty="0"/>
          </a:p>
        </p:txBody>
      </p:sp>
      <p:sp>
        <p:nvSpPr>
          <p:cNvPr id="23" name="Chave esquerda 22"/>
          <p:cNvSpPr/>
          <p:nvPr/>
        </p:nvSpPr>
        <p:spPr>
          <a:xfrm>
            <a:off x="1864733" y="1327390"/>
            <a:ext cx="247594" cy="359089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cxnSp>
        <p:nvCxnSpPr>
          <p:cNvPr id="25" name="Conector de seta reta 24"/>
          <p:cNvCxnSpPr/>
          <p:nvPr/>
        </p:nvCxnSpPr>
        <p:spPr>
          <a:xfrm>
            <a:off x="2915816" y="1543414"/>
            <a:ext cx="216399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CaixaDeTexto 25"/>
          <p:cNvSpPr txBox="1"/>
          <p:nvPr/>
        </p:nvSpPr>
        <p:spPr>
          <a:xfrm>
            <a:off x="164583" y="436566"/>
            <a:ext cx="4545540" cy="369332"/>
          </a:xfrm>
          <a:prstGeom prst="rect">
            <a:avLst/>
          </a:prstGeom>
          <a:noFill/>
        </p:spPr>
        <p:txBody>
          <a:bodyPr wrap="none" rtlCol="0">
            <a:spAutoFit/>
          </a:bodyPr>
          <a:lstStyle/>
          <a:p>
            <a:r>
              <a:rPr lang="pt-BR" dirty="0" smtClean="0"/>
              <a:t>Programa de Conservação da Fauna e da Flora</a:t>
            </a:r>
            <a:endParaRPr lang="pt-BR" dirty="0"/>
          </a:p>
        </p:txBody>
      </p:sp>
      <p:pic>
        <p:nvPicPr>
          <p:cNvPr id="27"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9" name="Conector reto 28"/>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94095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eo\Documents\PLANO DE CONTENÇÃO DA BIOTA\Fotos PTCN e PTCL\Monitoramento do PTCN e PTCL\EIXO NORTE\PTCN1\15.09.2014\IMG-20140915-WA0009.jpg"/>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683568" y="1506270"/>
            <a:ext cx="3707904" cy="2085696"/>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3"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4" name="Conector reto 3"/>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aixaDeTexto 4"/>
          <p:cNvSpPr txBox="1"/>
          <p:nvPr/>
        </p:nvSpPr>
        <p:spPr>
          <a:xfrm>
            <a:off x="164583" y="436566"/>
            <a:ext cx="1494063" cy="369332"/>
          </a:xfrm>
          <a:prstGeom prst="rect">
            <a:avLst/>
          </a:prstGeom>
          <a:noFill/>
        </p:spPr>
        <p:txBody>
          <a:bodyPr wrap="none" rtlCol="0">
            <a:spAutoFit/>
          </a:bodyPr>
          <a:lstStyle/>
          <a:p>
            <a:r>
              <a:rPr lang="pt-BR" b="1" dirty="0" smtClean="0"/>
              <a:t>Apresentação</a:t>
            </a:r>
            <a:endParaRPr lang="pt-BR" b="1" dirty="0"/>
          </a:p>
        </p:txBody>
      </p:sp>
      <p:pic>
        <p:nvPicPr>
          <p:cNvPr id="1027" name="Picture 3" descr="C:\Users\Geo\Documents\PLANO DE CONTENÇÃO DA BIOTA\Fotos PTCN e PTCL\Monitoramento do PTCN e PTCL\EIXO NORTE\PTCN1\29.10.2014\DSCF0035.JP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4680520" y="1506270"/>
            <a:ext cx="3707904" cy="2085696"/>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1028" name="Picture 4" descr="C:\Users\Geo\Documents\PLANO DE CONTENÇÃO DA BIOTA\Fotos PTCN e PTCL\Monitoramento do PTCN e PTCL\EIXO NORTE\Reservatório Tucutu\29.08.2014\DSCF9799.JPG"/>
          <p:cNvPicPr>
            <a:picLocks noChangeAspect="1" noChangeArrowheads="1"/>
          </p:cNvPicPr>
          <p:nvPr/>
        </p:nvPicPr>
        <p:blipFill>
          <a:blip r:embed="rId5" cstate="email">
            <a:extLst>
              <a:ext uri="{28A0092B-C50C-407E-A947-70E740481C1C}">
                <a14:useLocalDpi xmlns="" xmlns:a14="http://schemas.microsoft.com/office/drawing/2010/main"/>
              </a:ext>
            </a:extLst>
          </a:blip>
          <a:srcRect/>
          <a:stretch>
            <a:fillRect/>
          </a:stretch>
        </p:blipFill>
        <p:spPr bwMode="auto">
          <a:xfrm>
            <a:off x="683568" y="4026550"/>
            <a:ext cx="3712412" cy="2088232"/>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1029" name="Picture 5" descr="C:\Users\Geo\Documents\ENTOMOFAUNA AQUÁTICA\Fotos\Fotos Rel. 18\Chuvoso\Res. Tucutu\Gerais\DSCF6544.JPG"/>
          <p:cNvPicPr>
            <a:picLocks noChangeAspect="1" noChangeArrowheads="1"/>
          </p:cNvPicPr>
          <p:nvPr/>
        </p:nvPicPr>
        <p:blipFill rotWithShape="1">
          <a:blip r:embed="rId6" cstate="screen">
            <a:extLst>
              <a:ext uri="{28A0092B-C50C-407E-A947-70E740481C1C}">
                <a14:useLocalDpi xmlns="" xmlns:a14="http://schemas.microsoft.com/office/drawing/2010/main"/>
              </a:ext>
            </a:extLst>
          </a:blip>
          <a:srcRect/>
          <a:stretch/>
        </p:blipFill>
        <p:spPr bwMode="auto">
          <a:xfrm>
            <a:off x="4680520" y="4026550"/>
            <a:ext cx="3707904" cy="2088232"/>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
        <p:nvSpPr>
          <p:cNvPr id="2" name="CaixaDeTexto 1"/>
          <p:cNvSpPr txBox="1"/>
          <p:nvPr/>
        </p:nvSpPr>
        <p:spPr>
          <a:xfrm>
            <a:off x="1055630" y="3559199"/>
            <a:ext cx="2834430" cy="338554"/>
          </a:xfrm>
          <a:prstGeom prst="rect">
            <a:avLst/>
          </a:prstGeom>
          <a:noFill/>
        </p:spPr>
        <p:txBody>
          <a:bodyPr wrap="none" rtlCol="0">
            <a:spAutoFit/>
          </a:bodyPr>
          <a:lstStyle/>
          <a:p>
            <a:r>
              <a:rPr lang="pt-BR" sz="1600" dirty="0" smtClean="0"/>
              <a:t>Captação de água do Eixo Norte</a:t>
            </a:r>
            <a:endParaRPr lang="pt-BR" sz="1600" dirty="0"/>
          </a:p>
        </p:txBody>
      </p:sp>
      <p:sp>
        <p:nvSpPr>
          <p:cNvPr id="10" name="CaixaDeTexto 9"/>
          <p:cNvSpPr txBox="1"/>
          <p:nvPr/>
        </p:nvSpPr>
        <p:spPr>
          <a:xfrm>
            <a:off x="6226535" y="3549463"/>
            <a:ext cx="615874" cy="338554"/>
          </a:xfrm>
          <a:prstGeom prst="rect">
            <a:avLst/>
          </a:prstGeom>
          <a:noFill/>
        </p:spPr>
        <p:txBody>
          <a:bodyPr wrap="none" rtlCol="0">
            <a:spAutoFit/>
          </a:bodyPr>
          <a:lstStyle/>
          <a:p>
            <a:r>
              <a:rPr lang="pt-BR" sz="1600" dirty="0" smtClean="0"/>
              <a:t>EBI-1</a:t>
            </a:r>
            <a:endParaRPr lang="pt-BR" sz="1600" dirty="0"/>
          </a:p>
        </p:txBody>
      </p:sp>
      <p:sp>
        <p:nvSpPr>
          <p:cNvPr id="11" name="CaixaDeTexto 10"/>
          <p:cNvSpPr txBox="1"/>
          <p:nvPr/>
        </p:nvSpPr>
        <p:spPr>
          <a:xfrm>
            <a:off x="1000454" y="6101927"/>
            <a:ext cx="2944781" cy="338554"/>
          </a:xfrm>
          <a:prstGeom prst="rect">
            <a:avLst/>
          </a:prstGeom>
          <a:noFill/>
        </p:spPr>
        <p:txBody>
          <a:bodyPr wrap="none" rtlCol="0">
            <a:spAutoFit/>
          </a:bodyPr>
          <a:lstStyle/>
          <a:p>
            <a:r>
              <a:rPr lang="pt-BR" sz="1600" dirty="0" smtClean="0"/>
              <a:t>Res. Tucutu antes do enchimento</a:t>
            </a:r>
            <a:endParaRPr lang="pt-BR" sz="1600" dirty="0"/>
          </a:p>
        </p:txBody>
      </p:sp>
      <p:sp>
        <p:nvSpPr>
          <p:cNvPr id="12" name="CaixaDeTexto 11"/>
          <p:cNvSpPr txBox="1"/>
          <p:nvPr/>
        </p:nvSpPr>
        <p:spPr>
          <a:xfrm>
            <a:off x="5965373" y="6114782"/>
            <a:ext cx="1138197" cy="338554"/>
          </a:xfrm>
          <a:prstGeom prst="rect">
            <a:avLst/>
          </a:prstGeom>
          <a:noFill/>
        </p:spPr>
        <p:txBody>
          <a:bodyPr wrap="none" rtlCol="0">
            <a:spAutoFit/>
          </a:bodyPr>
          <a:lstStyle/>
          <a:p>
            <a:r>
              <a:rPr lang="pt-BR" sz="1600" dirty="0" smtClean="0"/>
              <a:t>Res. Tucutu</a:t>
            </a:r>
            <a:endParaRPr lang="pt-BR" sz="1600" dirty="0"/>
          </a:p>
        </p:txBody>
      </p:sp>
      <p:sp>
        <p:nvSpPr>
          <p:cNvPr id="13" name="CaixaDeTexto 12"/>
          <p:cNvSpPr txBox="1"/>
          <p:nvPr/>
        </p:nvSpPr>
        <p:spPr>
          <a:xfrm>
            <a:off x="3945235" y="1052736"/>
            <a:ext cx="1219245" cy="338554"/>
          </a:xfrm>
          <a:prstGeom prst="rect">
            <a:avLst/>
          </a:prstGeom>
          <a:noFill/>
        </p:spPr>
        <p:txBody>
          <a:bodyPr wrap="none" rtlCol="0">
            <a:spAutoFit/>
          </a:bodyPr>
          <a:lstStyle/>
          <a:p>
            <a:r>
              <a:rPr lang="pt-BR" sz="1600" b="1" dirty="0" smtClean="0"/>
              <a:t>EIXO NORTE</a:t>
            </a:r>
            <a:endParaRPr lang="pt-BR" sz="1600" b="1" dirty="0"/>
          </a:p>
        </p:txBody>
      </p:sp>
    </p:spTree>
    <p:extLst>
      <p:ext uri="{BB962C8B-B14F-4D97-AF65-F5344CB8AC3E}">
        <p14:creationId xmlns="" xmlns:p14="http://schemas.microsoft.com/office/powerpoint/2010/main" val="19533223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sp>
        <p:nvSpPr>
          <p:cNvPr id="2" name="CaixaDeTexto 1"/>
          <p:cNvSpPr txBox="1"/>
          <p:nvPr/>
        </p:nvSpPr>
        <p:spPr>
          <a:xfrm>
            <a:off x="337326" y="357694"/>
            <a:ext cx="7385608" cy="553998"/>
          </a:xfrm>
          <a:prstGeom prst="rect">
            <a:avLst/>
          </a:prstGeom>
          <a:noFill/>
        </p:spPr>
        <p:txBody>
          <a:bodyPr wrap="square" rtlCol="0">
            <a:spAutoFit/>
          </a:bodyPr>
          <a:lstStyle/>
          <a:p>
            <a:r>
              <a:rPr lang="pt-BR" dirty="0" smtClean="0"/>
              <a:t>Delineamento Amostral – Fauna Aquática</a:t>
            </a:r>
          </a:p>
          <a:p>
            <a:r>
              <a:rPr lang="pt-BR" sz="1200" i="1" dirty="0" smtClean="0"/>
              <a:t>(Subprograma de Monitoramento da Ictiofauna e Entomofauna Aquática)</a:t>
            </a:r>
            <a:endParaRPr lang="pt-BR" sz="1200" i="1" dirty="0"/>
          </a:p>
        </p:txBody>
      </p:sp>
      <p:pic>
        <p:nvPicPr>
          <p:cNvPr id="3" name="Imagem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67544" y="1700808"/>
            <a:ext cx="7028243" cy="4968553"/>
          </a:xfrm>
          <a:prstGeom prst="rect">
            <a:avLst/>
          </a:prstGeom>
          <a:ln>
            <a:noFill/>
          </a:ln>
          <a:effectLst>
            <a:outerShdw blurRad="190500" algn="tl" rotWithShape="0">
              <a:srgbClr val="000000">
                <a:alpha val="70000"/>
              </a:srgbClr>
            </a:outerShdw>
          </a:effectLst>
        </p:spPr>
      </p:pic>
      <p:sp>
        <p:nvSpPr>
          <p:cNvPr id="4" name="CaixaDeTexto 3"/>
          <p:cNvSpPr txBox="1"/>
          <p:nvPr/>
        </p:nvSpPr>
        <p:spPr>
          <a:xfrm>
            <a:off x="367897" y="921931"/>
            <a:ext cx="6696744" cy="261610"/>
          </a:xfrm>
          <a:prstGeom prst="rect">
            <a:avLst/>
          </a:prstGeom>
          <a:noFill/>
        </p:spPr>
        <p:txBody>
          <a:bodyPr wrap="square" rtlCol="0">
            <a:spAutoFit/>
          </a:bodyPr>
          <a:lstStyle/>
          <a:p>
            <a:r>
              <a:rPr lang="pt-BR" sz="1100" dirty="0"/>
              <a:t>Nota Técnica CGPA 115/2011/DPE/SIH/MI - Resposta ao </a:t>
            </a:r>
            <a:r>
              <a:rPr lang="pt-BR" sz="1100" dirty="0" smtClean="0"/>
              <a:t>Parecer </a:t>
            </a:r>
            <a:r>
              <a:rPr lang="pt-BR" sz="1100" dirty="0"/>
              <a:t>Técnico </a:t>
            </a:r>
            <a:r>
              <a:rPr lang="pt-BR" sz="1100" dirty="0" smtClean="0"/>
              <a:t>42/211/COMOC/CGTMO/DILIC/IBAMA.</a:t>
            </a:r>
            <a:endParaRPr lang="pt-BR" sz="1100" dirty="0"/>
          </a:p>
        </p:txBody>
      </p:sp>
      <p:sp>
        <p:nvSpPr>
          <p:cNvPr id="5" name="CaixaDeTexto 4"/>
          <p:cNvSpPr txBox="1"/>
          <p:nvPr/>
        </p:nvSpPr>
        <p:spPr>
          <a:xfrm>
            <a:off x="467543" y="1345678"/>
            <a:ext cx="7028243"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pt-BR" sz="1200" b="1" dirty="0" smtClean="0"/>
              <a:t>37 Pontos de Monitoramento + 28 reservatórios do PISF = 65</a:t>
            </a:r>
            <a:endParaRPr lang="pt-BR" sz="1200" b="1" dirty="0"/>
          </a:p>
        </p:txBody>
      </p:sp>
    </p:spTree>
    <p:extLst>
      <p:ext uri="{BB962C8B-B14F-4D97-AF65-F5344CB8AC3E}">
        <p14:creationId xmlns="" xmlns:p14="http://schemas.microsoft.com/office/powerpoint/2010/main" val="42933229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1"/>
          <p:cNvPicPr>
            <a:picLocks noChangeAspect="1"/>
          </p:cNvPicPr>
          <p:nvPr/>
        </p:nvPicPr>
        <p:blipFill rotWithShape="1">
          <a:blip r:embed="rId3"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4">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sp>
        <p:nvSpPr>
          <p:cNvPr id="2" name="CaixaDeTexto 1"/>
          <p:cNvSpPr txBox="1"/>
          <p:nvPr/>
        </p:nvSpPr>
        <p:spPr>
          <a:xfrm>
            <a:off x="191760" y="332656"/>
            <a:ext cx="8073548" cy="369332"/>
          </a:xfrm>
          <a:prstGeom prst="rect">
            <a:avLst/>
          </a:prstGeom>
          <a:noFill/>
        </p:spPr>
        <p:txBody>
          <a:bodyPr wrap="square" rtlCol="0">
            <a:spAutoFit/>
          </a:bodyPr>
          <a:lstStyle/>
          <a:p>
            <a:r>
              <a:rPr lang="pt-BR" dirty="0" smtClean="0"/>
              <a:t>Delineamento Amostral - </a:t>
            </a:r>
            <a:r>
              <a:rPr lang="pt-BR" sz="1400" i="1" dirty="0" smtClean="0"/>
              <a:t>Subprograma de Monitoramento da Entomofauna: Aquática</a:t>
            </a:r>
            <a:endParaRPr lang="pt-BR" sz="1400" i="1" dirty="0"/>
          </a:p>
        </p:txBody>
      </p:sp>
      <p:pic>
        <p:nvPicPr>
          <p:cNvPr id="1027" name="Picture 3" descr="DSCF6256"/>
          <p:cNvPicPr>
            <a:picLocks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7824" y="1628896"/>
            <a:ext cx="2520000" cy="172800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1028" name="Picture 4" descr="DSCF3119"/>
          <p:cNvPicPr>
            <a:picLocks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67544" y="4751758"/>
            <a:ext cx="2520000" cy="172800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6" name="Imagem 5" descr="DSCF5963"/>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347864" y="4751758"/>
            <a:ext cx="2520000" cy="1728000"/>
          </a:xfrm>
          <a:prstGeom prst="rect">
            <a:avLst/>
          </a:prstGeom>
          <a:ln>
            <a:noFill/>
          </a:ln>
          <a:effectLst>
            <a:outerShdw blurRad="190500" algn="tl" rotWithShape="0">
              <a:srgbClr val="000000">
                <a:alpha val="70000"/>
              </a:srgbClr>
            </a:outerShdw>
          </a:effectLst>
        </p:spPr>
      </p:pic>
      <p:sp>
        <p:nvSpPr>
          <p:cNvPr id="7" name="Retângulo 6"/>
          <p:cNvSpPr/>
          <p:nvPr/>
        </p:nvSpPr>
        <p:spPr>
          <a:xfrm>
            <a:off x="1023624" y="1351897"/>
            <a:ext cx="1408399" cy="276999"/>
          </a:xfrm>
          <a:prstGeom prst="rect">
            <a:avLst/>
          </a:prstGeom>
        </p:spPr>
        <p:txBody>
          <a:bodyPr wrap="none">
            <a:spAutoFit/>
          </a:bodyPr>
          <a:lstStyle/>
          <a:p>
            <a:r>
              <a:rPr lang="pt-BR" sz="1200" b="1" i="1" dirty="0" smtClean="0"/>
              <a:t>Draga de Van </a:t>
            </a:r>
            <a:r>
              <a:rPr lang="pt-BR" sz="1200" b="1" i="1" dirty="0" err="1" smtClean="0"/>
              <a:t>Veen</a:t>
            </a:r>
            <a:endParaRPr lang="pt-BR" sz="1200" b="1" i="1" dirty="0"/>
          </a:p>
        </p:txBody>
      </p:sp>
      <p:sp>
        <p:nvSpPr>
          <p:cNvPr id="8" name="Retângulo 7"/>
          <p:cNvSpPr/>
          <p:nvPr/>
        </p:nvSpPr>
        <p:spPr>
          <a:xfrm>
            <a:off x="1314072" y="4474759"/>
            <a:ext cx="604653" cy="276999"/>
          </a:xfrm>
          <a:prstGeom prst="rect">
            <a:avLst/>
          </a:prstGeom>
        </p:spPr>
        <p:txBody>
          <a:bodyPr wrap="none">
            <a:spAutoFit/>
          </a:bodyPr>
          <a:lstStyle/>
          <a:p>
            <a:r>
              <a:rPr lang="pt-BR" sz="1200" b="1" i="1" dirty="0" smtClean="0"/>
              <a:t>Surber</a:t>
            </a:r>
            <a:endParaRPr lang="pt-BR" sz="1200" b="1" i="1" dirty="0"/>
          </a:p>
        </p:txBody>
      </p:sp>
      <p:sp>
        <p:nvSpPr>
          <p:cNvPr id="9" name="Retângulo 8"/>
          <p:cNvSpPr/>
          <p:nvPr/>
        </p:nvSpPr>
        <p:spPr>
          <a:xfrm>
            <a:off x="1320500" y="3356896"/>
            <a:ext cx="814647" cy="261610"/>
          </a:xfrm>
          <a:prstGeom prst="rect">
            <a:avLst/>
          </a:prstGeom>
        </p:spPr>
        <p:txBody>
          <a:bodyPr wrap="none">
            <a:spAutoFit/>
          </a:bodyPr>
          <a:lstStyle/>
          <a:p>
            <a:r>
              <a:rPr lang="pt-BR" sz="1100" dirty="0"/>
              <a:t>6</a:t>
            </a:r>
            <a:r>
              <a:rPr lang="pt-BR" sz="1100" dirty="0" smtClean="0"/>
              <a:t> amostras</a:t>
            </a:r>
            <a:endParaRPr lang="pt-BR" sz="1100" dirty="0"/>
          </a:p>
        </p:txBody>
      </p:sp>
      <p:sp>
        <p:nvSpPr>
          <p:cNvPr id="10" name="Retângulo 9"/>
          <p:cNvSpPr/>
          <p:nvPr/>
        </p:nvSpPr>
        <p:spPr>
          <a:xfrm>
            <a:off x="1209074" y="6479758"/>
            <a:ext cx="814647" cy="261610"/>
          </a:xfrm>
          <a:prstGeom prst="rect">
            <a:avLst/>
          </a:prstGeom>
        </p:spPr>
        <p:txBody>
          <a:bodyPr wrap="none">
            <a:spAutoFit/>
          </a:bodyPr>
          <a:lstStyle/>
          <a:p>
            <a:r>
              <a:rPr lang="pt-BR" sz="1100" dirty="0"/>
              <a:t>6</a:t>
            </a:r>
            <a:r>
              <a:rPr lang="pt-BR" sz="1100" dirty="0" smtClean="0"/>
              <a:t> amostras</a:t>
            </a:r>
            <a:endParaRPr lang="pt-BR" sz="1100" dirty="0"/>
          </a:p>
        </p:txBody>
      </p:sp>
      <p:sp>
        <p:nvSpPr>
          <p:cNvPr id="11" name="Retângulo 10"/>
          <p:cNvSpPr/>
          <p:nvPr/>
        </p:nvSpPr>
        <p:spPr>
          <a:xfrm>
            <a:off x="4200540" y="6479758"/>
            <a:ext cx="814647" cy="261610"/>
          </a:xfrm>
          <a:prstGeom prst="rect">
            <a:avLst/>
          </a:prstGeom>
        </p:spPr>
        <p:txBody>
          <a:bodyPr wrap="none">
            <a:spAutoFit/>
          </a:bodyPr>
          <a:lstStyle/>
          <a:p>
            <a:r>
              <a:rPr lang="pt-BR" sz="1100" dirty="0"/>
              <a:t>6</a:t>
            </a:r>
            <a:r>
              <a:rPr lang="pt-BR" sz="1100" dirty="0" smtClean="0"/>
              <a:t> amostras</a:t>
            </a:r>
            <a:endParaRPr lang="pt-BR" sz="1100" dirty="0"/>
          </a:p>
        </p:txBody>
      </p:sp>
      <p:sp>
        <p:nvSpPr>
          <p:cNvPr id="12" name="Retângulo 11"/>
          <p:cNvSpPr/>
          <p:nvPr/>
        </p:nvSpPr>
        <p:spPr>
          <a:xfrm>
            <a:off x="4290629" y="4474759"/>
            <a:ext cx="634469" cy="276999"/>
          </a:xfrm>
          <a:prstGeom prst="rect">
            <a:avLst/>
          </a:prstGeom>
        </p:spPr>
        <p:txBody>
          <a:bodyPr wrap="none">
            <a:spAutoFit/>
          </a:bodyPr>
          <a:lstStyle/>
          <a:p>
            <a:r>
              <a:rPr lang="pt-BR" sz="1200" b="1" i="1" dirty="0" smtClean="0"/>
              <a:t>Rede D</a:t>
            </a:r>
            <a:endParaRPr lang="pt-BR" sz="1200" b="1" i="1" dirty="0"/>
          </a:p>
        </p:txBody>
      </p:sp>
      <p:pic>
        <p:nvPicPr>
          <p:cNvPr id="3" name="Imagem 2"/>
          <p:cNvPicPr>
            <a:picLocks noChangeAspect="1"/>
          </p:cNvPicPr>
          <p:nvPr/>
        </p:nvPicPr>
        <p:blipFill rotWithShape="1">
          <a:blip r:embed="rId8" cstate="print">
            <a:extLst>
              <a:ext uri="{28A0092B-C50C-407E-A947-70E740481C1C}">
                <a14:useLocalDpi xmlns="" xmlns:a14="http://schemas.microsoft.com/office/drawing/2010/main" val="0"/>
              </a:ext>
            </a:extLst>
          </a:blip>
          <a:srcRect l="3337" t="5112" r="3458" b="4060"/>
          <a:stretch/>
        </p:blipFill>
        <p:spPr>
          <a:xfrm>
            <a:off x="3563888" y="892306"/>
            <a:ext cx="5081052" cy="3500829"/>
          </a:xfrm>
          <a:prstGeom prst="rect">
            <a:avLst/>
          </a:prstGeom>
          <a:ln>
            <a:solidFill>
              <a:schemeClr val="tx1"/>
            </a:solidFill>
          </a:ln>
        </p:spPr>
      </p:pic>
      <p:sp>
        <p:nvSpPr>
          <p:cNvPr id="4" name="Elipse 3"/>
          <p:cNvSpPr/>
          <p:nvPr/>
        </p:nvSpPr>
        <p:spPr>
          <a:xfrm>
            <a:off x="7406601" y="3487701"/>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lipse 14"/>
          <p:cNvSpPr/>
          <p:nvPr/>
        </p:nvSpPr>
        <p:spPr>
          <a:xfrm>
            <a:off x="7452320" y="3640101"/>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Elipse 15"/>
          <p:cNvSpPr/>
          <p:nvPr/>
        </p:nvSpPr>
        <p:spPr>
          <a:xfrm>
            <a:off x="7604720" y="3792501"/>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Elipse 16"/>
          <p:cNvSpPr/>
          <p:nvPr/>
        </p:nvSpPr>
        <p:spPr>
          <a:xfrm>
            <a:off x="7766641" y="3140968"/>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Elipse 17"/>
          <p:cNvSpPr/>
          <p:nvPr/>
        </p:nvSpPr>
        <p:spPr>
          <a:xfrm>
            <a:off x="7596336" y="3239265"/>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Elipse 18"/>
          <p:cNvSpPr/>
          <p:nvPr/>
        </p:nvSpPr>
        <p:spPr>
          <a:xfrm>
            <a:off x="7956376" y="3068960"/>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0" name="Conector de seta reta 19"/>
          <p:cNvCxnSpPr>
            <a:stCxn id="15" idx="3"/>
            <a:endCxn id="1027" idx="3"/>
          </p:cNvCxnSpPr>
          <p:nvPr/>
        </p:nvCxnSpPr>
        <p:spPr>
          <a:xfrm flipH="1" flipV="1">
            <a:off x="2987824" y="2492896"/>
            <a:ext cx="4471191" cy="1186229"/>
          </a:xfrm>
          <a:prstGeom prst="straightConnector1">
            <a:avLst/>
          </a:prstGeom>
          <a:ln w="6350">
            <a:solidFill>
              <a:schemeClr val="tx1">
                <a:lumMod val="85000"/>
                <a:lumOff val="1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3" name="Conector de seta reta 22"/>
          <p:cNvCxnSpPr>
            <a:stCxn id="15" idx="5"/>
          </p:cNvCxnSpPr>
          <p:nvPr/>
        </p:nvCxnSpPr>
        <p:spPr>
          <a:xfrm flipH="1">
            <a:off x="2987824" y="3679125"/>
            <a:ext cx="4503520" cy="1072633"/>
          </a:xfrm>
          <a:prstGeom prst="straightConnector1">
            <a:avLst/>
          </a:prstGeom>
          <a:ln w="6350">
            <a:solidFill>
              <a:schemeClr val="tx1">
                <a:lumMod val="85000"/>
                <a:lumOff val="1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6" name="Conector de seta reta 25"/>
          <p:cNvCxnSpPr>
            <a:stCxn id="15" idx="4"/>
          </p:cNvCxnSpPr>
          <p:nvPr/>
        </p:nvCxnSpPr>
        <p:spPr>
          <a:xfrm flipH="1">
            <a:off x="5867864" y="3685820"/>
            <a:ext cx="1607316" cy="1064944"/>
          </a:xfrm>
          <a:prstGeom prst="straightConnector1">
            <a:avLst/>
          </a:prstGeom>
          <a:ln w="6350">
            <a:solidFill>
              <a:schemeClr val="tx1">
                <a:lumMod val="85000"/>
                <a:lumOff val="15000"/>
              </a:schemeClr>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24" name="Imagem 23" descr="G:\DSCF2145 (800x600).jpg"/>
          <p:cNvPicPr/>
          <p:nvPr/>
        </p:nvPicPr>
        <p:blipFill>
          <a:blip r:embed="rId9" cstate="print"/>
          <a:srcRect/>
          <a:stretch>
            <a:fillRect/>
          </a:stretch>
        </p:blipFill>
        <p:spPr bwMode="auto">
          <a:xfrm>
            <a:off x="6265187" y="4750764"/>
            <a:ext cx="2379754" cy="1728994"/>
          </a:xfrm>
          <a:prstGeom prst="rect">
            <a:avLst/>
          </a:prstGeom>
          <a:ln>
            <a:noFill/>
          </a:ln>
          <a:effectLst>
            <a:outerShdw blurRad="190500" algn="tl" rotWithShape="0">
              <a:srgbClr val="000000">
                <a:alpha val="70000"/>
              </a:srgbClr>
            </a:outerShdw>
          </a:effectLst>
        </p:spPr>
      </p:pic>
      <p:sp>
        <p:nvSpPr>
          <p:cNvPr id="25" name="Retângulo 24"/>
          <p:cNvSpPr/>
          <p:nvPr/>
        </p:nvSpPr>
        <p:spPr>
          <a:xfrm>
            <a:off x="6924613" y="4488659"/>
            <a:ext cx="1146852" cy="276999"/>
          </a:xfrm>
          <a:prstGeom prst="rect">
            <a:avLst/>
          </a:prstGeom>
        </p:spPr>
        <p:txBody>
          <a:bodyPr wrap="none">
            <a:spAutoFit/>
          </a:bodyPr>
          <a:lstStyle/>
          <a:p>
            <a:r>
              <a:rPr lang="pt-BR" sz="1200" b="1" i="1" dirty="0" smtClean="0"/>
              <a:t>Coleta de água</a:t>
            </a:r>
            <a:endParaRPr lang="pt-BR" sz="1200" b="1" i="1" dirty="0"/>
          </a:p>
        </p:txBody>
      </p:sp>
      <p:sp>
        <p:nvSpPr>
          <p:cNvPr id="27" name="Retângulo 26"/>
          <p:cNvSpPr/>
          <p:nvPr/>
        </p:nvSpPr>
        <p:spPr>
          <a:xfrm>
            <a:off x="7067855" y="6453336"/>
            <a:ext cx="814647" cy="261610"/>
          </a:xfrm>
          <a:prstGeom prst="rect">
            <a:avLst/>
          </a:prstGeom>
        </p:spPr>
        <p:txBody>
          <a:bodyPr wrap="none">
            <a:spAutoFit/>
          </a:bodyPr>
          <a:lstStyle/>
          <a:p>
            <a:r>
              <a:rPr lang="pt-BR" sz="1100" dirty="0"/>
              <a:t>3</a:t>
            </a:r>
            <a:r>
              <a:rPr lang="pt-BR" sz="1100" dirty="0" smtClean="0"/>
              <a:t> amostras</a:t>
            </a:r>
            <a:endParaRPr lang="pt-BR" sz="1100" dirty="0"/>
          </a:p>
        </p:txBody>
      </p:sp>
      <p:cxnSp>
        <p:nvCxnSpPr>
          <p:cNvPr id="28" name="Conector de seta reta 27"/>
          <p:cNvCxnSpPr>
            <a:stCxn id="15" idx="4"/>
          </p:cNvCxnSpPr>
          <p:nvPr/>
        </p:nvCxnSpPr>
        <p:spPr>
          <a:xfrm flipH="1">
            <a:off x="6660232" y="3685820"/>
            <a:ext cx="814948" cy="1064944"/>
          </a:xfrm>
          <a:prstGeom prst="straightConnector1">
            <a:avLst/>
          </a:prstGeom>
          <a:ln w="6350">
            <a:solidFill>
              <a:schemeClr val="tx1">
                <a:lumMod val="85000"/>
                <a:lumOff val="1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4467703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191760" y="332656"/>
            <a:ext cx="8073548" cy="369332"/>
          </a:xfrm>
          <a:prstGeom prst="rect">
            <a:avLst/>
          </a:prstGeom>
          <a:noFill/>
        </p:spPr>
        <p:txBody>
          <a:bodyPr wrap="square" rtlCol="0">
            <a:spAutoFit/>
          </a:bodyPr>
          <a:lstStyle/>
          <a:p>
            <a:r>
              <a:rPr lang="pt-BR" dirty="0" smtClean="0"/>
              <a:t>Delineamento Amostral - </a:t>
            </a:r>
            <a:r>
              <a:rPr lang="pt-BR" sz="1400" i="1" dirty="0" smtClean="0"/>
              <a:t>Subprograma de Monitoramento da Entomofauna: Aquática</a:t>
            </a:r>
            <a:endParaRPr lang="pt-BR" sz="1400" i="1" dirty="0"/>
          </a:p>
        </p:txBody>
      </p:sp>
      <p:pic>
        <p:nvPicPr>
          <p:cNvPr id="8"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14385" y="1124744"/>
            <a:ext cx="1889103" cy="2833655"/>
          </a:xfrm>
          <a:prstGeom prst="rect">
            <a:avLst/>
          </a:prstGeom>
          <a:ln>
            <a:noFill/>
          </a:ln>
          <a:effectLst>
            <a:outerShdw blurRad="190500" algn="tl" rotWithShape="0">
              <a:srgbClr val="000000">
                <a:alpha val="70000"/>
              </a:srgbClr>
            </a:outerShdw>
          </a:effectLst>
        </p:spPr>
      </p:pic>
      <p:pic>
        <p:nvPicPr>
          <p:cNvPr id="9"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699792" y="1196752"/>
            <a:ext cx="3383868" cy="2255912"/>
          </a:xfrm>
          <a:prstGeom prst="rect">
            <a:avLst/>
          </a:prstGeom>
          <a:ln>
            <a:noFill/>
          </a:ln>
          <a:effectLst>
            <a:outerShdw blurRad="190500" algn="tl" rotWithShape="0">
              <a:srgbClr val="000000">
                <a:alpha val="70000"/>
              </a:srgbClr>
            </a:outerShdw>
          </a:effectLst>
        </p:spPr>
      </p:pic>
      <p:pic>
        <p:nvPicPr>
          <p:cNvPr id="10"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67544" y="4268747"/>
            <a:ext cx="3384896" cy="2256597"/>
          </a:xfrm>
          <a:prstGeom prst="rect">
            <a:avLst/>
          </a:prstGeom>
          <a:ln>
            <a:noFill/>
          </a:ln>
          <a:effectLst>
            <a:outerShdw blurRad="190500" algn="tl" rotWithShape="0">
              <a:srgbClr val="000000">
                <a:alpha val="70000"/>
              </a:srgbClr>
            </a:outerShdw>
          </a:effectLst>
        </p:spPr>
      </p:pic>
      <p:pic>
        <p:nvPicPr>
          <p:cNvPr id="11" name="Picture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318105" y="3870054"/>
            <a:ext cx="1766063" cy="2649093"/>
          </a:xfrm>
          <a:prstGeom prst="rect">
            <a:avLst/>
          </a:prstGeom>
          <a:ln>
            <a:noFill/>
          </a:ln>
          <a:effectLst>
            <a:outerShdw blurRad="190500" algn="tl" rotWithShape="0">
              <a:srgbClr val="000000">
                <a:alpha val="70000"/>
              </a:srgbClr>
            </a:outerShdw>
          </a:effectLst>
        </p:spPr>
      </p:pic>
      <p:pic>
        <p:nvPicPr>
          <p:cNvPr id="12" name="Picture 2"/>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51037"/>
          <a:stretch/>
        </p:blipFill>
        <p:spPr bwMode="auto">
          <a:xfrm>
            <a:off x="6482357" y="2276872"/>
            <a:ext cx="2338115" cy="350422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0981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m 35"/>
          <p:cNvPicPr>
            <a:picLocks noChangeAspect="1"/>
          </p:cNvPicPr>
          <p:nvPr/>
        </p:nvPicPr>
        <p:blipFill rotWithShape="1">
          <a:blip r:embed="rId3"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4">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sp>
        <p:nvSpPr>
          <p:cNvPr id="2" name="CaixaDeTexto 1"/>
          <p:cNvSpPr txBox="1"/>
          <p:nvPr/>
        </p:nvSpPr>
        <p:spPr>
          <a:xfrm>
            <a:off x="191760" y="332656"/>
            <a:ext cx="8073548" cy="369332"/>
          </a:xfrm>
          <a:prstGeom prst="rect">
            <a:avLst/>
          </a:prstGeom>
          <a:noFill/>
        </p:spPr>
        <p:txBody>
          <a:bodyPr wrap="square" rtlCol="0">
            <a:spAutoFit/>
          </a:bodyPr>
          <a:lstStyle/>
          <a:p>
            <a:r>
              <a:rPr lang="pt-BR" dirty="0" smtClean="0"/>
              <a:t>Delineamento Amostral - </a:t>
            </a:r>
            <a:r>
              <a:rPr lang="pt-BR" sz="1400" i="1" dirty="0" smtClean="0"/>
              <a:t>Subprograma de Monitoramento da Ictiofauna</a:t>
            </a:r>
            <a:endParaRPr lang="pt-BR" sz="1400" i="1" dirty="0"/>
          </a:p>
        </p:txBody>
      </p:sp>
      <p:pic>
        <p:nvPicPr>
          <p:cNvPr id="3077" name="Picture 5"/>
          <p:cNvPicPr>
            <a:picLocks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7823" y="4642103"/>
            <a:ext cx="2520000" cy="172800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80" name="Picture 8"/>
          <p:cNvPicPr>
            <a:picLocks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66454" y="1770173"/>
            <a:ext cx="2520000" cy="172800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82" name="Picture 10"/>
          <p:cNvPicPr>
            <a:picLocks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292117" y="4662490"/>
            <a:ext cx="2520000" cy="172800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7"/>
          <p:cNvPicPr>
            <a:picLocks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156176" y="4653885"/>
            <a:ext cx="2520000" cy="172800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393076" y="1493174"/>
            <a:ext cx="2666756" cy="276999"/>
          </a:xfrm>
          <a:prstGeom prst="rect">
            <a:avLst/>
          </a:prstGeom>
        </p:spPr>
        <p:txBody>
          <a:bodyPr wrap="none">
            <a:spAutoFit/>
          </a:bodyPr>
          <a:lstStyle/>
          <a:p>
            <a:r>
              <a:rPr lang="pt-BR" sz="1200" b="1" i="1" dirty="0"/>
              <a:t>Redes de emalhar (ou redes de espera)</a:t>
            </a:r>
            <a:endParaRPr lang="pt-BR" sz="1200" i="1" dirty="0"/>
          </a:p>
        </p:txBody>
      </p:sp>
      <p:sp>
        <p:nvSpPr>
          <p:cNvPr id="5" name="Retângulo 4"/>
          <p:cNvSpPr/>
          <p:nvPr/>
        </p:nvSpPr>
        <p:spPr>
          <a:xfrm>
            <a:off x="466454" y="3521898"/>
            <a:ext cx="2520000" cy="430887"/>
          </a:xfrm>
          <a:prstGeom prst="rect">
            <a:avLst/>
          </a:prstGeom>
        </p:spPr>
        <p:txBody>
          <a:bodyPr wrap="square">
            <a:spAutoFit/>
          </a:bodyPr>
          <a:lstStyle/>
          <a:p>
            <a:pPr algn="just"/>
            <a:r>
              <a:rPr lang="pt-BR" sz="1100" dirty="0" smtClean="0"/>
              <a:t>Malhas 20</a:t>
            </a:r>
            <a:r>
              <a:rPr lang="pt-BR" sz="1100" dirty="0"/>
              <a:t>, 30, 40, 50, 60 e 80 </a:t>
            </a:r>
            <a:r>
              <a:rPr lang="pt-BR" sz="1100" dirty="0" smtClean="0"/>
              <a:t>mm x </a:t>
            </a:r>
            <a:r>
              <a:rPr lang="pt-BR" sz="1100" dirty="0"/>
              <a:t>24 </a:t>
            </a:r>
            <a:r>
              <a:rPr lang="pt-BR" sz="1100" dirty="0" smtClean="0"/>
              <a:t>horas.</a:t>
            </a:r>
            <a:endParaRPr lang="pt-BR" sz="1100" dirty="0"/>
          </a:p>
        </p:txBody>
      </p:sp>
      <p:sp>
        <p:nvSpPr>
          <p:cNvPr id="16" name="Retângulo 15"/>
          <p:cNvSpPr/>
          <p:nvPr/>
        </p:nvSpPr>
        <p:spPr>
          <a:xfrm>
            <a:off x="3958460" y="4389812"/>
            <a:ext cx="1187313" cy="276999"/>
          </a:xfrm>
          <a:prstGeom prst="rect">
            <a:avLst/>
          </a:prstGeom>
        </p:spPr>
        <p:txBody>
          <a:bodyPr wrap="none">
            <a:spAutoFit/>
          </a:bodyPr>
          <a:lstStyle/>
          <a:p>
            <a:r>
              <a:rPr lang="pt-BR" sz="1200" b="1" i="1" dirty="0"/>
              <a:t>Rede de arrasto</a:t>
            </a:r>
            <a:endParaRPr lang="pt-BR" sz="1200" i="1" dirty="0"/>
          </a:p>
        </p:txBody>
      </p:sp>
      <p:sp>
        <p:nvSpPr>
          <p:cNvPr id="17" name="Retângulo 16"/>
          <p:cNvSpPr/>
          <p:nvPr/>
        </p:nvSpPr>
        <p:spPr>
          <a:xfrm>
            <a:off x="3967216" y="6381885"/>
            <a:ext cx="1567916" cy="261610"/>
          </a:xfrm>
          <a:prstGeom prst="rect">
            <a:avLst/>
          </a:prstGeom>
        </p:spPr>
        <p:txBody>
          <a:bodyPr wrap="square">
            <a:spAutoFit/>
          </a:bodyPr>
          <a:lstStyle/>
          <a:p>
            <a:pPr algn="just"/>
            <a:r>
              <a:rPr lang="pt-BR" sz="1100" dirty="0" smtClean="0"/>
              <a:t>03 arrastos x 3 dias</a:t>
            </a:r>
            <a:endParaRPr lang="pt-BR" sz="1100" dirty="0"/>
          </a:p>
        </p:txBody>
      </p:sp>
      <p:sp>
        <p:nvSpPr>
          <p:cNvPr id="6" name="Retângulo 5"/>
          <p:cNvSpPr/>
          <p:nvPr/>
        </p:nvSpPr>
        <p:spPr>
          <a:xfrm>
            <a:off x="1402157" y="4365104"/>
            <a:ext cx="651332" cy="276999"/>
          </a:xfrm>
          <a:prstGeom prst="rect">
            <a:avLst/>
          </a:prstGeom>
        </p:spPr>
        <p:txBody>
          <a:bodyPr wrap="none">
            <a:spAutoFit/>
          </a:bodyPr>
          <a:lstStyle/>
          <a:p>
            <a:r>
              <a:rPr lang="pt-BR" sz="1200" b="1" i="1" dirty="0"/>
              <a:t>Tarrafa</a:t>
            </a:r>
            <a:endParaRPr lang="pt-BR" sz="1200" i="1" dirty="0"/>
          </a:p>
        </p:txBody>
      </p:sp>
      <p:sp>
        <p:nvSpPr>
          <p:cNvPr id="7" name="Retângulo 6"/>
          <p:cNvSpPr/>
          <p:nvPr/>
        </p:nvSpPr>
        <p:spPr>
          <a:xfrm>
            <a:off x="467402" y="6382489"/>
            <a:ext cx="2520422" cy="430887"/>
          </a:xfrm>
          <a:prstGeom prst="rect">
            <a:avLst/>
          </a:prstGeom>
        </p:spPr>
        <p:txBody>
          <a:bodyPr wrap="square">
            <a:spAutoFit/>
          </a:bodyPr>
          <a:lstStyle/>
          <a:p>
            <a:r>
              <a:rPr lang="pt-BR" sz="1100" dirty="0" smtClean="0"/>
              <a:t>03 arremessos  x  malhas </a:t>
            </a:r>
            <a:r>
              <a:rPr lang="pt-BR" sz="1100" dirty="0"/>
              <a:t>15, 30, 60 e </a:t>
            </a:r>
            <a:r>
              <a:rPr lang="pt-BR" sz="1100" dirty="0" smtClean="0"/>
              <a:t>70 x 3 dias </a:t>
            </a:r>
            <a:endParaRPr lang="pt-BR" sz="1100" dirty="0"/>
          </a:p>
        </p:txBody>
      </p:sp>
      <p:sp>
        <p:nvSpPr>
          <p:cNvPr id="20" name="Retângulo 19"/>
          <p:cNvSpPr/>
          <p:nvPr/>
        </p:nvSpPr>
        <p:spPr>
          <a:xfrm>
            <a:off x="6842291" y="6401070"/>
            <a:ext cx="1147769" cy="261610"/>
          </a:xfrm>
          <a:prstGeom prst="rect">
            <a:avLst/>
          </a:prstGeom>
        </p:spPr>
        <p:txBody>
          <a:bodyPr wrap="square">
            <a:spAutoFit/>
          </a:bodyPr>
          <a:lstStyle/>
          <a:p>
            <a:pPr algn="just"/>
            <a:r>
              <a:rPr lang="pt-BR" sz="1100" dirty="0" smtClean="0"/>
              <a:t>10 min x 3 dias</a:t>
            </a:r>
            <a:endParaRPr lang="pt-BR" sz="1100" dirty="0"/>
          </a:p>
        </p:txBody>
      </p:sp>
      <p:sp>
        <p:nvSpPr>
          <p:cNvPr id="21" name="Retângulo 20"/>
          <p:cNvSpPr/>
          <p:nvPr/>
        </p:nvSpPr>
        <p:spPr>
          <a:xfrm>
            <a:off x="7152922" y="4379074"/>
            <a:ext cx="671081" cy="276999"/>
          </a:xfrm>
          <a:prstGeom prst="rect">
            <a:avLst/>
          </a:prstGeom>
        </p:spPr>
        <p:txBody>
          <a:bodyPr wrap="none">
            <a:spAutoFit/>
          </a:bodyPr>
          <a:lstStyle/>
          <a:p>
            <a:r>
              <a:rPr lang="pt-BR" sz="1200" b="1" i="1" dirty="0" smtClean="0"/>
              <a:t>Peneira</a:t>
            </a:r>
            <a:endParaRPr lang="pt-BR" sz="1200" i="1" dirty="0"/>
          </a:p>
        </p:txBody>
      </p:sp>
      <p:pic>
        <p:nvPicPr>
          <p:cNvPr id="18" name="Imagem 17"/>
          <p:cNvPicPr>
            <a:picLocks noChangeAspect="1"/>
          </p:cNvPicPr>
          <p:nvPr/>
        </p:nvPicPr>
        <p:blipFill rotWithShape="1">
          <a:blip r:embed="rId9" cstate="print">
            <a:extLst>
              <a:ext uri="{28A0092B-C50C-407E-A947-70E740481C1C}">
                <a14:useLocalDpi xmlns="" xmlns:a14="http://schemas.microsoft.com/office/drawing/2010/main" val="0"/>
              </a:ext>
            </a:extLst>
          </a:blip>
          <a:srcRect l="3337" t="5112" r="3458" b="4060"/>
          <a:stretch/>
        </p:blipFill>
        <p:spPr>
          <a:xfrm>
            <a:off x="3563888" y="892306"/>
            <a:ext cx="5081052" cy="3500829"/>
          </a:xfrm>
          <a:prstGeom prst="rect">
            <a:avLst/>
          </a:prstGeom>
          <a:ln>
            <a:solidFill>
              <a:schemeClr val="tx1"/>
            </a:solidFill>
          </a:ln>
        </p:spPr>
      </p:pic>
      <p:sp>
        <p:nvSpPr>
          <p:cNvPr id="8" name="Elipse 7"/>
          <p:cNvSpPr/>
          <p:nvPr/>
        </p:nvSpPr>
        <p:spPr>
          <a:xfrm>
            <a:off x="7236296" y="3140968"/>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Elipse 18"/>
          <p:cNvSpPr/>
          <p:nvPr/>
        </p:nvSpPr>
        <p:spPr>
          <a:xfrm>
            <a:off x="7622625" y="3725416"/>
            <a:ext cx="45719" cy="457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Elipse 21"/>
          <p:cNvSpPr/>
          <p:nvPr/>
        </p:nvSpPr>
        <p:spPr>
          <a:xfrm>
            <a:off x="7190577" y="2951233"/>
            <a:ext cx="45719" cy="457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Elipse 22"/>
          <p:cNvSpPr/>
          <p:nvPr/>
        </p:nvSpPr>
        <p:spPr>
          <a:xfrm>
            <a:off x="7873376" y="2735209"/>
            <a:ext cx="45719" cy="457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p:cNvSpPr/>
          <p:nvPr/>
        </p:nvSpPr>
        <p:spPr>
          <a:xfrm>
            <a:off x="7910657" y="4031353"/>
            <a:ext cx="45719" cy="457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Elipse 24"/>
          <p:cNvSpPr/>
          <p:nvPr/>
        </p:nvSpPr>
        <p:spPr>
          <a:xfrm>
            <a:off x="6588224" y="2159145"/>
            <a:ext cx="45719" cy="457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Elipse 25"/>
          <p:cNvSpPr/>
          <p:nvPr/>
        </p:nvSpPr>
        <p:spPr>
          <a:xfrm>
            <a:off x="5220072" y="3743321"/>
            <a:ext cx="45719" cy="457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Elipse 26"/>
          <p:cNvSpPr/>
          <p:nvPr/>
        </p:nvSpPr>
        <p:spPr>
          <a:xfrm>
            <a:off x="7910657" y="2636912"/>
            <a:ext cx="45719" cy="4571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Elipse 27"/>
          <p:cNvSpPr/>
          <p:nvPr/>
        </p:nvSpPr>
        <p:spPr>
          <a:xfrm>
            <a:off x="6804248" y="2519185"/>
            <a:ext cx="45719" cy="4571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Elipse 29"/>
          <p:cNvSpPr/>
          <p:nvPr/>
        </p:nvSpPr>
        <p:spPr>
          <a:xfrm>
            <a:off x="6732240" y="3311273"/>
            <a:ext cx="45719" cy="4571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Elipse 30"/>
          <p:cNvSpPr/>
          <p:nvPr/>
        </p:nvSpPr>
        <p:spPr>
          <a:xfrm>
            <a:off x="5390377" y="3671313"/>
            <a:ext cx="45719" cy="45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2" name="Elipse 31"/>
          <p:cNvSpPr/>
          <p:nvPr/>
        </p:nvSpPr>
        <p:spPr>
          <a:xfrm>
            <a:off x="6542505" y="2204864"/>
            <a:ext cx="45719" cy="45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3" name="Elipse 32"/>
          <p:cNvSpPr/>
          <p:nvPr/>
        </p:nvSpPr>
        <p:spPr>
          <a:xfrm>
            <a:off x="7694633" y="3887337"/>
            <a:ext cx="45719" cy="45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34" name="Conector de seta reta 33"/>
          <p:cNvCxnSpPr>
            <a:stCxn id="8" idx="3"/>
            <a:endCxn id="3080" idx="3"/>
          </p:cNvCxnSpPr>
          <p:nvPr/>
        </p:nvCxnSpPr>
        <p:spPr>
          <a:xfrm flipH="1" flipV="1">
            <a:off x="2986454" y="2634173"/>
            <a:ext cx="4256537" cy="545819"/>
          </a:xfrm>
          <a:prstGeom prst="straightConnector1">
            <a:avLst/>
          </a:prstGeom>
          <a:ln w="6350">
            <a:solidFill>
              <a:schemeClr val="tx1">
                <a:lumMod val="85000"/>
                <a:lumOff val="1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5" name="Conector de seta reta 34"/>
          <p:cNvCxnSpPr>
            <a:stCxn id="26" idx="1"/>
          </p:cNvCxnSpPr>
          <p:nvPr/>
        </p:nvCxnSpPr>
        <p:spPr>
          <a:xfrm flipH="1">
            <a:off x="2987824" y="3750016"/>
            <a:ext cx="2238943" cy="892087"/>
          </a:xfrm>
          <a:prstGeom prst="straightConnector1">
            <a:avLst/>
          </a:prstGeom>
          <a:ln w="6350">
            <a:solidFill>
              <a:schemeClr val="tx1">
                <a:lumMod val="85000"/>
                <a:lumOff val="1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7" name="Conector de seta reta 36"/>
          <p:cNvCxnSpPr>
            <a:stCxn id="31" idx="5"/>
          </p:cNvCxnSpPr>
          <p:nvPr/>
        </p:nvCxnSpPr>
        <p:spPr>
          <a:xfrm>
            <a:off x="5429401" y="3710337"/>
            <a:ext cx="6695" cy="931766"/>
          </a:xfrm>
          <a:prstGeom prst="straightConnector1">
            <a:avLst/>
          </a:prstGeom>
          <a:ln w="6350">
            <a:solidFill>
              <a:schemeClr val="tx1">
                <a:lumMod val="85000"/>
                <a:lumOff val="1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3" name="Conector de seta reta 42"/>
          <p:cNvCxnSpPr>
            <a:stCxn id="30" idx="3"/>
          </p:cNvCxnSpPr>
          <p:nvPr/>
        </p:nvCxnSpPr>
        <p:spPr>
          <a:xfrm>
            <a:off x="6738935" y="3350297"/>
            <a:ext cx="16164" cy="1291806"/>
          </a:xfrm>
          <a:prstGeom prst="straightConnector1">
            <a:avLst/>
          </a:prstGeom>
          <a:ln w="6350">
            <a:solidFill>
              <a:schemeClr val="tx1">
                <a:lumMod val="85000"/>
                <a:lumOff val="1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7672094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m 31"/>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sp>
        <p:nvSpPr>
          <p:cNvPr id="2" name="CaixaDeTexto 1"/>
          <p:cNvSpPr txBox="1"/>
          <p:nvPr/>
        </p:nvSpPr>
        <p:spPr>
          <a:xfrm>
            <a:off x="191760" y="332656"/>
            <a:ext cx="8073548" cy="369332"/>
          </a:xfrm>
          <a:prstGeom prst="rect">
            <a:avLst/>
          </a:prstGeom>
          <a:noFill/>
        </p:spPr>
        <p:txBody>
          <a:bodyPr wrap="square" rtlCol="0">
            <a:spAutoFit/>
          </a:bodyPr>
          <a:lstStyle/>
          <a:p>
            <a:r>
              <a:rPr lang="pt-BR" dirty="0" smtClean="0"/>
              <a:t>Delineamento Amostral - </a:t>
            </a:r>
            <a:r>
              <a:rPr lang="pt-BR" sz="1400" i="1" dirty="0" smtClean="0"/>
              <a:t>Subprograma de Monitoramento da Ictiofauna</a:t>
            </a:r>
            <a:endParaRPr lang="pt-BR" sz="1400" i="1" dirty="0"/>
          </a:p>
        </p:txBody>
      </p:sp>
      <p:pic>
        <p:nvPicPr>
          <p:cNvPr id="4" name="Picture 9"/>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307372" y="4727787"/>
            <a:ext cx="2697164" cy="180020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23528" y="1916832"/>
            <a:ext cx="2750163" cy="1835574"/>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tângulo 6"/>
          <p:cNvSpPr/>
          <p:nvPr/>
        </p:nvSpPr>
        <p:spPr>
          <a:xfrm>
            <a:off x="3870675" y="4437112"/>
            <a:ext cx="1570558" cy="276999"/>
          </a:xfrm>
          <a:prstGeom prst="rect">
            <a:avLst/>
          </a:prstGeom>
        </p:spPr>
        <p:txBody>
          <a:bodyPr wrap="none">
            <a:spAutoFit/>
          </a:bodyPr>
          <a:lstStyle/>
          <a:p>
            <a:r>
              <a:rPr lang="pt-BR" sz="1200" b="1" i="1" dirty="0" smtClean="0"/>
              <a:t>Rede de ictioplâncton</a:t>
            </a:r>
            <a:endParaRPr lang="pt-BR" sz="1200" i="1" dirty="0"/>
          </a:p>
        </p:txBody>
      </p:sp>
      <p:sp>
        <p:nvSpPr>
          <p:cNvPr id="8" name="Retângulo 7"/>
          <p:cNvSpPr/>
          <p:nvPr/>
        </p:nvSpPr>
        <p:spPr>
          <a:xfrm>
            <a:off x="1452194" y="1639831"/>
            <a:ext cx="492827" cy="276999"/>
          </a:xfrm>
          <a:prstGeom prst="rect">
            <a:avLst/>
          </a:prstGeom>
        </p:spPr>
        <p:txBody>
          <a:bodyPr wrap="none">
            <a:spAutoFit/>
          </a:bodyPr>
          <a:lstStyle/>
          <a:p>
            <a:r>
              <a:rPr lang="pt-BR" sz="1200" b="1" i="1" dirty="0" smtClean="0"/>
              <a:t>Puçá</a:t>
            </a:r>
            <a:endParaRPr lang="pt-BR" sz="1200" i="1" dirty="0"/>
          </a:p>
        </p:txBody>
      </p:sp>
      <p:sp>
        <p:nvSpPr>
          <p:cNvPr id="9" name="Retângulo 8"/>
          <p:cNvSpPr/>
          <p:nvPr/>
        </p:nvSpPr>
        <p:spPr>
          <a:xfrm>
            <a:off x="1124722" y="3762201"/>
            <a:ext cx="1147769" cy="261610"/>
          </a:xfrm>
          <a:prstGeom prst="rect">
            <a:avLst/>
          </a:prstGeom>
        </p:spPr>
        <p:txBody>
          <a:bodyPr wrap="square">
            <a:spAutoFit/>
          </a:bodyPr>
          <a:lstStyle/>
          <a:p>
            <a:pPr algn="just"/>
            <a:r>
              <a:rPr lang="pt-BR" sz="1100" dirty="0" smtClean="0"/>
              <a:t>10 min x 3 dias</a:t>
            </a:r>
            <a:endParaRPr lang="pt-BR" sz="1100" dirty="0"/>
          </a:p>
        </p:txBody>
      </p:sp>
      <p:sp>
        <p:nvSpPr>
          <p:cNvPr id="10" name="Retângulo 9"/>
          <p:cNvSpPr/>
          <p:nvPr/>
        </p:nvSpPr>
        <p:spPr>
          <a:xfrm>
            <a:off x="4082069" y="6512299"/>
            <a:ext cx="1147769" cy="261610"/>
          </a:xfrm>
          <a:prstGeom prst="rect">
            <a:avLst/>
          </a:prstGeom>
        </p:spPr>
        <p:txBody>
          <a:bodyPr wrap="square">
            <a:spAutoFit/>
          </a:bodyPr>
          <a:lstStyle/>
          <a:p>
            <a:pPr algn="just"/>
            <a:r>
              <a:rPr lang="pt-BR" sz="1100" dirty="0"/>
              <a:t>2</a:t>
            </a:r>
            <a:r>
              <a:rPr lang="pt-BR" sz="1100" dirty="0" smtClean="0"/>
              <a:t>0 min x 3 dias</a:t>
            </a:r>
            <a:endParaRPr lang="pt-BR" sz="1100" dirty="0"/>
          </a:p>
        </p:txBody>
      </p:sp>
      <p:pic>
        <p:nvPicPr>
          <p:cNvPr id="11" name="Imagem 10"/>
          <p:cNvPicPr>
            <a:picLocks noChangeAspect="1"/>
          </p:cNvPicPr>
          <p:nvPr/>
        </p:nvPicPr>
        <p:blipFill rotWithShape="1">
          <a:blip r:embed="rId6" cstate="print">
            <a:extLst>
              <a:ext uri="{28A0092B-C50C-407E-A947-70E740481C1C}">
                <a14:useLocalDpi xmlns="" xmlns:a14="http://schemas.microsoft.com/office/drawing/2010/main" val="0"/>
              </a:ext>
            </a:extLst>
          </a:blip>
          <a:srcRect l="3337" t="5112" r="3458" b="4060"/>
          <a:stretch/>
        </p:blipFill>
        <p:spPr>
          <a:xfrm>
            <a:off x="3563888" y="892306"/>
            <a:ext cx="5081052" cy="3500829"/>
          </a:xfrm>
          <a:prstGeom prst="rect">
            <a:avLst/>
          </a:prstGeom>
          <a:ln>
            <a:solidFill>
              <a:schemeClr val="tx1"/>
            </a:solidFill>
          </a:ln>
        </p:spPr>
      </p:pic>
      <p:sp>
        <p:nvSpPr>
          <p:cNvPr id="12" name="Elipse 11"/>
          <p:cNvSpPr/>
          <p:nvPr/>
        </p:nvSpPr>
        <p:spPr>
          <a:xfrm>
            <a:off x="7416176" y="3573016"/>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lipse 12"/>
          <p:cNvSpPr/>
          <p:nvPr/>
        </p:nvSpPr>
        <p:spPr>
          <a:xfrm>
            <a:off x="7622625" y="3725416"/>
            <a:ext cx="45719" cy="457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Elipse 13"/>
          <p:cNvSpPr/>
          <p:nvPr/>
        </p:nvSpPr>
        <p:spPr>
          <a:xfrm>
            <a:off x="7190577" y="2951233"/>
            <a:ext cx="45719" cy="457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lipse 14"/>
          <p:cNvSpPr/>
          <p:nvPr/>
        </p:nvSpPr>
        <p:spPr>
          <a:xfrm>
            <a:off x="7873376" y="2735209"/>
            <a:ext cx="45719" cy="457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Elipse 15"/>
          <p:cNvSpPr/>
          <p:nvPr/>
        </p:nvSpPr>
        <p:spPr>
          <a:xfrm>
            <a:off x="7910657" y="4031353"/>
            <a:ext cx="45719" cy="457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Elipse 16"/>
          <p:cNvSpPr/>
          <p:nvPr/>
        </p:nvSpPr>
        <p:spPr>
          <a:xfrm>
            <a:off x="6588224" y="2159145"/>
            <a:ext cx="45719" cy="457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Elipse 17"/>
          <p:cNvSpPr/>
          <p:nvPr/>
        </p:nvSpPr>
        <p:spPr>
          <a:xfrm>
            <a:off x="5220072" y="3743321"/>
            <a:ext cx="45719" cy="457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Elipse 18"/>
          <p:cNvSpPr/>
          <p:nvPr/>
        </p:nvSpPr>
        <p:spPr>
          <a:xfrm>
            <a:off x="7910657" y="2636912"/>
            <a:ext cx="45719" cy="4571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Elipse 19"/>
          <p:cNvSpPr/>
          <p:nvPr/>
        </p:nvSpPr>
        <p:spPr>
          <a:xfrm>
            <a:off x="6804248" y="2519185"/>
            <a:ext cx="45719" cy="4571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Elipse 20"/>
          <p:cNvSpPr/>
          <p:nvPr/>
        </p:nvSpPr>
        <p:spPr>
          <a:xfrm>
            <a:off x="6732240" y="3311273"/>
            <a:ext cx="45719" cy="4571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Elipse 21"/>
          <p:cNvSpPr/>
          <p:nvPr/>
        </p:nvSpPr>
        <p:spPr>
          <a:xfrm>
            <a:off x="5390377" y="3671313"/>
            <a:ext cx="45719" cy="45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 name="Elipse 22"/>
          <p:cNvSpPr/>
          <p:nvPr/>
        </p:nvSpPr>
        <p:spPr>
          <a:xfrm>
            <a:off x="6542505" y="2204864"/>
            <a:ext cx="45719" cy="45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Elipse 23"/>
          <p:cNvSpPr/>
          <p:nvPr/>
        </p:nvSpPr>
        <p:spPr>
          <a:xfrm>
            <a:off x="7694633" y="3887337"/>
            <a:ext cx="45719" cy="45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5" name="Elipse 24"/>
          <p:cNvSpPr/>
          <p:nvPr/>
        </p:nvSpPr>
        <p:spPr>
          <a:xfrm>
            <a:off x="6614513" y="342900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Elipse 25"/>
          <p:cNvSpPr/>
          <p:nvPr/>
        </p:nvSpPr>
        <p:spPr>
          <a:xfrm>
            <a:off x="7020272" y="256490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Elipse 26"/>
          <p:cNvSpPr/>
          <p:nvPr/>
        </p:nvSpPr>
        <p:spPr>
          <a:xfrm>
            <a:off x="7766641" y="367131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Elipse 27"/>
          <p:cNvSpPr/>
          <p:nvPr/>
        </p:nvSpPr>
        <p:spPr>
          <a:xfrm>
            <a:off x="7740352" y="3789040"/>
            <a:ext cx="45719" cy="457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Elipse 28"/>
          <p:cNvSpPr/>
          <p:nvPr/>
        </p:nvSpPr>
        <p:spPr>
          <a:xfrm>
            <a:off x="7910657" y="2996952"/>
            <a:ext cx="45719" cy="457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Elipse 29"/>
          <p:cNvSpPr/>
          <p:nvPr/>
        </p:nvSpPr>
        <p:spPr>
          <a:xfrm>
            <a:off x="6732240" y="2303161"/>
            <a:ext cx="45719" cy="457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31" name="Conector de seta reta 30"/>
          <p:cNvCxnSpPr>
            <a:stCxn id="25" idx="2"/>
            <a:endCxn id="5" idx="3"/>
          </p:cNvCxnSpPr>
          <p:nvPr/>
        </p:nvCxnSpPr>
        <p:spPr>
          <a:xfrm flipH="1" flipV="1">
            <a:off x="3073691" y="2834619"/>
            <a:ext cx="3540822" cy="617241"/>
          </a:xfrm>
          <a:prstGeom prst="straightConnector1">
            <a:avLst/>
          </a:prstGeom>
          <a:ln w="6350">
            <a:solidFill>
              <a:schemeClr val="tx1">
                <a:lumMod val="85000"/>
                <a:lumOff val="1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3" name="Conector de seta reta 32"/>
          <p:cNvCxnSpPr>
            <a:stCxn id="28" idx="3"/>
          </p:cNvCxnSpPr>
          <p:nvPr/>
        </p:nvCxnSpPr>
        <p:spPr>
          <a:xfrm flipH="1">
            <a:off x="6004536" y="3828064"/>
            <a:ext cx="1742511" cy="899723"/>
          </a:xfrm>
          <a:prstGeom prst="straightConnector1">
            <a:avLst/>
          </a:prstGeom>
          <a:ln w="6350">
            <a:solidFill>
              <a:schemeClr val="tx1">
                <a:lumMod val="85000"/>
                <a:lumOff val="1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0518892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15"/>
          <p:cNvSpPr/>
          <p:nvPr/>
        </p:nvSpPr>
        <p:spPr>
          <a:xfrm>
            <a:off x="277498" y="3854966"/>
            <a:ext cx="8670254" cy="1446242"/>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pt-BR"/>
          </a:p>
        </p:txBody>
      </p:sp>
      <p:sp>
        <p:nvSpPr>
          <p:cNvPr id="15" name="Retângulo 14"/>
          <p:cNvSpPr/>
          <p:nvPr/>
        </p:nvSpPr>
        <p:spPr>
          <a:xfrm>
            <a:off x="277498" y="1689352"/>
            <a:ext cx="8670254" cy="165167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pt-BR"/>
          </a:p>
        </p:txBody>
      </p:sp>
      <p:sp>
        <p:nvSpPr>
          <p:cNvPr id="2" name="CaixaDeTexto 1"/>
          <p:cNvSpPr txBox="1"/>
          <p:nvPr/>
        </p:nvSpPr>
        <p:spPr>
          <a:xfrm>
            <a:off x="277498" y="1196752"/>
            <a:ext cx="1087157" cy="338554"/>
          </a:xfrm>
          <a:prstGeom prst="rect">
            <a:avLst/>
          </a:prstGeom>
          <a:noFill/>
        </p:spPr>
        <p:txBody>
          <a:bodyPr wrap="none" rtlCol="0">
            <a:spAutoFit/>
          </a:bodyPr>
          <a:lstStyle/>
          <a:p>
            <a:r>
              <a:rPr lang="pt-BR" sz="1600" i="1" dirty="0" smtClean="0"/>
              <a:t>Resultados</a:t>
            </a:r>
            <a:endParaRPr lang="pt-BR" sz="1600" i="1" dirty="0"/>
          </a:p>
        </p:txBody>
      </p:sp>
      <p:sp>
        <p:nvSpPr>
          <p:cNvPr id="3" name="CaixaDeTexto 2"/>
          <p:cNvSpPr txBox="1"/>
          <p:nvPr/>
        </p:nvSpPr>
        <p:spPr>
          <a:xfrm>
            <a:off x="325970" y="2204864"/>
            <a:ext cx="1692130" cy="707886"/>
          </a:xfrm>
          <a:prstGeom prst="rect">
            <a:avLst/>
          </a:prstGeom>
          <a:noFill/>
        </p:spPr>
        <p:txBody>
          <a:bodyPr wrap="none" rtlCol="0">
            <a:spAutoFit/>
          </a:bodyPr>
          <a:lstStyle/>
          <a:p>
            <a:pPr algn="ctr"/>
            <a:r>
              <a:rPr lang="pt-BR" sz="2000" b="1" dirty="0" smtClean="0"/>
              <a:t>Entomofauna:</a:t>
            </a:r>
          </a:p>
          <a:p>
            <a:pPr algn="ctr"/>
            <a:r>
              <a:rPr lang="pt-BR" sz="2000" b="1" dirty="0" smtClean="0"/>
              <a:t>Aquática</a:t>
            </a:r>
            <a:endParaRPr lang="pt-BR" sz="2000" b="1" dirty="0"/>
          </a:p>
        </p:txBody>
      </p:sp>
      <p:sp>
        <p:nvSpPr>
          <p:cNvPr id="4" name="CaixaDeTexto 3"/>
          <p:cNvSpPr txBox="1"/>
          <p:nvPr/>
        </p:nvSpPr>
        <p:spPr>
          <a:xfrm>
            <a:off x="425132" y="4264746"/>
            <a:ext cx="1256178" cy="400110"/>
          </a:xfrm>
          <a:prstGeom prst="rect">
            <a:avLst/>
          </a:prstGeom>
          <a:noFill/>
        </p:spPr>
        <p:txBody>
          <a:bodyPr wrap="none" rtlCol="0">
            <a:spAutoFit/>
          </a:bodyPr>
          <a:lstStyle/>
          <a:p>
            <a:r>
              <a:rPr lang="pt-BR" sz="2000" b="1" dirty="0" smtClean="0"/>
              <a:t>Ictiofauna</a:t>
            </a:r>
            <a:endParaRPr lang="pt-BR" sz="2000" b="1" dirty="0"/>
          </a:p>
        </p:txBody>
      </p:sp>
      <p:sp>
        <p:nvSpPr>
          <p:cNvPr id="13" name="CaixaDeTexto 12"/>
          <p:cNvSpPr txBox="1"/>
          <p:nvPr/>
        </p:nvSpPr>
        <p:spPr>
          <a:xfrm>
            <a:off x="1835696" y="4149080"/>
            <a:ext cx="1927131" cy="646331"/>
          </a:xfrm>
          <a:prstGeom prst="rect">
            <a:avLst/>
          </a:prstGeom>
          <a:noFill/>
        </p:spPr>
        <p:txBody>
          <a:bodyPr wrap="none" rtlCol="0">
            <a:spAutoFit/>
          </a:bodyPr>
          <a:lstStyle/>
          <a:p>
            <a:r>
              <a:rPr lang="pt-BR" b="1" dirty="0" smtClean="0"/>
              <a:t>123 espécies</a:t>
            </a:r>
          </a:p>
          <a:p>
            <a:r>
              <a:rPr lang="pt-BR" b="1" dirty="0" smtClean="0"/>
              <a:t>150 </a:t>
            </a:r>
            <a:r>
              <a:rPr lang="pt-BR" b="1" dirty="0"/>
              <a:t>mil </a:t>
            </a:r>
            <a:r>
              <a:rPr lang="pt-BR" b="1" dirty="0" smtClean="0"/>
              <a:t>indivíduos</a:t>
            </a:r>
            <a:endParaRPr lang="pt-BR" b="1" dirty="0"/>
          </a:p>
        </p:txBody>
      </p:sp>
      <p:sp>
        <p:nvSpPr>
          <p:cNvPr id="14" name="CaixaDeTexto 13"/>
          <p:cNvSpPr txBox="1"/>
          <p:nvPr/>
        </p:nvSpPr>
        <p:spPr>
          <a:xfrm>
            <a:off x="3996290" y="3993311"/>
            <a:ext cx="4920321" cy="1169551"/>
          </a:xfrm>
          <a:prstGeom prst="rect">
            <a:avLst/>
          </a:prstGeom>
          <a:noFill/>
        </p:spPr>
        <p:txBody>
          <a:bodyPr wrap="none" rtlCol="0">
            <a:spAutoFit/>
          </a:bodyPr>
          <a:lstStyle/>
          <a:p>
            <a:r>
              <a:rPr lang="pt-BR" sz="1400" dirty="0" smtClean="0"/>
              <a:t>25 espécies endêmicas da Bacia Hidrográfica do rio São Francisco</a:t>
            </a:r>
            <a:endParaRPr lang="pt-BR" sz="1400" dirty="0"/>
          </a:p>
          <a:p>
            <a:r>
              <a:rPr lang="pt-BR" sz="1400" dirty="0" smtClean="0"/>
              <a:t>02 espécies exóticas</a:t>
            </a:r>
          </a:p>
          <a:p>
            <a:r>
              <a:rPr lang="pt-BR" sz="1400" dirty="0" smtClean="0"/>
              <a:t>12 espécies </a:t>
            </a:r>
            <a:r>
              <a:rPr lang="pt-BR" sz="1400" dirty="0" err="1" smtClean="0"/>
              <a:t>translocadas</a:t>
            </a:r>
            <a:endParaRPr lang="pt-BR" sz="1400" dirty="0" smtClean="0"/>
          </a:p>
          <a:p>
            <a:r>
              <a:rPr lang="pt-BR" sz="1400" dirty="0" smtClean="0"/>
              <a:t>7 espécies migradoras</a:t>
            </a:r>
          </a:p>
          <a:p>
            <a:r>
              <a:rPr lang="pt-BR" sz="1400" dirty="0" smtClean="0"/>
              <a:t>19 espécies sensíveis</a:t>
            </a:r>
            <a:endParaRPr lang="pt-BR" sz="1400" dirty="0"/>
          </a:p>
        </p:txBody>
      </p:sp>
      <p:sp>
        <p:nvSpPr>
          <p:cNvPr id="26" name="Retângulo 25"/>
          <p:cNvSpPr/>
          <p:nvPr/>
        </p:nvSpPr>
        <p:spPr>
          <a:xfrm>
            <a:off x="2176154" y="1939800"/>
            <a:ext cx="1669311" cy="1200329"/>
          </a:xfrm>
          <a:prstGeom prst="rect">
            <a:avLst/>
          </a:prstGeom>
        </p:spPr>
        <p:txBody>
          <a:bodyPr wrap="square">
            <a:spAutoFit/>
          </a:bodyPr>
          <a:lstStyle/>
          <a:p>
            <a:pPr marL="285750" indent="-285750">
              <a:buFontTx/>
              <a:buChar char="-"/>
            </a:pPr>
            <a:r>
              <a:rPr lang="pt-BR" b="1" dirty="0"/>
              <a:t>240 táxons </a:t>
            </a:r>
            <a:endParaRPr lang="pt-BR" b="1" i="1" dirty="0"/>
          </a:p>
          <a:p>
            <a:pPr marL="285750" indent="-285750">
              <a:buFontTx/>
              <a:buChar char="-"/>
            </a:pPr>
            <a:r>
              <a:rPr lang="pt-BR" b="1" dirty="0"/>
              <a:t>185 gêneros </a:t>
            </a:r>
          </a:p>
          <a:p>
            <a:pPr marL="285750" indent="-285750">
              <a:buFontTx/>
              <a:buChar char="-"/>
            </a:pPr>
            <a:r>
              <a:rPr lang="pt-BR" b="1" dirty="0"/>
              <a:t>68  famílias </a:t>
            </a:r>
          </a:p>
          <a:p>
            <a:pPr marL="285750" indent="-285750">
              <a:buFontTx/>
              <a:buChar char="-"/>
            </a:pPr>
            <a:r>
              <a:rPr lang="pt-BR" b="1" dirty="0"/>
              <a:t>07  ordens  </a:t>
            </a:r>
            <a:endParaRPr lang="pt-BR" dirty="0"/>
          </a:p>
        </p:txBody>
      </p:sp>
      <p:sp>
        <p:nvSpPr>
          <p:cNvPr id="27" name="Retângulo 26"/>
          <p:cNvSpPr/>
          <p:nvPr/>
        </p:nvSpPr>
        <p:spPr>
          <a:xfrm>
            <a:off x="4067944" y="2330521"/>
            <a:ext cx="2274982" cy="369332"/>
          </a:xfrm>
          <a:prstGeom prst="rect">
            <a:avLst/>
          </a:prstGeom>
        </p:spPr>
        <p:txBody>
          <a:bodyPr wrap="none">
            <a:spAutoFit/>
          </a:bodyPr>
          <a:lstStyle/>
          <a:p>
            <a:pPr marL="285750" indent="-285750">
              <a:buFontTx/>
              <a:buChar char="-"/>
            </a:pPr>
            <a:r>
              <a:rPr lang="pt-BR" b="1" dirty="0"/>
              <a:t>230.544 indivíduos</a:t>
            </a:r>
          </a:p>
        </p:txBody>
      </p:sp>
      <p:sp>
        <p:nvSpPr>
          <p:cNvPr id="11" name="CaixaDeTexto 10"/>
          <p:cNvSpPr txBox="1"/>
          <p:nvPr/>
        </p:nvSpPr>
        <p:spPr>
          <a:xfrm>
            <a:off x="164583" y="436566"/>
            <a:ext cx="5146345" cy="369332"/>
          </a:xfrm>
          <a:prstGeom prst="rect">
            <a:avLst/>
          </a:prstGeom>
          <a:noFill/>
        </p:spPr>
        <p:txBody>
          <a:bodyPr wrap="none" rtlCol="0">
            <a:spAutoFit/>
          </a:bodyPr>
          <a:lstStyle/>
          <a:p>
            <a:r>
              <a:rPr lang="pt-BR" i="1" dirty="0" smtClean="0"/>
              <a:t>Subprogramas de Monitoramento da Fauna Aquática</a:t>
            </a:r>
            <a:endParaRPr lang="pt-BR" i="1" dirty="0"/>
          </a:p>
        </p:txBody>
      </p:sp>
      <p:pic>
        <p:nvPicPr>
          <p:cNvPr id="1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7" name="Conector reto 16"/>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5745736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Geo\Desktop\Apresentação\Apresentação1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15616" y="1772816"/>
            <a:ext cx="6732240" cy="475860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3" name="Forma livre 2"/>
          <p:cNvSpPr/>
          <p:nvPr/>
        </p:nvSpPr>
        <p:spPr>
          <a:xfrm>
            <a:off x="2646611" y="4077072"/>
            <a:ext cx="2973139" cy="1587500"/>
          </a:xfrm>
          <a:custGeom>
            <a:avLst/>
            <a:gdLst>
              <a:gd name="connsiteX0" fmla="*/ 668089 w 2973139"/>
              <a:gd name="connsiteY0" fmla="*/ 1073150 h 1587500"/>
              <a:gd name="connsiteX1" fmla="*/ 623639 w 2973139"/>
              <a:gd name="connsiteY1" fmla="*/ 1003300 h 1587500"/>
              <a:gd name="connsiteX2" fmla="*/ 604589 w 2973139"/>
              <a:gd name="connsiteY2" fmla="*/ 984250 h 1587500"/>
              <a:gd name="connsiteX3" fmla="*/ 572839 w 2973139"/>
              <a:gd name="connsiteY3" fmla="*/ 952500 h 1587500"/>
              <a:gd name="connsiteX4" fmla="*/ 522039 w 2973139"/>
              <a:gd name="connsiteY4" fmla="*/ 895350 h 1587500"/>
              <a:gd name="connsiteX5" fmla="*/ 502989 w 2973139"/>
              <a:gd name="connsiteY5" fmla="*/ 882650 h 1587500"/>
              <a:gd name="connsiteX6" fmla="*/ 483939 w 2973139"/>
              <a:gd name="connsiteY6" fmla="*/ 863600 h 1587500"/>
              <a:gd name="connsiteX7" fmla="*/ 458539 w 2973139"/>
              <a:gd name="connsiteY7" fmla="*/ 850900 h 1587500"/>
              <a:gd name="connsiteX8" fmla="*/ 414089 w 2973139"/>
              <a:gd name="connsiteY8" fmla="*/ 831850 h 1587500"/>
              <a:gd name="connsiteX9" fmla="*/ 363289 w 2973139"/>
              <a:gd name="connsiteY9" fmla="*/ 812800 h 1587500"/>
              <a:gd name="connsiteX10" fmla="*/ 337889 w 2973139"/>
              <a:gd name="connsiteY10" fmla="*/ 793750 h 1587500"/>
              <a:gd name="connsiteX11" fmla="*/ 261689 w 2973139"/>
              <a:gd name="connsiteY11" fmla="*/ 774700 h 1587500"/>
              <a:gd name="connsiteX12" fmla="*/ 179139 w 2973139"/>
              <a:gd name="connsiteY12" fmla="*/ 736600 h 1587500"/>
              <a:gd name="connsiteX13" fmla="*/ 134689 w 2973139"/>
              <a:gd name="connsiteY13" fmla="*/ 711200 h 1587500"/>
              <a:gd name="connsiteX14" fmla="*/ 96589 w 2973139"/>
              <a:gd name="connsiteY14" fmla="*/ 685800 h 1587500"/>
              <a:gd name="connsiteX15" fmla="*/ 71189 w 2973139"/>
              <a:gd name="connsiteY15" fmla="*/ 647700 h 1587500"/>
              <a:gd name="connsiteX16" fmla="*/ 58489 w 2973139"/>
              <a:gd name="connsiteY16" fmla="*/ 609600 h 1587500"/>
              <a:gd name="connsiteX17" fmla="*/ 77539 w 2973139"/>
              <a:gd name="connsiteY17" fmla="*/ 508000 h 1587500"/>
              <a:gd name="connsiteX18" fmla="*/ 83889 w 2973139"/>
              <a:gd name="connsiteY18" fmla="*/ 488950 h 1587500"/>
              <a:gd name="connsiteX19" fmla="*/ 90239 w 2973139"/>
              <a:gd name="connsiteY19" fmla="*/ 469900 h 1587500"/>
              <a:gd name="connsiteX20" fmla="*/ 115639 w 2973139"/>
              <a:gd name="connsiteY20" fmla="*/ 412750 h 1587500"/>
              <a:gd name="connsiteX21" fmla="*/ 121989 w 2973139"/>
              <a:gd name="connsiteY21" fmla="*/ 393700 h 1587500"/>
              <a:gd name="connsiteX22" fmla="*/ 115639 w 2973139"/>
              <a:gd name="connsiteY22" fmla="*/ 342900 h 1587500"/>
              <a:gd name="connsiteX23" fmla="*/ 109289 w 2973139"/>
              <a:gd name="connsiteY23" fmla="*/ 317500 h 1587500"/>
              <a:gd name="connsiteX24" fmla="*/ 90239 w 2973139"/>
              <a:gd name="connsiteY24" fmla="*/ 304800 h 1587500"/>
              <a:gd name="connsiteX25" fmla="*/ 83889 w 2973139"/>
              <a:gd name="connsiteY25" fmla="*/ 285750 h 1587500"/>
              <a:gd name="connsiteX26" fmla="*/ 45789 w 2973139"/>
              <a:gd name="connsiteY26" fmla="*/ 260350 h 1587500"/>
              <a:gd name="connsiteX27" fmla="*/ 7689 w 2973139"/>
              <a:gd name="connsiteY27" fmla="*/ 196850 h 1587500"/>
              <a:gd name="connsiteX28" fmla="*/ 1339 w 2973139"/>
              <a:gd name="connsiteY28" fmla="*/ 177800 h 1587500"/>
              <a:gd name="connsiteX29" fmla="*/ 20389 w 2973139"/>
              <a:gd name="connsiteY29" fmla="*/ 63500 h 1587500"/>
              <a:gd name="connsiteX30" fmla="*/ 39439 w 2973139"/>
              <a:gd name="connsiteY30" fmla="*/ 57150 h 1587500"/>
              <a:gd name="connsiteX31" fmla="*/ 52139 w 2973139"/>
              <a:gd name="connsiteY31" fmla="*/ 38100 h 1587500"/>
              <a:gd name="connsiteX32" fmla="*/ 90239 w 2973139"/>
              <a:gd name="connsiteY32" fmla="*/ 31750 h 1587500"/>
              <a:gd name="connsiteX33" fmla="*/ 198189 w 2973139"/>
              <a:gd name="connsiteY33" fmla="*/ 25400 h 1587500"/>
              <a:gd name="connsiteX34" fmla="*/ 318839 w 2973139"/>
              <a:gd name="connsiteY34" fmla="*/ 25400 h 1587500"/>
              <a:gd name="connsiteX35" fmla="*/ 356939 w 2973139"/>
              <a:gd name="connsiteY35" fmla="*/ 38100 h 1587500"/>
              <a:gd name="connsiteX36" fmla="*/ 375989 w 2973139"/>
              <a:gd name="connsiteY36" fmla="*/ 50800 h 1587500"/>
              <a:gd name="connsiteX37" fmla="*/ 509339 w 2973139"/>
              <a:gd name="connsiteY37" fmla="*/ 44450 h 1587500"/>
              <a:gd name="connsiteX38" fmla="*/ 566489 w 2973139"/>
              <a:gd name="connsiteY38" fmla="*/ 19050 h 1587500"/>
              <a:gd name="connsiteX39" fmla="*/ 610939 w 2973139"/>
              <a:gd name="connsiteY39" fmla="*/ 6350 h 1587500"/>
              <a:gd name="connsiteX40" fmla="*/ 629989 w 2973139"/>
              <a:gd name="connsiteY40" fmla="*/ 0 h 1587500"/>
              <a:gd name="connsiteX41" fmla="*/ 782389 w 2973139"/>
              <a:gd name="connsiteY41" fmla="*/ 19050 h 1587500"/>
              <a:gd name="connsiteX42" fmla="*/ 801439 w 2973139"/>
              <a:gd name="connsiteY42" fmla="*/ 31750 h 1587500"/>
              <a:gd name="connsiteX43" fmla="*/ 852239 w 2973139"/>
              <a:gd name="connsiteY43" fmla="*/ 88900 h 1587500"/>
              <a:gd name="connsiteX44" fmla="*/ 871289 w 2973139"/>
              <a:gd name="connsiteY44" fmla="*/ 107950 h 1587500"/>
              <a:gd name="connsiteX45" fmla="*/ 909389 w 2973139"/>
              <a:gd name="connsiteY45" fmla="*/ 120650 h 1587500"/>
              <a:gd name="connsiteX46" fmla="*/ 928439 w 2973139"/>
              <a:gd name="connsiteY46" fmla="*/ 127000 h 1587500"/>
              <a:gd name="connsiteX47" fmla="*/ 947489 w 2973139"/>
              <a:gd name="connsiteY47" fmla="*/ 139700 h 1587500"/>
              <a:gd name="connsiteX48" fmla="*/ 1010989 w 2973139"/>
              <a:gd name="connsiteY48" fmla="*/ 171450 h 1587500"/>
              <a:gd name="connsiteX49" fmla="*/ 1030039 w 2973139"/>
              <a:gd name="connsiteY49" fmla="*/ 184150 h 1587500"/>
              <a:gd name="connsiteX50" fmla="*/ 1049089 w 2973139"/>
              <a:gd name="connsiteY50" fmla="*/ 203200 h 1587500"/>
              <a:gd name="connsiteX51" fmla="*/ 1068139 w 2973139"/>
              <a:gd name="connsiteY51" fmla="*/ 209550 h 1587500"/>
              <a:gd name="connsiteX52" fmla="*/ 1106239 w 2973139"/>
              <a:gd name="connsiteY52" fmla="*/ 241300 h 1587500"/>
              <a:gd name="connsiteX53" fmla="*/ 1144339 w 2973139"/>
              <a:gd name="connsiteY53" fmla="*/ 254000 h 1587500"/>
              <a:gd name="connsiteX54" fmla="*/ 1176089 w 2973139"/>
              <a:gd name="connsiteY54" fmla="*/ 285750 h 1587500"/>
              <a:gd name="connsiteX55" fmla="*/ 1220539 w 2973139"/>
              <a:gd name="connsiteY55" fmla="*/ 323850 h 1587500"/>
              <a:gd name="connsiteX56" fmla="*/ 1284039 w 2973139"/>
              <a:gd name="connsiteY56" fmla="*/ 349250 h 1587500"/>
              <a:gd name="connsiteX57" fmla="*/ 1309439 w 2973139"/>
              <a:gd name="connsiteY57" fmla="*/ 355600 h 1587500"/>
              <a:gd name="connsiteX58" fmla="*/ 1347539 w 2973139"/>
              <a:gd name="connsiteY58" fmla="*/ 368300 h 1587500"/>
              <a:gd name="connsiteX59" fmla="*/ 1411039 w 2973139"/>
              <a:gd name="connsiteY59" fmla="*/ 381000 h 1587500"/>
              <a:gd name="connsiteX60" fmla="*/ 1480889 w 2973139"/>
              <a:gd name="connsiteY60" fmla="*/ 361950 h 1587500"/>
              <a:gd name="connsiteX61" fmla="*/ 1487239 w 2973139"/>
              <a:gd name="connsiteY61" fmla="*/ 336550 h 1587500"/>
              <a:gd name="connsiteX62" fmla="*/ 1512639 w 2973139"/>
              <a:gd name="connsiteY62" fmla="*/ 298450 h 1587500"/>
              <a:gd name="connsiteX63" fmla="*/ 1633289 w 2973139"/>
              <a:gd name="connsiteY63" fmla="*/ 304800 h 1587500"/>
              <a:gd name="connsiteX64" fmla="*/ 1652339 w 2973139"/>
              <a:gd name="connsiteY64" fmla="*/ 317500 h 1587500"/>
              <a:gd name="connsiteX65" fmla="*/ 1709489 w 2973139"/>
              <a:gd name="connsiteY65" fmla="*/ 336550 h 1587500"/>
              <a:gd name="connsiteX66" fmla="*/ 1861889 w 2973139"/>
              <a:gd name="connsiteY66" fmla="*/ 349250 h 1587500"/>
              <a:gd name="connsiteX67" fmla="*/ 1880939 w 2973139"/>
              <a:gd name="connsiteY67" fmla="*/ 355600 h 1587500"/>
              <a:gd name="connsiteX68" fmla="*/ 1919039 w 2973139"/>
              <a:gd name="connsiteY68" fmla="*/ 374650 h 1587500"/>
              <a:gd name="connsiteX69" fmla="*/ 1982539 w 2973139"/>
              <a:gd name="connsiteY69" fmla="*/ 381000 h 1587500"/>
              <a:gd name="connsiteX70" fmla="*/ 2071439 w 2973139"/>
              <a:gd name="connsiteY70" fmla="*/ 374650 h 1587500"/>
              <a:gd name="connsiteX71" fmla="*/ 2090489 w 2973139"/>
              <a:gd name="connsiteY71" fmla="*/ 368300 h 1587500"/>
              <a:gd name="connsiteX72" fmla="*/ 2115889 w 2973139"/>
              <a:gd name="connsiteY72" fmla="*/ 361950 h 1587500"/>
              <a:gd name="connsiteX73" fmla="*/ 2134939 w 2973139"/>
              <a:gd name="connsiteY73" fmla="*/ 349250 h 1587500"/>
              <a:gd name="connsiteX74" fmla="*/ 2173039 w 2973139"/>
              <a:gd name="connsiteY74" fmla="*/ 342900 h 1587500"/>
              <a:gd name="connsiteX75" fmla="*/ 2204789 w 2973139"/>
              <a:gd name="connsiteY75" fmla="*/ 336550 h 1587500"/>
              <a:gd name="connsiteX76" fmla="*/ 2325439 w 2973139"/>
              <a:gd name="connsiteY76" fmla="*/ 317500 h 1587500"/>
              <a:gd name="connsiteX77" fmla="*/ 2363539 w 2973139"/>
              <a:gd name="connsiteY77" fmla="*/ 279400 h 1587500"/>
              <a:gd name="connsiteX78" fmla="*/ 2401639 w 2973139"/>
              <a:gd name="connsiteY78" fmla="*/ 241300 h 1587500"/>
              <a:gd name="connsiteX79" fmla="*/ 2427039 w 2973139"/>
              <a:gd name="connsiteY79" fmla="*/ 209550 h 1587500"/>
              <a:gd name="connsiteX80" fmla="*/ 2458789 w 2973139"/>
              <a:gd name="connsiteY80" fmla="*/ 184150 h 1587500"/>
              <a:gd name="connsiteX81" fmla="*/ 2522289 w 2973139"/>
              <a:gd name="connsiteY81" fmla="*/ 139700 h 1587500"/>
              <a:gd name="connsiteX82" fmla="*/ 2547689 w 2973139"/>
              <a:gd name="connsiteY82" fmla="*/ 127000 h 1587500"/>
              <a:gd name="connsiteX83" fmla="*/ 2585789 w 2973139"/>
              <a:gd name="connsiteY83" fmla="*/ 114300 h 1587500"/>
              <a:gd name="connsiteX84" fmla="*/ 2611189 w 2973139"/>
              <a:gd name="connsiteY84" fmla="*/ 101600 h 1587500"/>
              <a:gd name="connsiteX85" fmla="*/ 2674689 w 2973139"/>
              <a:gd name="connsiteY85" fmla="*/ 82550 h 1587500"/>
              <a:gd name="connsiteX86" fmla="*/ 2693739 w 2973139"/>
              <a:gd name="connsiteY86" fmla="*/ 69850 h 1587500"/>
              <a:gd name="connsiteX87" fmla="*/ 2719139 w 2973139"/>
              <a:gd name="connsiteY87" fmla="*/ 50800 h 1587500"/>
              <a:gd name="connsiteX88" fmla="*/ 2738189 w 2973139"/>
              <a:gd name="connsiteY88" fmla="*/ 31750 h 1587500"/>
              <a:gd name="connsiteX89" fmla="*/ 2776289 w 2973139"/>
              <a:gd name="connsiteY89" fmla="*/ 19050 h 1587500"/>
              <a:gd name="connsiteX90" fmla="*/ 2795339 w 2973139"/>
              <a:gd name="connsiteY90" fmla="*/ 12700 h 1587500"/>
              <a:gd name="connsiteX91" fmla="*/ 2814389 w 2973139"/>
              <a:gd name="connsiteY91" fmla="*/ 6350 h 1587500"/>
              <a:gd name="connsiteX92" fmla="*/ 2858839 w 2973139"/>
              <a:gd name="connsiteY92" fmla="*/ 12700 h 1587500"/>
              <a:gd name="connsiteX93" fmla="*/ 2903289 w 2973139"/>
              <a:gd name="connsiteY93" fmla="*/ 50800 h 1587500"/>
              <a:gd name="connsiteX94" fmla="*/ 2903289 w 2973139"/>
              <a:gd name="connsiteY94" fmla="*/ 184150 h 1587500"/>
              <a:gd name="connsiteX95" fmla="*/ 2890589 w 2973139"/>
              <a:gd name="connsiteY95" fmla="*/ 203200 h 1587500"/>
              <a:gd name="connsiteX96" fmla="*/ 2884239 w 2973139"/>
              <a:gd name="connsiteY96" fmla="*/ 222250 h 1587500"/>
              <a:gd name="connsiteX97" fmla="*/ 2846139 w 2973139"/>
              <a:gd name="connsiteY97" fmla="*/ 260350 h 1587500"/>
              <a:gd name="connsiteX98" fmla="*/ 2827089 w 2973139"/>
              <a:gd name="connsiteY98" fmla="*/ 298450 h 1587500"/>
              <a:gd name="connsiteX99" fmla="*/ 2808039 w 2973139"/>
              <a:gd name="connsiteY99" fmla="*/ 336550 h 1587500"/>
              <a:gd name="connsiteX100" fmla="*/ 2801689 w 2973139"/>
              <a:gd name="connsiteY100" fmla="*/ 419100 h 1587500"/>
              <a:gd name="connsiteX101" fmla="*/ 2782639 w 2973139"/>
              <a:gd name="connsiteY101" fmla="*/ 438150 h 1587500"/>
              <a:gd name="connsiteX102" fmla="*/ 2731839 w 2973139"/>
              <a:gd name="connsiteY102" fmla="*/ 457200 h 1587500"/>
              <a:gd name="connsiteX103" fmla="*/ 2719139 w 2973139"/>
              <a:gd name="connsiteY103" fmla="*/ 476250 h 1587500"/>
              <a:gd name="connsiteX104" fmla="*/ 2706439 w 2973139"/>
              <a:gd name="connsiteY104" fmla="*/ 514350 h 1587500"/>
              <a:gd name="connsiteX105" fmla="*/ 2712789 w 2973139"/>
              <a:gd name="connsiteY105" fmla="*/ 539750 h 1587500"/>
              <a:gd name="connsiteX106" fmla="*/ 2731839 w 2973139"/>
              <a:gd name="connsiteY106" fmla="*/ 546100 h 1587500"/>
              <a:gd name="connsiteX107" fmla="*/ 2795339 w 2973139"/>
              <a:gd name="connsiteY107" fmla="*/ 539750 h 1587500"/>
              <a:gd name="connsiteX108" fmla="*/ 2852489 w 2973139"/>
              <a:gd name="connsiteY108" fmla="*/ 546100 h 1587500"/>
              <a:gd name="connsiteX109" fmla="*/ 2865189 w 2973139"/>
              <a:gd name="connsiteY109" fmla="*/ 584200 h 1587500"/>
              <a:gd name="connsiteX110" fmla="*/ 2884239 w 2973139"/>
              <a:gd name="connsiteY110" fmla="*/ 628650 h 1587500"/>
              <a:gd name="connsiteX111" fmla="*/ 2890589 w 2973139"/>
              <a:gd name="connsiteY111" fmla="*/ 647700 h 1587500"/>
              <a:gd name="connsiteX112" fmla="*/ 2896939 w 2973139"/>
              <a:gd name="connsiteY112" fmla="*/ 673100 h 1587500"/>
              <a:gd name="connsiteX113" fmla="*/ 2915989 w 2973139"/>
              <a:gd name="connsiteY113" fmla="*/ 685800 h 1587500"/>
              <a:gd name="connsiteX114" fmla="*/ 2928689 w 2973139"/>
              <a:gd name="connsiteY114" fmla="*/ 704850 h 1587500"/>
              <a:gd name="connsiteX115" fmla="*/ 2941389 w 2973139"/>
              <a:gd name="connsiteY115" fmla="*/ 768350 h 1587500"/>
              <a:gd name="connsiteX116" fmla="*/ 2960439 w 2973139"/>
              <a:gd name="connsiteY116" fmla="*/ 787400 h 1587500"/>
              <a:gd name="connsiteX117" fmla="*/ 2973139 w 2973139"/>
              <a:gd name="connsiteY117" fmla="*/ 812800 h 1587500"/>
              <a:gd name="connsiteX118" fmla="*/ 2966789 w 2973139"/>
              <a:gd name="connsiteY118" fmla="*/ 850900 h 1587500"/>
              <a:gd name="connsiteX119" fmla="*/ 2903289 w 2973139"/>
              <a:gd name="connsiteY119" fmla="*/ 927100 h 1587500"/>
              <a:gd name="connsiteX120" fmla="*/ 2865189 w 2973139"/>
              <a:gd name="connsiteY120" fmla="*/ 958850 h 1587500"/>
              <a:gd name="connsiteX121" fmla="*/ 2846139 w 2973139"/>
              <a:gd name="connsiteY121" fmla="*/ 965200 h 1587500"/>
              <a:gd name="connsiteX122" fmla="*/ 2808039 w 2973139"/>
              <a:gd name="connsiteY122" fmla="*/ 1003300 h 1587500"/>
              <a:gd name="connsiteX123" fmla="*/ 2788989 w 2973139"/>
              <a:gd name="connsiteY123" fmla="*/ 1047750 h 1587500"/>
              <a:gd name="connsiteX124" fmla="*/ 2776289 w 2973139"/>
              <a:gd name="connsiteY124" fmla="*/ 1085850 h 1587500"/>
              <a:gd name="connsiteX125" fmla="*/ 2744539 w 2973139"/>
              <a:gd name="connsiteY125" fmla="*/ 1123950 h 1587500"/>
              <a:gd name="connsiteX126" fmla="*/ 2725489 w 2973139"/>
              <a:gd name="connsiteY126" fmla="*/ 1149350 h 1587500"/>
              <a:gd name="connsiteX127" fmla="*/ 2706439 w 2973139"/>
              <a:gd name="connsiteY127" fmla="*/ 1162050 h 1587500"/>
              <a:gd name="connsiteX128" fmla="*/ 2630239 w 2973139"/>
              <a:gd name="connsiteY128" fmla="*/ 1225550 h 1587500"/>
              <a:gd name="connsiteX129" fmla="*/ 2611189 w 2973139"/>
              <a:gd name="connsiteY129" fmla="*/ 1238250 h 1587500"/>
              <a:gd name="connsiteX130" fmla="*/ 2592139 w 2973139"/>
              <a:gd name="connsiteY130" fmla="*/ 1250950 h 1587500"/>
              <a:gd name="connsiteX131" fmla="*/ 2554039 w 2973139"/>
              <a:gd name="connsiteY131" fmla="*/ 1270000 h 1587500"/>
              <a:gd name="connsiteX132" fmla="*/ 2503239 w 2973139"/>
              <a:gd name="connsiteY132" fmla="*/ 1295400 h 1587500"/>
              <a:gd name="connsiteX133" fmla="*/ 2484189 w 2973139"/>
              <a:gd name="connsiteY133" fmla="*/ 1314450 h 1587500"/>
              <a:gd name="connsiteX134" fmla="*/ 2420689 w 2973139"/>
              <a:gd name="connsiteY134" fmla="*/ 1352550 h 1587500"/>
              <a:gd name="connsiteX135" fmla="*/ 2395289 w 2973139"/>
              <a:gd name="connsiteY135" fmla="*/ 1358900 h 1587500"/>
              <a:gd name="connsiteX136" fmla="*/ 2376239 w 2973139"/>
              <a:gd name="connsiteY136" fmla="*/ 1365250 h 1587500"/>
              <a:gd name="connsiteX137" fmla="*/ 2325439 w 2973139"/>
              <a:gd name="connsiteY137" fmla="*/ 1377950 h 1587500"/>
              <a:gd name="connsiteX138" fmla="*/ 2268289 w 2973139"/>
              <a:gd name="connsiteY138" fmla="*/ 1390650 h 1587500"/>
              <a:gd name="connsiteX139" fmla="*/ 2242889 w 2973139"/>
              <a:gd name="connsiteY139" fmla="*/ 1403350 h 1587500"/>
              <a:gd name="connsiteX140" fmla="*/ 2223839 w 2973139"/>
              <a:gd name="connsiteY140" fmla="*/ 1409700 h 1587500"/>
              <a:gd name="connsiteX141" fmla="*/ 2192089 w 2973139"/>
              <a:gd name="connsiteY141" fmla="*/ 1435100 h 1587500"/>
              <a:gd name="connsiteX142" fmla="*/ 2153989 w 2973139"/>
              <a:gd name="connsiteY142" fmla="*/ 1473200 h 1587500"/>
              <a:gd name="connsiteX143" fmla="*/ 2134939 w 2973139"/>
              <a:gd name="connsiteY143" fmla="*/ 1492250 h 1587500"/>
              <a:gd name="connsiteX144" fmla="*/ 2115889 w 2973139"/>
              <a:gd name="connsiteY144" fmla="*/ 1498600 h 1587500"/>
              <a:gd name="connsiteX145" fmla="*/ 2084139 w 2973139"/>
              <a:gd name="connsiteY145" fmla="*/ 1530350 h 1587500"/>
              <a:gd name="connsiteX146" fmla="*/ 2071439 w 2973139"/>
              <a:gd name="connsiteY146" fmla="*/ 1549400 h 1587500"/>
              <a:gd name="connsiteX147" fmla="*/ 2046039 w 2973139"/>
              <a:gd name="connsiteY147" fmla="*/ 1562100 h 1587500"/>
              <a:gd name="connsiteX148" fmla="*/ 2026989 w 2973139"/>
              <a:gd name="connsiteY148" fmla="*/ 1574800 h 1587500"/>
              <a:gd name="connsiteX149" fmla="*/ 1995239 w 2973139"/>
              <a:gd name="connsiteY149" fmla="*/ 1581150 h 1587500"/>
              <a:gd name="connsiteX150" fmla="*/ 1969839 w 2973139"/>
              <a:gd name="connsiteY150" fmla="*/ 1587500 h 1587500"/>
              <a:gd name="connsiteX151" fmla="*/ 1957139 w 2973139"/>
              <a:gd name="connsiteY151" fmla="*/ 1549400 h 1587500"/>
              <a:gd name="connsiteX152" fmla="*/ 1950789 w 2973139"/>
              <a:gd name="connsiteY152" fmla="*/ 1517650 h 1587500"/>
              <a:gd name="connsiteX153" fmla="*/ 1938089 w 2973139"/>
              <a:gd name="connsiteY153" fmla="*/ 1479550 h 1587500"/>
              <a:gd name="connsiteX154" fmla="*/ 1919039 w 2973139"/>
              <a:gd name="connsiteY154" fmla="*/ 1441450 h 1587500"/>
              <a:gd name="connsiteX155" fmla="*/ 1925389 w 2973139"/>
              <a:gd name="connsiteY155" fmla="*/ 1390650 h 1587500"/>
              <a:gd name="connsiteX156" fmla="*/ 1938089 w 2973139"/>
              <a:gd name="connsiteY156" fmla="*/ 1371600 h 1587500"/>
              <a:gd name="connsiteX157" fmla="*/ 1944439 w 2973139"/>
              <a:gd name="connsiteY157" fmla="*/ 1352550 h 1587500"/>
              <a:gd name="connsiteX158" fmla="*/ 1938089 w 2973139"/>
              <a:gd name="connsiteY158" fmla="*/ 1333500 h 1587500"/>
              <a:gd name="connsiteX159" fmla="*/ 1798389 w 2973139"/>
              <a:gd name="connsiteY159" fmla="*/ 1346200 h 1587500"/>
              <a:gd name="connsiteX160" fmla="*/ 1753939 w 2973139"/>
              <a:gd name="connsiteY160" fmla="*/ 1333500 h 1587500"/>
              <a:gd name="connsiteX161" fmla="*/ 1734889 w 2973139"/>
              <a:gd name="connsiteY161" fmla="*/ 1327150 h 1587500"/>
              <a:gd name="connsiteX162" fmla="*/ 1696789 w 2973139"/>
              <a:gd name="connsiteY162" fmla="*/ 1301750 h 1587500"/>
              <a:gd name="connsiteX163" fmla="*/ 1690439 w 2973139"/>
              <a:gd name="connsiteY163" fmla="*/ 1282700 h 1587500"/>
              <a:gd name="connsiteX164" fmla="*/ 1696789 w 2973139"/>
              <a:gd name="connsiteY164" fmla="*/ 1219200 h 1587500"/>
              <a:gd name="connsiteX165" fmla="*/ 1677739 w 2973139"/>
              <a:gd name="connsiteY165" fmla="*/ 1200150 h 1587500"/>
              <a:gd name="connsiteX166" fmla="*/ 1665039 w 2973139"/>
              <a:gd name="connsiteY166" fmla="*/ 1219200 h 1587500"/>
              <a:gd name="connsiteX167" fmla="*/ 1563439 w 2973139"/>
              <a:gd name="connsiteY167" fmla="*/ 1219200 h 1587500"/>
              <a:gd name="connsiteX168" fmla="*/ 1499939 w 2973139"/>
              <a:gd name="connsiteY168" fmla="*/ 1187450 h 1587500"/>
              <a:gd name="connsiteX169" fmla="*/ 1480889 w 2973139"/>
              <a:gd name="connsiteY169" fmla="*/ 1174750 h 1587500"/>
              <a:gd name="connsiteX170" fmla="*/ 1264989 w 2973139"/>
              <a:gd name="connsiteY170" fmla="*/ 1143000 h 1587500"/>
              <a:gd name="connsiteX171" fmla="*/ 1207839 w 2973139"/>
              <a:gd name="connsiteY171" fmla="*/ 1117600 h 1587500"/>
              <a:gd name="connsiteX172" fmla="*/ 1169739 w 2973139"/>
              <a:gd name="connsiteY172" fmla="*/ 1098550 h 1587500"/>
              <a:gd name="connsiteX173" fmla="*/ 1157039 w 2973139"/>
              <a:gd name="connsiteY173" fmla="*/ 1079500 h 1587500"/>
              <a:gd name="connsiteX174" fmla="*/ 1137989 w 2973139"/>
              <a:gd name="connsiteY174" fmla="*/ 1073150 h 1587500"/>
              <a:gd name="connsiteX175" fmla="*/ 1068139 w 2973139"/>
              <a:gd name="connsiteY175" fmla="*/ 1054100 h 1587500"/>
              <a:gd name="connsiteX176" fmla="*/ 1049089 w 2973139"/>
              <a:gd name="connsiteY176" fmla="*/ 1041400 h 1587500"/>
              <a:gd name="connsiteX177" fmla="*/ 1004639 w 2973139"/>
              <a:gd name="connsiteY177" fmla="*/ 1003300 h 1587500"/>
              <a:gd name="connsiteX178" fmla="*/ 922089 w 2973139"/>
              <a:gd name="connsiteY178" fmla="*/ 1009650 h 1587500"/>
              <a:gd name="connsiteX179" fmla="*/ 903039 w 2973139"/>
              <a:gd name="connsiteY179" fmla="*/ 1022350 h 1587500"/>
              <a:gd name="connsiteX180" fmla="*/ 864939 w 2973139"/>
              <a:gd name="connsiteY180" fmla="*/ 1060450 h 1587500"/>
              <a:gd name="connsiteX181" fmla="*/ 839539 w 2973139"/>
              <a:gd name="connsiteY181" fmla="*/ 1079500 h 1587500"/>
              <a:gd name="connsiteX182" fmla="*/ 807789 w 2973139"/>
              <a:gd name="connsiteY182" fmla="*/ 1117600 h 1587500"/>
              <a:gd name="connsiteX183" fmla="*/ 782389 w 2973139"/>
              <a:gd name="connsiteY183" fmla="*/ 1130300 h 1587500"/>
              <a:gd name="connsiteX184" fmla="*/ 763339 w 2973139"/>
              <a:gd name="connsiteY184" fmla="*/ 1143000 h 1587500"/>
              <a:gd name="connsiteX185" fmla="*/ 725239 w 2973139"/>
              <a:gd name="connsiteY185" fmla="*/ 1155700 h 1587500"/>
              <a:gd name="connsiteX186" fmla="*/ 699839 w 2973139"/>
              <a:gd name="connsiteY186" fmla="*/ 1149350 h 1587500"/>
              <a:gd name="connsiteX187" fmla="*/ 661739 w 2973139"/>
              <a:gd name="connsiteY187" fmla="*/ 1111250 h 1587500"/>
              <a:gd name="connsiteX188" fmla="*/ 649039 w 2973139"/>
              <a:gd name="connsiteY188" fmla="*/ 1092200 h 1587500"/>
              <a:gd name="connsiteX189" fmla="*/ 617289 w 2973139"/>
              <a:gd name="connsiteY189" fmla="*/ 1047750 h 1587500"/>
              <a:gd name="connsiteX190" fmla="*/ 610939 w 2973139"/>
              <a:gd name="connsiteY190" fmla="*/ 1022350 h 1587500"/>
              <a:gd name="connsiteX191" fmla="*/ 598239 w 2973139"/>
              <a:gd name="connsiteY191" fmla="*/ 984250 h 158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2973139" h="1587500">
                <a:moveTo>
                  <a:pt x="668089" y="1073150"/>
                </a:moveTo>
                <a:cubicBezTo>
                  <a:pt x="660742" y="1060905"/>
                  <a:pt x="631701" y="1011362"/>
                  <a:pt x="623639" y="1003300"/>
                </a:cubicBezTo>
                <a:cubicBezTo>
                  <a:pt x="617289" y="996950"/>
                  <a:pt x="610338" y="991149"/>
                  <a:pt x="604589" y="984250"/>
                </a:cubicBezTo>
                <a:cubicBezTo>
                  <a:pt x="578131" y="952500"/>
                  <a:pt x="607764" y="975783"/>
                  <a:pt x="572839" y="952500"/>
                </a:cubicBezTo>
                <a:cubicBezTo>
                  <a:pt x="557569" y="929595"/>
                  <a:pt x="548137" y="912749"/>
                  <a:pt x="522039" y="895350"/>
                </a:cubicBezTo>
                <a:cubicBezTo>
                  <a:pt x="515689" y="891117"/>
                  <a:pt x="508852" y="887536"/>
                  <a:pt x="502989" y="882650"/>
                </a:cubicBezTo>
                <a:cubicBezTo>
                  <a:pt x="496090" y="876901"/>
                  <a:pt x="491247" y="868820"/>
                  <a:pt x="483939" y="863600"/>
                </a:cubicBezTo>
                <a:cubicBezTo>
                  <a:pt x="476236" y="858098"/>
                  <a:pt x="466758" y="855596"/>
                  <a:pt x="458539" y="850900"/>
                </a:cubicBezTo>
                <a:cubicBezTo>
                  <a:pt x="424431" y="831410"/>
                  <a:pt x="455808" y="842280"/>
                  <a:pt x="414089" y="831850"/>
                </a:cubicBezTo>
                <a:cubicBezTo>
                  <a:pt x="355542" y="792819"/>
                  <a:pt x="445679" y="849418"/>
                  <a:pt x="363289" y="812800"/>
                </a:cubicBezTo>
                <a:cubicBezTo>
                  <a:pt x="353618" y="808502"/>
                  <a:pt x="347355" y="798483"/>
                  <a:pt x="337889" y="793750"/>
                </a:cubicBezTo>
                <a:cubicBezTo>
                  <a:pt x="312732" y="781171"/>
                  <a:pt x="288798" y="779218"/>
                  <a:pt x="261689" y="774700"/>
                </a:cubicBezTo>
                <a:cubicBezTo>
                  <a:pt x="200694" y="744202"/>
                  <a:pt x="228467" y="756331"/>
                  <a:pt x="179139" y="736600"/>
                </a:cubicBezTo>
                <a:cubicBezTo>
                  <a:pt x="136367" y="693828"/>
                  <a:pt x="185857" y="736784"/>
                  <a:pt x="134689" y="711200"/>
                </a:cubicBezTo>
                <a:cubicBezTo>
                  <a:pt x="121037" y="704374"/>
                  <a:pt x="96589" y="685800"/>
                  <a:pt x="96589" y="685800"/>
                </a:cubicBezTo>
                <a:cubicBezTo>
                  <a:pt x="88122" y="673100"/>
                  <a:pt x="76016" y="662180"/>
                  <a:pt x="71189" y="647700"/>
                </a:cubicBezTo>
                <a:lnTo>
                  <a:pt x="58489" y="609600"/>
                </a:lnTo>
                <a:cubicBezTo>
                  <a:pt x="66171" y="532779"/>
                  <a:pt x="58112" y="566281"/>
                  <a:pt x="77539" y="508000"/>
                </a:cubicBezTo>
                <a:lnTo>
                  <a:pt x="83889" y="488950"/>
                </a:lnTo>
                <a:cubicBezTo>
                  <a:pt x="86006" y="482600"/>
                  <a:pt x="86526" y="475469"/>
                  <a:pt x="90239" y="469900"/>
                </a:cubicBezTo>
                <a:cubicBezTo>
                  <a:pt x="110365" y="439711"/>
                  <a:pt x="100526" y="458090"/>
                  <a:pt x="115639" y="412750"/>
                </a:cubicBezTo>
                <a:lnTo>
                  <a:pt x="121989" y="393700"/>
                </a:lnTo>
                <a:cubicBezTo>
                  <a:pt x="119872" y="376767"/>
                  <a:pt x="118444" y="359733"/>
                  <a:pt x="115639" y="342900"/>
                </a:cubicBezTo>
                <a:cubicBezTo>
                  <a:pt x="114204" y="334292"/>
                  <a:pt x="114130" y="324762"/>
                  <a:pt x="109289" y="317500"/>
                </a:cubicBezTo>
                <a:cubicBezTo>
                  <a:pt x="105056" y="311150"/>
                  <a:pt x="96589" y="309033"/>
                  <a:pt x="90239" y="304800"/>
                </a:cubicBezTo>
                <a:cubicBezTo>
                  <a:pt x="88122" y="298450"/>
                  <a:pt x="88622" y="290483"/>
                  <a:pt x="83889" y="285750"/>
                </a:cubicBezTo>
                <a:cubicBezTo>
                  <a:pt x="73096" y="274957"/>
                  <a:pt x="45789" y="260350"/>
                  <a:pt x="45789" y="260350"/>
                </a:cubicBezTo>
                <a:cubicBezTo>
                  <a:pt x="27732" y="233265"/>
                  <a:pt x="19405" y="224186"/>
                  <a:pt x="7689" y="196850"/>
                </a:cubicBezTo>
                <a:cubicBezTo>
                  <a:pt x="5052" y="190698"/>
                  <a:pt x="3456" y="184150"/>
                  <a:pt x="1339" y="177800"/>
                </a:cubicBezTo>
                <a:cubicBezTo>
                  <a:pt x="1958" y="168509"/>
                  <a:pt x="-8466" y="86584"/>
                  <a:pt x="20389" y="63500"/>
                </a:cubicBezTo>
                <a:cubicBezTo>
                  <a:pt x="25616" y="59319"/>
                  <a:pt x="33089" y="59267"/>
                  <a:pt x="39439" y="57150"/>
                </a:cubicBezTo>
                <a:cubicBezTo>
                  <a:pt x="43672" y="50800"/>
                  <a:pt x="45313" y="41513"/>
                  <a:pt x="52139" y="38100"/>
                </a:cubicBezTo>
                <a:cubicBezTo>
                  <a:pt x="63655" y="32342"/>
                  <a:pt x="77412" y="32865"/>
                  <a:pt x="90239" y="31750"/>
                </a:cubicBezTo>
                <a:cubicBezTo>
                  <a:pt x="126149" y="28627"/>
                  <a:pt x="162206" y="27517"/>
                  <a:pt x="198189" y="25400"/>
                </a:cubicBezTo>
                <a:cubicBezTo>
                  <a:pt x="248930" y="12715"/>
                  <a:pt x="235043" y="13429"/>
                  <a:pt x="318839" y="25400"/>
                </a:cubicBezTo>
                <a:cubicBezTo>
                  <a:pt x="332091" y="27293"/>
                  <a:pt x="345800" y="30674"/>
                  <a:pt x="356939" y="38100"/>
                </a:cubicBezTo>
                <a:lnTo>
                  <a:pt x="375989" y="50800"/>
                </a:lnTo>
                <a:cubicBezTo>
                  <a:pt x="420439" y="48683"/>
                  <a:pt x="465111" y="49364"/>
                  <a:pt x="509339" y="44450"/>
                </a:cubicBezTo>
                <a:cubicBezTo>
                  <a:pt x="551465" y="39769"/>
                  <a:pt x="538133" y="33228"/>
                  <a:pt x="566489" y="19050"/>
                </a:cubicBezTo>
                <a:cubicBezTo>
                  <a:pt x="576639" y="13975"/>
                  <a:pt x="601444" y="9063"/>
                  <a:pt x="610939" y="6350"/>
                </a:cubicBezTo>
                <a:cubicBezTo>
                  <a:pt x="617375" y="4511"/>
                  <a:pt x="623639" y="2117"/>
                  <a:pt x="629989" y="0"/>
                </a:cubicBezTo>
                <a:cubicBezTo>
                  <a:pt x="642134" y="675"/>
                  <a:pt x="748616" y="-3465"/>
                  <a:pt x="782389" y="19050"/>
                </a:cubicBezTo>
                <a:lnTo>
                  <a:pt x="801439" y="31750"/>
                </a:lnTo>
                <a:cubicBezTo>
                  <a:pt x="841750" y="92217"/>
                  <a:pt x="808360" y="51289"/>
                  <a:pt x="852239" y="88900"/>
                </a:cubicBezTo>
                <a:cubicBezTo>
                  <a:pt x="859057" y="94744"/>
                  <a:pt x="863439" y="103589"/>
                  <a:pt x="871289" y="107950"/>
                </a:cubicBezTo>
                <a:cubicBezTo>
                  <a:pt x="882991" y="114451"/>
                  <a:pt x="896689" y="116417"/>
                  <a:pt x="909389" y="120650"/>
                </a:cubicBezTo>
                <a:cubicBezTo>
                  <a:pt x="915739" y="122767"/>
                  <a:pt x="922870" y="123287"/>
                  <a:pt x="928439" y="127000"/>
                </a:cubicBezTo>
                <a:cubicBezTo>
                  <a:pt x="934789" y="131233"/>
                  <a:pt x="940769" y="136082"/>
                  <a:pt x="947489" y="139700"/>
                </a:cubicBezTo>
                <a:cubicBezTo>
                  <a:pt x="968325" y="150920"/>
                  <a:pt x="991298" y="158323"/>
                  <a:pt x="1010989" y="171450"/>
                </a:cubicBezTo>
                <a:cubicBezTo>
                  <a:pt x="1017339" y="175683"/>
                  <a:pt x="1024176" y="179264"/>
                  <a:pt x="1030039" y="184150"/>
                </a:cubicBezTo>
                <a:cubicBezTo>
                  <a:pt x="1036938" y="189899"/>
                  <a:pt x="1041617" y="198219"/>
                  <a:pt x="1049089" y="203200"/>
                </a:cubicBezTo>
                <a:cubicBezTo>
                  <a:pt x="1054658" y="206913"/>
                  <a:pt x="1061789" y="207433"/>
                  <a:pt x="1068139" y="209550"/>
                </a:cubicBezTo>
                <a:cubicBezTo>
                  <a:pt x="1080102" y="221513"/>
                  <a:pt x="1090326" y="234227"/>
                  <a:pt x="1106239" y="241300"/>
                </a:cubicBezTo>
                <a:cubicBezTo>
                  <a:pt x="1118472" y="246737"/>
                  <a:pt x="1144339" y="254000"/>
                  <a:pt x="1144339" y="254000"/>
                </a:cubicBezTo>
                <a:cubicBezTo>
                  <a:pt x="1168798" y="290689"/>
                  <a:pt x="1143163" y="257528"/>
                  <a:pt x="1176089" y="285750"/>
                </a:cubicBezTo>
                <a:cubicBezTo>
                  <a:pt x="1207111" y="312340"/>
                  <a:pt x="1191383" y="307189"/>
                  <a:pt x="1220539" y="323850"/>
                </a:cubicBezTo>
                <a:cubicBezTo>
                  <a:pt x="1240976" y="335529"/>
                  <a:pt x="1260910" y="343468"/>
                  <a:pt x="1284039" y="349250"/>
                </a:cubicBezTo>
                <a:cubicBezTo>
                  <a:pt x="1292506" y="351367"/>
                  <a:pt x="1301080" y="353092"/>
                  <a:pt x="1309439" y="355600"/>
                </a:cubicBezTo>
                <a:cubicBezTo>
                  <a:pt x="1322261" y="359447"/>
                  <a:pt x="1334552" y="365053"/>
                  <a:pt x="1347539" y="368300"/>
                </a:cubicBezTo>
                <a:cubicBezTo>
                  <a:pt x="1385430" y="377773"/>
                  <a:pt x="1364331" y="373215"/>
                  <a:pt x="1411039" y="381000"/>
                </a:cubicBezTo>
                <a:cubicBezTo>
                  <a:pt x="1424353" y="379336"/>
                  <a:pt x="1467791" y="381597"/>
                  <a:pt x="1480889" y="361950"/>
                </a:cubicBezTo>
                <a:cubicBezTo>
                  <a:pt x="1485730" y="354688"/>
                  <a:pt x="1483336" y="344356"/>
                  <a:pt x="1487239" y="336550"/>
                </a:cubicBezTo>
                <a:cubicBezTo>
                  <a:pt x="1494065" y="322898"/>
                  <a:pt x="1512639" y="298450"/>
                  <a:pt x="1512639" y="298450"/>
                </a:cubicBezTo>
                <a:cubicBezTo>
                  <a:pt x="1552856" y="300567"/>
                  <a:pt x="1593386" y="299359"/>
                  <a:pt x="1633289" y="304800"/>
                </a:cubicBezTo>
                <a:cubicBezTo>
                  <a:pt x="1640851" y="305831"/>
                  <a:pt x="1645713" y="313714"/>
                  <a:pt x="1652339" y="317500"/>
                </a:cubicBezTo>
                <a:cubicBezTo>
                  <a:pt x="1676752" y="331450"/>
                  <a:pt x="1680589" y="332421"/>
                  <a:pt x="1709489" y="336550"/>
                </a:cubicBezTo>
                <a:cubicBezTo>
                  <a:pt x="1761275" y="343948"/>
                  <a:pt x="1808923" y="345719"/>
                  <a:pt x="1861889" y="349250"/>
                </a:cubicBezTo>
                <a:cubicBezTo>
                  <a:pt x="1868239" y="351367"/>
                  <a:pt x="1874952" y="352607"/>
                  <a:pt x="1880939" y="355600"/>
                </a:cubicBezTo>
                <a:cubicBezTo>
                  <a:pt x="1901869" y="366065"/>
                  <a:pt x="1895984" y="371103"/>
                  <a:pt x="1919039" y="374650"/>
                </a:cubicBezTo>
                <a:cubicBezTo>
                  <a:pt x="1940064" y="377885"/>
                  <a:pt x="1961372" y="378883"/>
                  <a:pt x="1982539" y="381000"/>
                </a:cubicBezTo>
                <a:cubicBezTo>
                  <a:pt x="2012172" y="378883"/>
                  <a:pt x="2041934" y="378121"/>
                  <a:pt x="2071439" y="374650"/>
                </a:cubicBezTo>
                <a:cubicBezTo>
                  <a:pt x="2078087" y="373868"/>
                  <a:pt x="2084053" y="370139"/>
                  <a:pt x="2090489" y="368300"/>
                </a:cubicBezTo>
                <a:cubicBezTo>
                  <a:pt x="2098880" y="365902"/>
                  <a:pt x="2107422" y="364067"/>
                  <a:pt x="2115889" y="361950"/>
                </a:cubicBezTo>
                <a:cubicBezTo>
                  <a:pt x="2122239" y="357717"/>
                  <a:pt x="2127699" y="351663"/>
                  <a:pt x="2134939" y="349250"/>
                </a:cubicBezTo>
                <a:cubicBezTo>
                  <a:pt x="2147153" y="345179"/>
                  <a:pt x="2160371" y="345203"/>
                  <a:pt x="2173039" y="342900"/>
                </a:cubicBezTo>
                <a:cubicBezTo>
                  <a:pt x="2183658" y="340969"/>
                  <a:pt x="2194272" y="338977"/>
                  <a:pt x="2204789" y="336550"/>
                </a:cubicBezTo>
                <a:cubicBezTo>
                  <a:pt x="2288374" y="317261"/>
                  <a:pt x="2224673" y="326661"/>
                  <a:pt x="2325439" y="317500"/>
                </a:cubicBezTo>
                <a:cubicBezTo>
                  <a:pt x="2338139" y="304800"/>
                  <a:pt x="2352763" y="293768"/>
                  <a:pt x="2363539" y="279400"/>
                </a:cubicBezTo>
                <a:cubicBezTo>
                  <a:pt x="2387168" y="247895"/>
                  <a:pt x="2373783" y="259871"/>
                  <a:pt x="2401639" y="241300"/>
                </a:cubicBezTo>
                <a:cubicBezTo>
                  <a:pt x="2414001" y="204214"/>
                  <a:pt x="2398316" y="238273"/>
                  <a:pt x="2427039" y="209550"/>
                </a:cubicBezTo>
                <a:cubicBezTo>
                  <a:pt x="2455762" y="180827"/>
                  <a:pt x="2421703" y="196512"/>
                  <a:pt x="2458789" y="184150"/>
                </a:cubicBezTo>
                <a:cubicBezTo>
                  <a:pt x="2474718" y="172204"/>
                  <a:pt x="2506654" y="147518"/>
                  <a:pt x="2522289" y="139700"/>
                </a:cubicBezTo>
                <a:cubicBezTo>
                  <a:pt x="2530756" y="135467"/>
                  <a:pt x="2538900" y="130516"/>
                  <a:pt x="2547689" y="127000"/>
                </a:cubicBezTo>
                <a:cubicBezTo>
                  <a:pt x="2560118" y="122028"/>
                  <a:pt x="2573815" y="120287"/>
                  <a:pt x="2585789" y="114300"/>
                </a:cubicBezTo>
                <a:cubicBezTo>
                  <a:pt x="2594256" y="110067"/>
                  <a:pt x="2602326" y="104924"/>
                  <a:pt x="2611189" y="101600"/>
                </a:cubicBezTo>
                <a:cubicBezTo>
                  <a:pt x="2631473" y="93994"/>
                  <a:pt x="2656079" y="94957"/>
                  <a:pt x="2674689" y="82550"/>
                </a:cubicBezTo>
                <a:cubicBezTo>
                  <a:pt x="2681039" y="78317"/>
                  <a:pt x="2687529" y="74286"/>
                  <a:pt x="2693739" y="69850"/>
                </a:cubicBezTo>
                <a:cubicBezTo>
                  <a:pt x="2702351" y="63699"/>
                  <a:pt x="2711104" y="57688"/>
                  <a:pt x="2719139" y="50800"/>
                </a:cubicBezTo>
                <a:cubicBezTo>
                  <a:pt x="2725957" y="44956"/>
                  <a:pt x="2730339" y="36111"/>
                  <a:pt x="2738189" y="31750"/>
                </a:cubicBezTo>
                <a:cubicBezTo>
                  <a:pt x="2749891" y="25249"/>
                  <a:pt x="2763589" y="23283"/>
                  <a:pt x="2776289" y="19050"/>
                </a:cubicBezTo>
                <a:lnTo>
                  <a:pt x="2795339" y="12700"/>
                </a:lnTo>
                <a:lnTo>
                  <a:pt x="2814389" y="6350"/>
                </a:lnTo>
                <a:cubicBezTo>
                  <a:pt x="2829206" y="8467"/>
                  <a:pt x="2844773" y="7585"/>
                  <a:pt x="2858839" y="12700"/>
                </a:cubicBezTo>
                <a:cubicBezTo>
                  <a:pt x="2871640" y="17355"/>
                  <a:pt x="2893542" y="41053"/>
                  <a:pt x="2903289" y="50800"/>
                </a:cubicBezTo>
                <a:cubicBezTo>
                  <a:pt x="2920409" y="102160"/>
                  <a:pt x="2917404" y="85347"/>
                  <a:pt x="2903289" y="184150"/>
                </a:cubicBezTo>
                <a:cubicBezTo>
                  <a:pt x="2902210" y="191705"/>
                  <a:pt x="2894002" y="196374"/>
                  <a:pt x="2890589" y="203200"/>
                </a:cubicBezTo>
                <a:cubicBezTo>
                  <a:pt x="2887596" y="209187"/>
                  <a:pt x="2888348" y="216966"/>
                  <a:pt x="2884239" y="222250"/>
                </a:cubicBezTo>
                <a:cubicBezTo>
                  <a:pt x="2873212" y="236427"/>
                  <a:pt x="2846139" y="260350"/>
                  <a:pt x="2846139" y="260350"/>
                </a:cubicBezTo>
                <a:cubicBezTo>
                  <a:pt x="2830178" y="308233"/>
                  <a:pt x="2851708" y="249211"/>
                  <a:pt x="2827089" y="298450"/>
                </a:cubicBezTo>
                <a:cubicBezTo>
                  <a:pt x="2800799" y="351030"/>
                  <a:pt x="2844435" y="281955"/>
                  <a:pt x="2808039" y="336550"/>
                </a:cubicBezTo>
                <a:cubicBezTo>
                  <a:pt x="2805922" y="364067"/>
                  <a:pt x="2808382" y="392326"/>
                  <a:pt x="2801689" y="419100"/>
                </a:cubicBezTo>
                <a:cubicBezTo>
                  <a:pt x="2799511" y="427812"/>
                  <a:pt x="2789538" y="432401"/>
                  <a:pt x="2782639" y="438150"/>
                </a:cubicBezTo>
                <a:cubicBezTo>
                  <a:pt x="2761985" y="455362"/>
                  <a:pt x="2760641" y="451440"/>
                  <a:pt x="2731839" y="457200"/>
                </a:cubicBezTo>
                <a:cubicBezTo>
                  <a:pt x="2727606" y="463550"/>
                  <a:pt x="2722239" y="469276"/>
                  <a:pt x="2719139" y="476250"/>
                </a:cubicBezTo>
                <a:cubicBezTo>
                  <a:pt x="2713702" y="488483"/>
                  <a:pt x="2706439" y="514350"/>
                  <a:pt x="2706439" y="514350"/>
                </a:cubicBezTo>
                <a:cubicBezTo>
                  <a:pt x="2708556" y="522817"/>
                  <a:pt x="2707337" y="532935"/>
                  <a:pt x="2712789" y="539750"/>
                </a:cubicBezTo>
                <a:cubicBezTo>
                  <a:pt x="2716970" y="544977"/>
                  <a:pt x="2725146" y="546100"/>
                  <a:pt x="2731839" y="546100"/>
                </a:cubicBezTo>
                <a:cubicBezTo>
                  <a:pt x="2753111" y="546100"/>
                  <a:pt x="2774172" y="541867"/>
                  <a:pt x="2795339" y="539750"/>
                </a:cubicBezTo>
                <a:cubicBezTo>
                  <a:pt x="2814389" y="541867"/>
                  <a:pt x="2836318" y="535810"/>
                  <a:pt x="2852489" y="546100"/>
                </a:cubicBezTo>
                <a:cubicBezTo>
                  <a:pt x="2863783" y="553287"/>
                  <a:pt x="2861942" y="571213"/>
                  <a:pt x="2865189" y="584200"/>
                </a:cubicBezTo>
                <a:cubicBezTo>
                  <a:pt x="2878405" y="637063"/>
                  <a:pt x="2862313" y="584797"/>
                  <a:pt x="2884239" y="628650"/>
                </a:cubicBezTo>
                <a:cubicBezTo>
                  <a:pt x="2887232" y="634637"/>
                  <a:pt x="2888750" y="641264"/>
                  <a:pt x="2890589" y="647700"/>
                </a:cubicBezTo>
                <a:cubicBezTo>
                  <a:pt x="2892987" y="656091"/>
                  <a:pt x="2892098" y="665838"/>
                  <a:pt x="2896939" y="673100"/>
                </a:cubicBezTo>
                <a:cubicBezTo>
                  <a:pt x="2901172" y="679450"/>
                  <a:pt x="2909639" y="681567"/>
                  <a:pt x="2915989" y="685800"/>
                </a:cubicBezTo>
                <a:cubicBezTo>
                  <a:pt x="2920222" y="692150"/>
                  <a:pt x="2926276" y="697610"/>
                  <a:pt x="2928689" y="704850"/>
                </a:cubicBezTo>
                <a:cubicBezTo>
                  <a:pt x="2930002" y="708790"/>
                  <a:pt x="2936303" y="759449"/>
                  <a:pt x="2941389" y="768350"/>
                </a:cubicBezTo>
                <a:cubicBezTo>
                  <a:pt x="2945844" y="776147"/>
                  <a:pt x="2955219" y="780092"/>
                  <a:pt x="2960439" y="787400"/>
                </a:cubicBezTo>
                <a:cubicBezTo>
                  <a:pt x="2965941" y="795103"/>
                  <a:pt x="2968906" y="804333"/>
                  <a:pt x="2973139" y="812800"/>
                </a:cubicBezTo>
                <a:cubicBezTo>
                  <a:pt x="2971022" y="825500"/>
                  <a:pt x="2971741" y="839015"/>
                  <a:pt x="2966789" y="850900"/>
                </a:cubicBezTo>
                <a:cubicBezTo>
                  <a:pt x="2954159" y="881211"/>
                  <a:pt x="2925432" y="904957"/>
                  <a:pt x="2903289" y="927100"/>
                </a:cubicBezTo>
                <a:cubicBezTo>
                  <a:pt x="2889245" y="941144"/>
                  <a:pt x="2882870" y="950009"/>
                  <a:pt x="2865189" y="958850"/>
                </a:cubicBezTo>
                <a:cubicBezTo>
                  <a:pt x="2859202" y="961843"/>
                  <a:pt x="2852489" y="963083"/>
                  <a:pt x="2846139" y="965200"/>
                </a:cubicBezTo>
                <a:cubicBezTo>
                  <a:pt x="2833439" y="977900"/>
                  <a:pt x="2813719" y="986261"/>
                  <a:pt x="2808039" y="1003300"/>
                </a:cubicBezTo>
                <a:cubicBezTo>
                  <a:pt x="2787599" y="1064621"/>
                  <a:pt x="2820376" y="969283"/>
                  <a:pt x="2788989" y="1047750"/>
                </a:cubicBezTo>
                <a:cubicBezTo>
                  <a:pt x="2784017" y="1060179"/>
                  <a:pt x="2783715" y="1074711"/>
                  <a:pt x="2776289" y="1085850"/>
                </a:cubicBezTo>
                <a:cubicBezTo>
                  <a:pt x="2748220" y="1127954"/>
                  <a:pt x="2781209" y="1081169"/>
                  <a:pt x="2744539" y="1123950"/>
                </a:cubicBezTo>
                <a:cubicBezTo>
                  <a:pt x="2737651" y="1131985"/>
                  <a:pt x="2732973" y="1141866"/>
                  <a:pt x="2725489" y="1149350"/>
                </a:cubicBezTo>
                <a:cubicBezTo>
                  <a:pt x="2720093" y="1154746"/>
                  <a:pt x="2712143" y="1156980"/>
                  <a:pt x="2706439" y="1162050"/>
                </a:cubicBezTo>
                <a:cubicBezTo>
                  <a:pt x="2633100" y="1227241"/>
                  <a:pt x="2704059" y="1176337"/>
                  <a:pt x="2630239" y="1225550"/>
                </a:cubicBezTo>
                <a:lnTo>
                  <a:pt x="2611189" y="1238250"/>
                </a:lnTo>
                <a:cubicBezTo>
                  <a:pt x="2604839" y="1242483"/>
                  <a:pt x="2599379" y="1248537"/>
                  <a:pt x="2592139" y="1250950"/>
                </a:cubicBezTo>
                <a:cubicBezTo>
                  <a:pt x="2553510" y="1263826"/>
                  <a:pt x="2592727" y="1248898"/>
                  <a:pt x="2554039" y="1270000"/>
                </a:cubicBezTo>
                <a:cubicBezTo>
                  <a:pt x="2537419" y="1279066"/>
                  <a:pt x="2516626" y="1282013"/>
                  <a:pt x="2503239" y="1295400"/>
                </a:cubicBezTo>
                <a:cubicBezTo>
                  <a:pt x="2496889" y="1301750"/>
                  <a:pt x="2491278" y="1308937"/>
                  <a:pt x="2484189" y="1314450"/>
                </a:cubicBezTo>
                <a:cubicBezTo>
                  <a:pt x="2470438" y="1325145"/>
                  <a:pt x="2439756" y="1345400"/>
                  <a:pt x="2420689" y="1352550"/>
                </a:cubicBezTo>
                <a:cubicBezTo>
                  <a:pt x="2412517" y="1355614"/>
                  <a:pt x="2403680" y="1356502"/>
                  <a:pt x="2395289" y="1358900"/>
                </a:cubicBezTo>
                <a:cubicBezTo>
                  <a:pt x="2388853" y="1360739"/>
                  <a:pt x="2382697" y="1363489"/>
                  <a:pt x="2376239" y="1365250"/>
                </a:cubicBezTo>
                <a:cubicBezTo>
                  <a:pt x="2359400" y="1369843"/>
                  <a:pt x="2341998" y="1372430"/>
                  <a:pt x="2325439" y="1377950"/>
                </a:cubicBezTo>
                <a:cubicBezTo>
                  <a:pt x="2294175" y="1388371"/>
                  <a:pt x="2312991" y="1383200"/>
                  <a:pt x="2268289" y="1390650"/>
                </a:cubicBezTo>
                <a:cubicBezTo>
                  <a:pt x="2259822" y="1394883"/>
                  <a:pt x="2251590" y="1399621"/>
                  <a:pt x="2242889" y="1403350"/>
                </a:cubicBezTo>
                <a:cubicBezTo>
                  <a:pt x="2236737" y="1405987"/>
                  <a:pt x="2229515" y="1406152"/>
                  <a:pt x="2223839" y="1409700"/>
                </a:cubicBezTo>
                <a:cubicBezTo>
                  <a:pt x="2212346" y="1416883"/>
                  <a:pt x="2202118" y="1425983"/>
                  <a:pt x="2192089" y="1435100"/>
                </a:cubicBezTo>
                <a:cubicBezTo>
                  <a:pt x="2178799" y="1447182"/>
                  <a:pt x="2166689" y="1460500"/>
                  <a:pt x="2153989" y="1473200"/>
                </a:cubicBezTo>
                <a:cubicBezTo>
                  <a:pt x="2147639" y="1479550"/>
                  <a:pt x="2143458" y="1489410"/>
                  <a:pt x="2134939" y="1492250"/>
                </a:cubicBezTo>
                <a:lnTo>
                  <a:pt x="2115889" y="1498600"/>
                </a:lnTo>
                <a:cubicBezTo>
                  <a:pt x="2082022" y="1549400"/>
                  <a:pt x="2126472" y="1488017"/>
                  <a:pt x="2084139" y="1530350"/>
                </a:cubicBezTo>
                <a:cubicBezTo>
                  <a:pt x="2078743" y="1535746"/>
                  <a:pt x="2077302" y="1544514"/>
                  <a:pt x="2071439" y="1549400"/>
                </a:cubicBezTo>
                <a:cubicBezTo>
                  <a:pt x="2064167" y="1555460"/>
                  <a:pt x="2054258" y="1557404"/>
                  <a:pt x="2046039" y="1562100"/>
                </a:cubicBezTo>
                <a:cubicBezTo>
                  <a:pt x="2039413" y="1565886"/>
                  <a:pt x="2034135" y="1572120"/>
                  <a:pt x="2026989" y="1574800"/>
                </a:cubicBezTo>
                <a:cubicBezTo>
                  <a:pt x="2016883" y="1578590"/>
                  <a:pt x="2005775" y="1578809"/>
                  <a:pt x="1995239" y="1581150"/>
                </a:cubicBezTo>
                <a:cubicBezTo>
                  <a:pt x="1986720" y="1583043"/>
                  <a:pt x="1978306" y="1585383"/>
                  <a:pt x="1969839" y="1587500"/>
                </a:cubicBezTo>
                <a:cubicBezTo>
                  <a:pt x="1965606" y="1574800"/>
                  <a:pt x="1959764" y="1562527"/>
                  <a:pt x="1957139" y="1549400"/>
                </a:cubicBezTo>
                <a:cubicBezTo>
                  <a:pt x="1955022" y="1538817"/>
                  <a:pt x="1953629" y="1528063"/>
                  <a:pt x="1950789" y="1517650"/>
                </a:cubicBezTo>
                <a:cubicBezTo>
                  <a:pt x="1947267" y="1504735"/>
                  <a:pt x="1945515" y="1490689"/>
                  <a:pt x="1938089" y="1479550"/>
                </a:cubicBezTo>
                <a:cubicBezTo>
                  <a:pt x="1921676" y="1454931"/>
                  <a:pt x="1927802" y="1467740"/>
                  <a:pt x="1919039" y="1441450"/>
                </a:cubicBezTo>
                <a:cubicBezTo>
                  <a:pt x="1921156" y="1424517"/>
                  <a:pt x="1920899" y="1407114"/>
                  <a:pt x="1925389" y="1390650"/>
                </a:cubicBezTo>
                <a:cubicBezTo>
                  <a:pt x="1927397" y="1383287"/>
                  <a:pt x="1934676" y="1378426"/>
                  <a:pt x="1938089" y="1371600"/>
                </a:cubicBezTo>
                <a:cubicBezTo>
                  <a:pt x="1941082" y="1365613"/>
                  <a:pt x="1942322" y="1358900"/>
                  <a:pt x="1944439" y="1352550"/>
                </a:cubicBezTo>
                <a:cubicBezTo>
                  <a:pt x="1942322" y="1346200"/>
                  <a:pt x="1944749" y="1334166"/>
                  <a:pt x="1938089" y="1333500"/>
                </a:cubicBezTo>
                <a:cubicBezTo>
                  <a:pt x="1855605" y="1325252"/>
                  <a:pt x="1848190" y="1329600"/>
                  <a:pt x="1798389" y="1346200"/>
                </a:cubicBezTo>
                <a:lnTo>
                  <a:pt x="1753939" y="1333500"/>
                </a:lnTo>
                <a:cubicBezTo>
                  <a:pt x="1747528" y="1331577"/>
                  <a:pt x="1740740" y="1330401"/>
                  <a:pt x="1734889" y="1327150"/>
                </a:cubicBezTo>
                <a:cubicBezTo>
                  <a:pt x="1721546" y="1319737"/>
                  <a:pt x="1696789" y="1301750"/>
                  <a:pt x="1696789" y="1301750"/>
                </a:cubicBezTo>
                <a:cubicBezTo>
                  <a:pt x="1694672" y="1295400"/>
                  <a:pt x="1690439" y="1289393"/>
                  <a:pt x="1690439" y="1282700"/>
                </a:cubicBezTo>
                <a:cubicBezTo>
                  <a:pt x="1690439" y="1261428"/>
                  <a:pt x="1700024" y="1240225"/>
                  <a:pt x="1696789" y="1219200"/>
                </a:cubicBezTo>
                <a:cubicBezTo>
                  <a:pt x="1695423" y="1210324"/>
                  <a:pt x="1684089" y="1206500"/>
                  <a:pt x="1677739" y="1200150"/>
                </a:cubicBezTo>
                <a:cubicBezTo>
                  <a:pt x="1673506" y="1206500"/>
                  <a:pt x="1671389" y="1214967"/>
                  <a:pt x="1665039" y="1219200"/>
                </a:cubicBezTo>
                <a:cubicBezTo>
                  <a:pt x="1642760" y="1234052"/>
                  <a:pt x="1567005" y="1219497"/>
                  <a:pt x="1563439" y="1219200"/>
                </a:cubicBezTo>
                <a:cubicBezTo>
                  <a:pt x="1523231" y="1209148"/>
                  <a:pt x="1545301" y="1217691"/>
                  <a:pt x="1499939" y="1187450"/>
                </a:cubicBezTo>
                <a:lnTo>
                  <a:pt x="1480889" y="1174750"/>
                </a:lnTo>
                <a:cubicBezTo>
                  <a:pt x="1429817" y="1098142"/>
                  <a:pt x="1482270" y="1165872"/>
                  <a:pt x="1264989" y="1143000"/>
                </a:cubicBezTo>
                <a:cubicBezTo>
                  <a:pt x="1223487" y="1138631"/>
                  <a:pt x="1235840" y="1131600"/>
                  <a:pt x="1207839" y="1117600"/>
                </a:cubicBezTo>
                <a:cubicBezTo>
                  <a:pt x="1155259" y="1091310"/>
                  <a:pt x="1224334" y="1134946"/>
                  <a:pt x="1169739" y="1098550"/>
                </a:cubicBezTo>
                <a:cubicBezTo>
                  <a:pt x="1165506" y="1092200"/>
                  <a:pt x="1162998" y="1084268"/>
                  <a:pt x="1157039" y="1079500"/>
                </a:cubicBezTo>
                <a:cubicBezTo>
                  <a:pt x="1151812" y="1075319"/>
                  <a:pt x="1144400" y="1075073"/>
                  <a:pt x="1137989" y="1073150"/>
                </a:cubicBezTo>
                <a:cubicBezTo>
                  <a:pt x="1100245" y="1061827"/>
                  <a:pt x="1099938" y="1062050"/>
                  <a:pt x="1068139" y="1054100"/>
                </a:cubicBezTo>
                <a:cubicBezTo>
                  <a:pt x="1061789" y="1049867"/>
                  <a:pt x="1054883" y="1046367"/>
                  <a:pt x="1049089" y="1041400"/>
                </a:cubicBezTo>
                <a:cubicBezTo>
                  <a:pt x="995195" y="995205"/>
                  <a:pt x="1048373" y="1032456"/>
                  <a:pt x="1004639" y="1003300"/>
                </a:cubicBezTo>
                <a:cubicBezTo>
                  <a:pt x="977122" y="1005417"/>
                  <a:pt x="949214" y="1004564"/>
                  <a:pt x="922089" y="1009650"/>
                </a:cubicBezTo>
                <a:cubicBezTo>
                  <a:pt x="914588" y="1011056"/>
                  <a:pt x="909249" y="1017914"/>
                  <a:pt x="903039" y="1022350"/>
                </a:cubicBezTo>
                <a:cubicBezTo>
                  <a:pt x="830404" y="1074232"/>
                  <a:pt x="913168" y="1012221"/>
                  <a:pt x="864939" y="1060450"/>
                </a:cubicBezTo>
                <a:cubicBezTo>
                  <a:pt x="857455" y="1067934"/>
                  <a:pt x="847023" y="1072016"/>
                  <a:pt x="839539" y="1079500"/>
                </a:cubicBezTo>
                <a:cubicBezTo>
                  <a:pt x="811691" y="1107348"/>
                  <a:pt x="844199" y="1091593"/>
                  <a:pt x="807789" y="1117600"/>
                </a:cubicBezTo>
                <a:cubicBezTo>
                  <a:pt x="800086" y="1123102"/>
                  <a:pt x="790608" y="1125604"/>
                  <a:pt x="782389" y="1130300"/>
                </a:cubicBezTo>
                <a:cubicBezTo>
                  <a:pt x="775763" y="1134086"/>
                  <a:pt x="770313" y="1139900"/>
                  <a:pt x="763339" y="1143000"/>
                </a:cubicBezTo>
                <a:cubicBezTo>
                  <a:pt x="751106" y="1148437"/>
                  <a:pt x="725239" y="1155700"/>
                  <a:pt x="725239" y="1155700"/>
                </a:cubicBezTo>
                <a:cubicBezTo>
                  <a:pt x="716772" y="1153583"/>
                  <a:pt x="707861" y="1152788"/>
                  <a:pt x="699839" y="1149350"/>
                </a:cubicBezTo>
                <a:cubicBezTo>
                  <a:pt x="679980" y="1140839"/>
                  <a:pt x="674279" y="1128805"/>
                  <a:pt x="661739" y="1111250"/>
                </a:cubicBezTo>
                <a:cubicBezTo>
                  <a:pt x="657303" y="1105040"/>
                  <a:pt x="653925" y="1098063"/>
                  <a:pt x="649039" y="1092200"/>
                </a:cubicBezTo>
                <a:cubicBezTo>
                  <a:pt x="626993" y="1065745"/>
                  <a:pt x="630107" y="1081932"/>
                  <a:pt x="617289" y="1047750"/>
                </a:cubicBezTo>
                <a:cubicBezTo>
                  <a:pt x="614225" y="1039578"/>
                  <a:pt x="613447" y="1030709"/>
                  <a:pt x="610939" y="1022350"/>
                </a:cubicBezTo>
                <a:cubicBezTo>
                  <a:pt x="607092" y="1009528"/>
                  <a:pt x="598239" y="984250"/>
                  <a:pt x="598239" y="984250"/>
                </a:cubicBezTo>
              </a:path>
            </a:pathLst>
          </a:custGeom>
          <a:solidFill>
            <a:srgbClr val="00B0F0">
              <a:alpha val="39000"/>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5" name="CaixaDeTexto 4"/>
          <p:cNvSpPr txBox="1"/>
          <p:nvPr/>
        </p:nvSpPr>
        <p:spPr>
          <a:xfrm>
            <a:off x="3203848" y="4830861"/>
            <a:ext cx="2174698" cy="307777"/>
          </a:xfrm>
          <a:prstGeom prst="rect">
            <a:avLst/>
          </a:prstGeom>
          <a:noFill/>
        </p:spPr>
        <p:txBody>
          <a:bodyPr wrap="none" rtlCol="0">
            <a:spAutoFit/>
          </a:bodyPr>
          <a:lstStyle/>
          <a:p>
            <a:r>
              <a:rPr lang="pt-BR" sz="1400" b="1" dirty="0" smtClean="0"/>
              <a:t>Bacia hidrográfica doadora</a:t>
            </a:r>
            <a:endParaRPr lang="pt-BR" sz="1400" b="1" dirty="0"/>
          </a:p>
        </p:txBody>
      </p:sp>
      <p:sp>
        <p:nvSpPr>
          <p:cNvPr id="8" name="CaixaDeTexto 7"/>
          <p:cNvSpPr txBox="1"/>
          <p:nvPr/>
        </p:nvSpPr>
        <p:spPr>
          <a:xfrm>
            <a:off x="3419872" y="3078832"/>
            <a:ext cx="2487669" cy="307777"/>
          </a:xfrm>
          <a:prstGeom prst="rect">
            <a:avLst/>
          </a:prstGeom>
          <a:noFill/>
        </p:spPr>
        <p:txBody>
          <a:bodyPr wrap="none" rtlCol="0">
            <a:spAutoFit/>
          </a:bodyPr>
          <a:lstStyle/>
          <a:p>
            <a:r>
              <a:rPr lang="pt-BR" sz="1400" b="1" dirty="0" smtClean="0"/>
              <a:t>Bacias hidrográficas receptoras</a:t>
            </a:r>
            <a:endParaRPr lang="pt-BR" sz="1400" b="1" dirty="0"/>
          </a:p>
        </p:txBody>
      </p:sp>
      <p:sp>
        <p:nvSpPr>
          <p:cNvPr id="9" name="CaixaDeTexto 8"/>
          <p:cNvSpPr txBox="1"/>
          <p:nvPr/>
        </p:nvSpPr>
        <p:spPr>
          <a:xfrm>
            <a:off x="164583" y="436566"/>
            <a:ext cx="5146345" cy="369332"/>
          </a:xfrm>
          <a:prstGeom prst="rect">
            <a:avLst/>
          </a:prstGeom>
          <a:noFill/>
        </p:spPr>
        <p:txBody>
          <a:bodyPr wrap="none" rtlCol="0">
            <a:spAutoFit/>
          </a:bodyPr>
          <a:lstStyle/>
          <a:p>
            <a:r>
              <a:rPr lang="pt-BR" i="1" dirty="0" smtClean="0"/>
              <a:t>Subprogramas de Monitoramento da Fauna Aquática</a:t>
            </a:r>
            <a:endParaRPr lang="pt-BR" i="1" dirty="0"/>
          </a:p>
        </p:txBody>
      </p:sp>
      <p:pic>
        <p:nvPicPr>
          <p:cNvPr id="1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1" name="Conector reto 10"/>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aixaDeTexto 11"/>
          <p:cNvSpPr txBox="1"/>
          <p:nvPr/>
        </p:nvSpPr>
        <p:spPr>
          <a:xfrm flipH="1">
            <a:off x="235061" y="1115548"/>
            <a:ext cx="5163910" cy="338554"/>
          </a:xfrm>
          <a:prstGeom prst="rect">
            <a:avLst/>
          </a:prstGeom>
          <a:noFill/>
        </p:spPr>
        <p:txBody>
          <a:bodyPr wrap="square" rtlCol="0">
            <a:spAutoFit/>
          </a:bodyPr>
          <a:lstStyle/>
          <a:p>
            <a:r>
              <a:rPr lang="pt-BR" sz="1600" b="1" dirty="0" smtClean="0"/>
              <a:t>Ictiofauna</a:t>
            </a:r>
            <a:endParaRPr lang="pt-BR" sz="1600" b="1" dirty="0"/>
          </a:p>
        </p:txBody>
      </p:sp>
    </p:spTree>
    <p:extLst>
      <p:ext uri="{BB962C8B-B14F-4D97-AF65-F5344CB8AC3E}">
        <p14:creationId xmlns="" xmlns:p14="http://schemas.microsoft.com/office/powerpoint/2010/main" val="25514661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 y="0"/>
            <a:ext cx="9144001" cy="6841580"/>
          </a:xfrm>
          <a:prstGeom prst="rect">
            <a:avLst/>
          </a:prstGeom>
          <a:solidFill>
            <a:schemeClr val="tx1"/>
          </a:solidFill>
        </p:spPr>
        <p:txBody>
          <a:bodyPr wrap="square" rtlCol="0">
            <a:spAutoFit/>
          </a:bodyPr>
          <a:lstStyle/>
          <a:p>
            <a:endParaRPr lang="pt-BR" dirty="0"/>
          </a:p>
        </p:txBody>
      </p:sp>
      <p:sp>
        <p:nvSpPr>
          <p:cNvPr id="3" name="CaixaDeTexto 2"/>
          <p:cNvSpPr txBox="1"/>
          <p:nvPr/>
        </p:nvSpPr>
        <p:spPr>
          <a:xfrm>
            <a:off x="281594" y="332656"/>
            <a:ext cx="8394862" cy="507831"/>
          </a:xfrm>
          <a:prstGeom prst="rect">
            <a:avLst/>
          </a:prstGeom>
          <a:noFill/>
        </p:spPr>
        <p:txBody>
          <a:bodyPr wrap="none" rtlCol="0">
            <a:spAutoFit/>
          </a:bodyPr>
          <a:lstStyle/>
          <a:p>
            <a:r>
              <a:rPr lang="pt-BR" sz="2700" b="1" u="sng" dirty="0" smtClean="0">
                <a:solidFill>
                  <a:schemeClr val="bg1"/>
                </a:solidFill>
                <a:latin typeface="+mn-lt"/>
              </a:rPr>
              <a:t>Bacia Doadora</a:t>
            </a:r>
            <a:r>
              <a:rPr lang="pt-BR" sz="2700" b="1" dirty="0" smtClean="0">
                <a:solidFill>
                  <a:schemeClr val="bg1"/>
                </a:solidFill>
                <a:latin typeface="+mn-lt"/>
              </a:rPr>
              <a:t>: 50 espécies só ocorrem nessa bacia (41%)</a:t>
            </a:r>
            <a:endParaRPr lang="pt-BR" sz="2700" b="1" dirty="0">
              <a:solidFill>
                <a:schemeClr val="bg1"/>
              </a:solidFill>
              <a:latin typeface="+mn-lt"/>
            </a:endParaRPr>
          </a:p>
        </p:txBody>
      </p:sp>
      <p:grpSp>
        <p:nvGrpSpPr>
          <p:cNvPr id="5" name="Grupo 4"/>
          <p:cNvGrpSpPr/>
          <p:nvPr/>
        </p:nvGrpSpPr>
        <p:grpSpPr>
          <a:xfrm>
            <a:off x="35497" y="1268908"/>
            <a:ext cx="2233178" cy="1440012"/>
            <a:chOff x="179511" y="2132856"/>
            <a:chExt cx="2534445" cy="1584028"/>
          </a:xfrm>
        </p:grpSpPr>
        <p:pic>
          <p:nvPicPr>
            <p:cNvPr id="2050" name="Picture 2" descr="C:\Users\Giancarlo\Desktop\DSCF793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1" y="2132856"/>
              <a:ext cx="2534445" cy="1584028"/>
            </a:xfrm>
            <a:prstGeom prst="rect">
              <a:avLst/>
            </a:prstGeom>
            <a:noFill/>
            <a:extLst>
              <a:ext uri="{909E8E84-426E-40DD-AFC4-6F175D3DCCD1}">
                <a14:hiddenFill xmlns="" xmlns:a14="http://schemas.microsoft.com/office/drawing/2010/main">
                  <a:solidFill>
                    <a:srgbClr val="FFFFFF"/>
                  </a:solidFill>
                </a14:hiddenFill>
              </a:ext>
            </a:extLst>
          </p:spPr>
        </p:pic>
        <p:sp>
          <p:nvSpPr>
            <p:cNvPr id="6" name="CaixaDeTexto 5"/>
            <p:cNvSpPr txBox="1"/>
            <p:nvPr/>
          </p:nvSpPr>
          <p:spPr>
            <a:xfrm>
              <a:off x="367514" y="2132856"/>
              <a:ext cx="2045175" cy="307777"/>
            </a:xfrm>
            <a:prstGeom prst="rect">
              <a:avLst/>
            </a:prstGeom>
            <a:noFill/>
          </p:spPr>
          <p:txBody>
            <a:bodyPr wrap="none" rtlCol="0">
              <a:spAutoFit/>
            </a:bodyPr>
            <a:lstStyle/>
            <a:p>
              <a:r>
                <a:rPr lang="pt-BR" sz="1400" i="1" dirty="0" err="1">
                  <a:solidFill>
                    <a:schemeClr val="bg1"/>
                  </a:solidFill>
                  <a:latin typeface="+mn-lt"/>
                </a:rPr>
                <a:t>Acestrorhynchus</a:t>
              </a:r>
              <a:r>
                <a:rPr lang="pt-BR" sz="1400" i="1" dirty="0">
                  <a:solidFill>
                    <a:schemeClr val="bg1"/>
                  </a:solidFill>
                  <a:latin typeface="+mn-lt"/>
                </a:rPr>
                <a:t> </a:t>
              </a:r>
              <a:r>
                <a:rPr lang="pt-BR" sz="1400" i="1" dirty="0" err="1">
                  <a:solidFill>
                    <a:schemeClr val="bg1"/>
                  </a:solidFill>
                  <a:latin typeface="+mn-lt"/>
                </a:rPr>
                <a:t>lacustris</a:t>
              </a:r>
              <a:endParaRPr lang="pt-BR" sz="1400" i="1" dirty="0">
                <a:solidFill>
                  <a:schemeClr val="bg1"/>
                </a:solidFill>
                <a:latin typeface="+mn-lt"/>
              </a:endParaRPr>
            </a:p>
          </p:txBody>
        </p:sp>
      </p:grpSp>
      <p:grpSp>
        <p:nvGrpSpPr>
          <p:cNvPr id="7" name="Grupo 6"/>
          <p:cNvGrpSpPr/>
          <p:nvPr/>
        </p:nvGrpSpPr>
        <p:grpSpPr>
          <a:xfrm>
            <a:off x="2290608" y="1268908"/>
            <a:ext cx="2281392" cy="1440012"/>
            <a:chOff x="2578640" y="1916980"/>
            <a:chExt cx="2572544" cy="1584028"/>
          </a:xfrm>
        </p:grpSpPr>
        <p:pic>
          <p:nvPicPr>
            <p:cNvPr id="2051" name="Picture 3" descr="F:\CEMAFAUNA\IMAGENS\Fotos_A.vaillanti_Res. Terra Nova\6.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17901"/>
            <a:stretch/>
          </p:blipFill>
          <p:spPr bwMode="auto">
            <a:xfrm>
              <a:off x="2578640" y="1916980"/>
              <a:ext cx="2572544" cy="1584028"/>
            </a:xfrm>
            <a:prstGeom prst="rect">
              <a:avLst/>
            </a:prstGeom>
            <a:noFill/>
            <a:extLst>
              <a:ext uri="{909E8E84-426E-40DD-AFC4-6F175D3DCCD1}">
                <a14:hiddenFill xmlns="" xmlns:a14="http://schemas.microsoft.com/office/drawing/2010/main">
                  <a:solidFill>
                    <a:srgbClr val="FFFFFF"/>
                  </a:solidFill>
                </a14:hiddenFill>
              </a:ext>
            </a:extLst>
          </p:spPr>
        </p:pic>
        <p:sp>
          <p:nvSpPr>
            <p:cNvPr id="9" name="CaixaDeTexto 8"/>
            <p:cNvSpPr txBox="1"/>
            <p:nvPr/>
          </p:nvSpPr>
          <p:spPr>
            <a:xfrm>
              <a:off x="2964765" y="1919427"/>
              <a:ext cx="1648913" cy="307777"/>
            </a:xfrm>
            <a:prstGeom prst="rect">
              <a:avLst/>
            </a:prstGeom>
            <a:noFill/>
          </p:spPr>
          <p:txBody>
            <a:bodyPr wrap="none" rtlCol="0">
              <a:spAutoFit/>
            </a:bodyPr>
            <a:lstStyle/>
            <a:p>
              <a:r>
                <a:rPr lang="pt-BR" sz="1400" i="1" dirty="0" err="1" smtClean="0">
                  <a:solidFill>
                    <a:schemeClr val="bg1"/>
                  </a:solidFill>
                  <a:latin typeface="+mn-lt"/>
                </a:rPr>
                <a:t>Anchoviella</a:t>
              </a:r>
              <a:r>
                <a:rPr lang="pt-BR" sz="1400" i="1" dirty="0" smtClean="0">
                  <a:solidFill>
                    <a:schemeClr val="bg1"/>
                  </a:solidFill>
                  <a:latin typeface="+mn-lt"/>
                </a:rPr>
                <a:t> </a:t>
              </a:r>
              <a:r>
                <a:rPr lang="pt-BR" sz="1400" i="1" dirty="0" err="1" smtClean="0">
                  <a:solidFill>
                    <a:schemeClr val="bg1"/>
                  </a:solidFill>
                  <a:latin typeface="+mn-lt"/>
                </a:rPr>
                <a:t>vaillanti</a:t>
              </a:r>
              <a:endParaRPr lang="pt-BR" sz="1400" i="1" dirty="0">
                <a:solidFill>
                  <a:schemeClr val="bg1"/>
                </a:solidFill>
                <a:latin typeface="+mn-lt"/>
              </a:endParaRPr>
            </a:p>
          </p:txBody>
        </p:sp>
      </p:grpSp>
      <p:grpSp>
        <p:nvGrpSpPr>
          <p:cNvPr id="8" name="Grupo 7"/>
          <p:cNvGrpSpPr/>
          <p:nvPr/>
        </p:nvGrpSpPr>
        <p:grpSpPr>
          <a:xfrm>
            <a:off x="4572000" y="1268760"/>
            <a:ext cx="2292438" cy="1440160"/>
            <a:chOff x="5159882" y="1916832"/>
            <a:chExt cx="2465113" cy="1584176"/>
          </a:xfrm>
        </p:grpSpPr>
        <p:pic>
          <p:nvPicPr>
            <p:cNvPr id="2053" name="Picture 5" descr="C:\Users\Giancarlo\Desktop\DSCF5638.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159882" y="1916980"/>
              <a:ext cx="2465113" cy="158402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CaixaDeTexto 12"/>
            <p:cNvSpPr txBox="1"/>
            <p:nvPr/>
          </p:nvSpPr>
          <p:spPr>
            <a:xfrm>
              <a:off x="5587383" y="1916832"/>
              <a:ext cx="1426031" cy="307777"/>
            </a:xfrm>
            <a:prstGeom prst="rect">
              <a:avLst/>
            </a:prstGeom>
            <a:noFill/>
          </p:spPr>
          <p:txBody>
            <a:bodyPr wrap="none" rtlCol="0">
              <a:spAutoFit/>
            </a:bodyPr>
            <a:lstStyle/>
            <a:p>
              <a:r>
                <a:rPr lang="pt-BR" sz="1400" i="1" dirty="0" err="1" smtClean="0">
                  <a:solidFill>
                    <a:schemeClr val="bg1"/>
                  </a:solidFill>
                  <a:latin typeface="+mn-lt"/>
                </a:rPr>
                <a:t>Bryconops</a:t>
              </a:r>
              <a:r>
                <a:rPr lang="pt-BR" sz="1400" i="1" dirty="0" smtClean="0">
                  <a:solidFill>
                    <a:schemeClr val="bg1"/>
                  </a:solidFill>
                  <a:latin typeface="+mn-lt"/>
                </a:rPr>
                <a:t> </a:t>
              </a:r>
              <a:r>
                <a:rPr lang="pt-BR" sz="1400" i="1" dirty="0" err="1" smtClean="0">
                  <a:solidFill>
                    <a:schemeClr val="bg1"/>
                  </a:solidFill>
                  <a:latin typeface="+mn-lt"/>
                </a:rPr>
                <a:t>affinis</a:t>
              </a:r>
              <a:endParaRPr lang="pt-BR" sz="1400" i="1" dirty="0">
                <a:solidFill>
                  <a:schemeClr val="bg1"/>
                </a:solidFill>
                <a:latin typeface="+mn-lt"/>
              </a:endParaRPr>
            </a:p>
          </p:txBody>
        </p:sp>
      </p:grpSp>
      <p:grpSp>
        <p:nvGrpSpPr>
          <p:cNvPr id="10" name="Grupo 9"/>
          <p:cNvGrpSpPr/>
          <p:nvPr/>
        </p:nvGrpSpPr>
        <p:grpSpPr>
          <a:xfrm>
            <a:off x="6864439" y="1305295"/>
            <a:ext cx="2279562" cy="1475633"/>
            <a:chOff x="6864439" y="1916832"/>
            <a:chExt cx="2279562" cy="1475633"/>
          </a:xfrm>
        </p:grpSpPr>
        <p:pic>
          <p:nvPicPr>
            <p:cNvPr id="2054" name="Picture 6" descr="C:\Users\Giancarlo\Desktop\DSC00560.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864439" y="1919205"/>
              <a:ext cx="2279562" cy="1473260"/>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CaixaDeTexto 15"/>
            <p:cNvSpPr txBox="1"/>
            <p:nvPr/>
          </p:nvSpPr>
          <p:spPr>
            <a:xfrm>
              <a:off x="7164288" y="1916832"/>
              <a:ext cx="1829796" cy="307777"/>
            </a:xfrm>
            <a:prstGeom prst="rect">
              <a:avLst/>
            </a:prstGeom>
            <a:noFill/>
          </p:spPr>
          <p:txBody>
            <a:bodyPr wrap="none" rtlCol="0">
              <a:spAutoFit/>
            </a:bodyPr>
            <a:lstStyle/>
            <a:p>
              <a:r>
                <a:rPr lang="pt-BR" sz="1400" i="1" dirty="0" err="1">
                  <a:solidFill>
                    <a:schemeClr val="bg1"/>
                  </a:solidFill>
                  <a:latin typeface="+mn-lt"/>
                </a:rPr>
                <a:t>Hoplosternum</a:t>
              </a:r>
              <a:r>
                <a:rPr lang="pt-BR" sz="1400" i="1" dirty="0">
                  <a:solidFill>
                    <a:schemeClr val="bg1"/>
                  </a:solidFill>
                  <a:latin typeface="+mn-lt"/>
                </a:rPr>
                <a:t> </a:t>
              </a:r>
              <a:r>
                <a:rPr lang="pt-BR" sz="1400" i="1" dirty="0" err="1">
                  <a:solidFill>
                    <a:schemeClr val="bg1"/>
                  </a:solidFill>
                  <a:latin typeface="+mn-lt"/>
                </a:rPr>
                <a:t>littorale</a:t>
              </a:r>
              <a:endParaRPr lang="pt-BR" sz="1400" i="1" dirty="0">
                <a:solidFill>
                  <a:schemeClr val="bg1"/>
                </a:solidFill>
                <a:latin typeface="+mn-lt"/>
              </a:endParaRPr>
            </a:p>
          </p:txBody>
        </p:sp>
      </p:grpSp>
      <p:grpSp>
        <p:nvGrpSpPr>
          <p:cNvPr id="11" name="Grupo 10"/>
          <p:cNvGrpSpPr/>
          <p:nvPr/>
        </p:nvGrpSpPr>
        <p:grpSpPr>
          <a:xfrm>
            <a:off x="61364" y="2636912"/>
            <a:ext cx="2207311" cy="1426565"/>
            <a:chOff x="61364" y="3328429"/>
            <a:chExt cx="2207311" cy="1426565"/>
          </a:xfrm>
        </p:grpSpPr>
        <p:pic>
          <p:nvPicPr>
            <p:cNvPr id="1027" name="Picture 3" descr="C:\Users\Giancarlo\Desktop\DSC00560.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1364" y="3328429"/>
              <a:ext cx="2207311" cy="1426565"/>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CaixaDeTexto 18"/>
            <p:cNvSpPr txBox="1"/>
            <p:nvPr/>
          </p:nvSpPr>
          <p:spPr>
            <a:xfrm>
              <a:off x="201151" y="3392465"/>
              <a:ext cx="1829796" cy="307777"/>
            </a:xfrm>
            <a:prstGeom prst="rect">
              <a:avLst/>
            </a:prstGeom>
            <a:noFill/>
          </p:spPr>
          <p:txBody>
            <a:bodyPr wrap="none" rtlCol="0">
              <a:spAutoFit/>
            </a:bodyPr>
            <a:lstStyle/>
            <a:p>
              <a:r>
                <a:rPr lang="pt-BR" sz="1400" i="1" dirty="0" err="1">
                  <a:solidFill>
                    <a:schemeClr val="bg1"/>
                  </a:solidFill>
                  <a:latin typeface="+mn-lt"/>
                </a:rPr>
                <a:t>Hoplosternum</a:t>
              </a:r>
              <a:r>
                <a:rPr lang="pt-BR" sz="1400" i="1" dirty="0">
                  <a:solidFill>
                    <a:schemeClr val="bg1"/>
                  </a:solidFill>
                  <a:latin typeface="+mn-lt"/>
                </a:rPr>
                <a:t> </a:t>
              </a:r>
              <a:r>
                <a:rPr lang="pt-BR" sz="1400" i="1" dirty="0" err="1">
                  <a:solidFill>
                    <a:schemeClr val="bg1"/>
                  </a:solidFill>
                  <a:latin typeface="+mn-lt"/>
                </a:rPr>
                <a:t>littorale</a:t>
              </a:r>
              <a:endParaRPr lang="pt-BR" sz="1400" i="1" dirty="0">
                <a:solidFill>
                  <a:schemeClr val="bg1"/>
                </a:solidFill>
                <a:latin typeface="+mn-lt"/>
              </a:endParaRPr>
            </a:p>
          </p:txBody>
        </p:sp>
      </p:grpSp>
      <p:grpSp>
        <p:nvGrpSpPr>
          <p:cNvPr id="12" name="Grupo 11"/>
          <p:cNvGrpSpPr/>
          <p:nvPr/>
        </p:nvGrpSpPr>
        <p:grpSpPr>
          <a:xfrm>
            <a:off x="2390247" y="2636912"/>
            <a:ext cx="2037737" cy="1314611"/>
            <a:chOff x="2390247" y="2636912"/>
            <a:chExt cx="2037737" cy="1314611"/>
          </a:xfrm>
        </p:grpSpPr>
        <p:pic>
          <p:nvPicPr>
            <p:cNvPr id="1028" name="Picture 4" descr="C:\Users\Giancarlo\Desktop\DSC08564.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407841" y="2636912"/>
              <a:ext cx="1948135" cy="1314611"/>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CaixaDeTexto 29"/>
            <p:cNvSpPr txBox="1"/>
            <p:nvPr/>
          </p:nvSpPr>
          <p:spPr>
            <a:xfrm>
              <a:off x="2390247" y="2636912"/>
              <a:ext cx="2037737" cy="307777"/>
            </a:xfrm>
            <a:prstGeom prst="rect">
              <a:avLst/>
            </a:prstGeom>
            <a:noFill/>
          </p:spPr>
          <p:txBody>
            <a:bodyPr wrap="none" rtlCol="0">
              <a:spAutoFit/>
            </a:bodyPr>
            <a:lstStyle/>
            <a:p>
              <a:r>
                <a:rPr lang="pt-BR" sz="1400" i="1" dirty="0" err="1">
                  <a:solidFill>
                    <a:schemeClr val="bg1"/>
                  </a:solidFill>
                  <a:latin typeface="+mn-lt"/>
                </a:rPr>
                <a:t>Colossoma</a:t>
              </a:r>
              <a:r>
                <a:rPr lang="pt-BR" sz="1400" i="1" dirty="0">
                  <a:solidFill>
                    <a:schemeClr val="bg1"/>
                  </a:solidFill>
                  <a:latin typeface="+mn-lt"/>
                </a:rPr>
                <a:t> </a:t>
              </a:r>
              <a:r>
                <a:rPr lang="pt-BR" sz="1400" i="1" dirty="0" err="1">
                  <a:solidFill>
                    <a:schemeClr val="bg1"/>
                  </a:solidFill>
                  <a:latin typeface="+mn-lt"/>
                </a:rPr>
                <a:t>macropomum</a:t>
              </a:r>
              <a:endParaRPr lang="pt-BR" sz="1400" i="1" dirty="0">
                <a:solidFill>
                  <a:schemeClr val="bg1"/>
                </a:solidFill>
                <a:latin typeface="+mn-lt"/>
              </a:endParaRPr>
            </a:p>
          </p:txBody>
        </p:sp>
      </p:grpSp>
      <p:grpSp>
        <p:nvGrpSpPr>
          <p:cNvPr id="14" name="Grupo 13"/>
          <p:cNvGrpSpPr/>
          <p:nvPr/>
        </p:nvGrpSpPr>
        <p:grpSpPr>
          <a:xfrm>
            <a:off x="61365" y="4034914"/>
            <a:ext cx="2338676" cy="1482318"/>
            <a:chOff x="61365" y="4034914"/>
            <a:chExt cx="2338676" cy="1482318"/>
          </a:xfrm>
        </p:grpSpPr>
        <p:pic>
          <p:nvPicPr>
            <p:cNvPr id="1030" name="Picture 6" descr="C:\Users\Giancarlo\Desktop\DSC00751.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1365" y="4034914"/>
              <a:ext cx="2338676" cy="1482318"/>
            </a:xfrm>
            <a:prstGeom prst="rect">
              <a:avLst/>
            </a:prstGeom>
            <a:noFill/>
            <a:extLst>
              <a:ext uri="{909E8E84-426E-40DD-AFC4-6F175D3DCCD1}">
                <a14:hiddenFill xmlns="" xmlns:a14="http://schemas.microsoft.com/office/drawing/2010/main">
                  <a:solidFill>
                    <a:srgbClr val="FFFFFF"/>
                  </a:solidFill>
                </a14:hiddenFill>
              </a:ext>
            </a:extLst>
          </p:spPr>
        </p:pic>
        <p:sp>
          <p:nvSpPr>
            <p:cNvPr id="31" name="CaixaDeTexto 30"/>
            <p:cNvSpPr txBox="1"/>
            <p:nvPr/>
          </p:nvSpPr>
          <p:spPr>
            <a:xfrm>
              <a:off x="107504" y="4221088"/>
              <a:ext cx="2221442" cy="307777"/>
            </a:xfrm>
            <a:prstGeom prst="rect">
              <a:avLst/>
            </a:prstGeom>
            <a:noFill/>
          </p:spPr>
          <p:txBody>
            <a:bodyPr wrap="none" rtlCol="0">
              <a:spAutoFit/>
            </a:bodyPr>
            <a:lstStyle/>
            <a:p>
              <a:r>
                <a:rPr lang="pt-BR" sz="1400" i="1" dirty="0" err="1">
                  <a:solidFill>
                    <a:schemeClr val="bg1"/>
                  </a:solidFill>
                  <a:latin typeface="+mn-lt"/>
                </a:rPr>
                <a:t>Franciscodoras</a:t>
              </a:r>
              <a:r>
                <a:rPr lang="pt-BR" sz="1400" i="1" dirty="0">
                  <a:solidFill>
                    <a:schemeClr val="bg1"/>
                  </a:solidFill>
                  <a:latin typeface="+mn-lt"/>
                </a:rPr>
                <a:t> </a:t>
              </a:r>
              <a:r>
                <a:rPr lang="pt-BR" sz="1400" i="1" dirty="0" err="1">
                  <a:solidFill>
                    <a:schemeClr val="bg1"/>
                  </a:solidFill>
                  <a:latin typeface="+mn-lt"/>
                </a:rPr>
                <a:t>marmoratus</a:t>
              </a:r>
              <a:endParaRPr lang="pt-BR" sz="1400" i="1" dirty="0">
                <a:solidFill>
                  <a:schemeClr val="bg1"/>
                </a:solidFill>
                <a:latin typeface="+mn-lt"/>
              </a:endParaRPr>
            </a:p>
          </p:txBody>
        </p:sp>
      </p:grpSp>
      <p:grpSp>
        <p:nvGrpSpPr>
          <p:cNvPr id="18" name="Grupo 17"/>
          <p:cNvGrpSpPr/>
          <p:nvPr/>
        </p:nvGrpSpPr>
        <p:grpSpPr>
          <a:xfrm>
            <a:off x="2411760" y="4034913"/>
            <a:ext cx="2243967" cy="1483196"/>
            <a:chOff x="2411760" y="4034913"/>
            <a:chExt cx="2243967" cy="1483196"/>
          </a:xfrm>
        </p:grpSpPr>
        <p:pic>
          <p:nvPicPr>
            <p:cNvPr id="1031" name="Picture 7" descr="F:\CEMAFAUNA\IMAGENS\FOTOS MONITORAMENTO\São Francisco\1°Coleta_São_Francisco\PM02\IMG_2897.JP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2411760" y="4034913"/>
              <a:ext cx="2243967" cy="1483196"/>
            </a:xfrm>
            <a:prstGeom prst="rect">
              <a:avLst/>
            </a:prstGeom>
            <a:noFill/>
            <a:extLst>
              <a:ext uri="{909E8E84-426E-40DD-AFC4-6F175D3DCCD1}">
                <a14:hiddenFill xmlns="" xmlns:a14="http://schemas.microsoft.com/office/drawing/2010/main">
                  <a:solidFill>
                    <a:srgbClr val="FFFFFF"/>
                  </a:solidFill>
                </a14:hiddenFill>
              </a:ext>
            </a:extLst>
          </p:spPr>
        </p:pic>
        <p:sp>
          <p:nvSpPr>
            <p:cNvPr id="32" name="CaixaDeTexto 31"/>
            <p:cNvSpPr txBox="1"/>
            <p:nvPr/>
          </p:nvSpPr>
          <p:spPr>
            <a:xfrm>
              <a:off x="2706165" y="4076172"/>
              <a:ext cx="1649811" cy="307777"/>
            </a:xfrm>
            <a:prstGeom prst="rect">
              <a:avLst/>
            </a:prstGeom>
            <a:noFill/>
          </p:spPr>
          <p:txBody>
            <a:bodyPr wrap="none" rtlCol="0">
              <a:spAutoFit/>
            </a:bodyPr>
            <a:lstStyle/>
            <a:p>
              <a:r>
                <a:rPr lang="pt-BR" sz="1400" i="1" dirty="0" err="1">
                  <a:solidFill>
                    <a:schemeClr val="bg1"/>
                  </a:solidFill>
                  <a:latin typeface="+mn-lt"/>
                </a:rPr>
                <a:t>Leporinus</a:t>
              </a:r>
              <a:r>
                <a:rPr lang="pt-BR" sz="1400" i="1" dirty="0">
                  <a:solidFill>
                    <a:schemeClr val="bg1"/>
                  </a:solidFill>
                  <a:latin typeface="+mn-lt"/>
                </a:rPr>
                <a:t> </a:t>
              </a:r>
              <a:r>
                <a:rPr lang="pt-BR" sz="1400" i="1" dirty="0" err="1">
                  <a:solidFill>
                    <a:schemeClr val="bg1"/>
                  </a:solidFill>
                  <a:latin typeface="+mn-lt"/>
                </a:rPr>
                <a:t>elongatus</a:t>
              </a:r>
              <a:endParaRPr lang="pt-BR" sz="1400" i="1" dirty="0">
                <a:solidFill>
                  <a:schemeClr val="bg1"/>
                </a:solidFill>
                <a:latin typeface="+mn-lt"/>
              </a:endParaRPr>
            </a:p>
          </p:txBody>
        </p:sp>
      </p:grpSp>
      <p:grpSp>
        <p:nvGrpSpPr>
          <p:cNvPr id="21" name="Grupo 20"/>
          <p:cNvGrpSpPr/>
          <p:nvPr/>
        </p:nvGrpSpPr>
        <p:grpSpPr>
          <a:xfrm>
            <a:off x="4662355" y="4034914"/>
            <a:ext cx="2229424" cy="1483195"/>
            <a:chOff x="4662355" y="4034914"/>
            <a:chExt cx="2229424" cy="1483195"/>
          </a:xfrm>
        </p:grpSpPr>
        <p:pic>
          <p:nvPicPr>
            <p:cNvPr id="1033" name="Picture 9" descr="F:\CEMAFAUNA\IMAGENS\FOTOS MONITORAMENTO\São Francisco\3°Coleta_São_Francisco\PM04\DSC00781.JP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4662355" y="4034914"/>
              <a:ext cx="2229424" cy="1483195"/>
            </a:xfrm>
            <a:prstGeom prst="rect">
              <a:avLst/>
            </a:prstGeom>
            <a:noFill/>
            <a:extLst>
              <a:ext uri="{909E8E84-426E-40DD-AFC4-6F175D3DCCD1}">
                <a14:hiddenFill xmlns="" xmlns:a14="http://schemas.microsoft.com/office/drawing/2010/main">
                  <a:solidFill>
                    <a:srgbClr val="FFFFFF"/>
                  </a:solidFill>
                </a14:hiddenFill>
              </a:ext>
            </a:extLst>
          </p:spPr>
        </p:pic>
        <p:sp>
          <p:nvSpPr>
            <p:cNvPr id="33" name="CaixaDeTexto 32"/>
            <p:cNvSpPr txBox="1"/>
            <p:nvPr/>
          </p:nvSpPr>
          <p:spPr>
            <a:xfrm>
              <a:off x="4862169" y="4169515"/>
              <a:ext cx="1575944" cy="307777"/>
            </a:xfrm>
            <a:prstGeom prst="rect">
              <a:avLst/>
            </a:prstGeom>
            <a:noFill/>
          </p:spPr>
          <p:txBody>
            <a:bodyPr wrap="none" rtlCol="0">
              <a:spAutoFit/>
            </a:bodyPr>
            <a:lstStyle/>
            <a:p>
              <a:r>
                <a:rPr lang="pt-BR" sz="1400" i="1" dirty="0">
                  <a:solidFill>
                    <a:schemeClr val="bg1"/>
                  </a:solidFill>
                  <a:latin typeface="+mn-lt"/>
                </a:rPr>
                <a:t>Pachyurus francisci</a:t>
              </a:r>
            </a:p>
          </p:txBody>
        </p:sp>
      </p:grpSp>
      <p:grpSp>
        <p:nvGrpSpPr>
          <p:cNvPr id="15" name="Grupo 14"/>
          <p:cNvGrpSpPr/>
          <p:nvPr/>
        </p:nvGrpSpPr>
        <p:grpSpPr>
          <a:xfrm>
            <a:off x="4443997" y="2636912"/>
            <a:ext cx="2504267" cy="1337806"/>
            <a:chOff x="4443997" y="2636912"/>
            <a:chExt cx="2504267" cy="1337806"/>
          </a:xfrm>
        </p:grpSpPr>
        <p:pic>
          <p:nvPicPr>
            <p:cNvPr id="1029" name="Picture 5" descr="C:\Users\Giancarlo\Desktop\DSCF8035.JPG"/>
            <p:cNvPicPr>
              <a:picLocks noChangeAspect="1" noChangeArrowheads="1"/>
            </p:cNvPicPr>
            <p:nvPr/>
          </p:nvPicPr>
          <p:blipFill rotWithShape="1">
            <a:blip r:embed="rId11" cstate="print">
              <a:extLst>
                <a:ext uri="{28A0092B-C50C-407E-A947-70E740481C1C}">
                  <a14:useLocalDpi xmlns="" xmlns:a14="http://schemas.microsoft.com/office/drawing/2010/main" val="0"/>
                </a:ext>
              </a:extLst>
            </a:blip>
            <a:srcRect b="23169"/>
            <a:stretch/>
          </p:blipFill>
          <p:spPr bwMode="auto">
            <a:xfrm>
              <a:off x="4443997" y="2636912"/>
              <a:ext cx="2504267" cy="1337806"/>
            </a:xfrm>
            <a:prstGeom prst="rect">
              <a:avLst/>
            </a:prstGeom>
            <a:noFill/>
            <a:extLst>
              <a:ext uri="{909E8E84-426E-40DD-AFC4-6F175D3DCCD1}">
                <a14:hiddenFill xmlns="" xmlns:a14="http://schemas.microsoft.com/office/drawing/2010/main">
                  <a:solidFill>
                    <a:srgbClr val="FFFFFF"/>
                  </a:solidFill>
                </a14:hiddenFill>
              </a:ext>
            </a:extLst>
          </p:spPr>
        </p:pic>
        <p:sp>
          <p:nvSpPr>
            <p:cNvPr id="35" name="CaixaDeTexto 34"/>
            <p:cNvSpPr txBox="1"/>
            <p:nvPr/>
          </p:nvSpPr>
          <p:spPr>
            <a:xfrm>
              <a:off x="4899104" y="2689175"/>
              <a:ext cx="1473096" cy="307777"/>
            </a:xfrm>
            <a:prstGeom prst="rect">
              <a:avLst/>
            </a:prstGeom>
            <a:noFill/>
          </p:spPr>
          <p:txBody>
            <a:bodyPr wrap="none" rtlCol="0">
              <a:spAutoFit/>
            </a:bodyPr>
            <a:lstStyle/>
            <a:p>
              <a:r>
                <a:rPr lang="pt-BR" sz="1400" i="1" dirty="0" err="1">
                  <a:solidFill>
                    <a:schemeClr val="bg1"/>
                  </a:solidFill>
                  <a:latin typeface="+mn-lt"/>
                </a:rPr>
                <a:t>Gymnotus</a:t>
              </a:r>
              <a:r>
                <a:rPr lang="pt-BR" sz="1400" i="1" dirty="0">
                  <a:solidFill>
                    <a:schemeClr val="bg1"/>
                  </a:solidFill>
                  <a:latin typeface="+mn-lt"/>
                </a:rPr>
                <a:t> </a:t>
              </a:r>
              <a:r>
                <a:rPr lang="pt-BR" sz="1400" i="1" dirty="0" err="1">
                  <a:solidFill>
                    <a:schemeClr val="bg1"/>
                  </a:solidFill>
                  <a:latin typeface="+mn-lt"/>
                </a:rPr>
                <a:t>carapo</a:t>
              </a:r>
              <a:endParaRPr lang="pt-BR" sz="1400" i="1" dirty="0">
                <a:solidFill>
                  <a:schemeClr val="bg1"/>
                </a:solidFill>
                <a:latin typeface="+mn-lt"/>
              </a:endParaRPr>
            </a:p>
          </p:txBody>
        </p:sp>
      </p:grpSp>
      <p:grpSp>
        <p:nvGrpSpPr>
          <p:cNvPr id="17" name="Grupo 16"/>
          <p:cNvGrpSpPr/>
          <p:nvPr/>
        </p:nvGrpSpPr>
        <p:grpSpPr>
          <a:xfrm>
            <a:off x="7092280" y="2564904"/>
            <a:ext cx="1800200" cy="1368865"/>
            <a:chOff x="7092280" y="2564904"/>
            <a:chExt cx="1800200" cy="1368865"/>
          </a:xfrm>
        </p:grpSpPr>
        <p:pic>
          <p:nvPicPr>
            <p:cNvPr id="1026" name="Picture 2" descr="C:\Users\Giancarlo\Desktop\DSCF7906.JPG"/>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7092280" y="2564904"/>
              <a:ext cx="1800200" cy="1368865"/>
            </a:xfrm>
            <a:prstGeom prst="rect">
              <a:avLst/>
            </a:prstGeom>
            <a:noFill/>
            <a:extLst>
              <a:ext uri="{909E8E84-426E-40DD-AFC4-6F175D3DCCD1}">
                <a14:hiddenFill xmlns="" xmlns:a14="http://schemas.microsoft.com/office/drawing/2010/main">
                  <a:solidFill>
                    <a:srgbClr val="FFFFFF"/>
                  </a:solidFill>
                </a14:hiddenFill>
              </a:ext>
            </a:extLst>
          </p:spPr>
        </p:pic>
        <p:sp>
          <p:nvSpPr>
            <p:cNvPr id="36" name="CaixaDeTexto 35"/>
            <p:cNvSpPr txBox="1"/>
            <p:nvPr/>
          </p:nvSpPr>
          <p:spPr>
            <a:xfrm>
              <a:off x="7254349" y="2689175"/>
              <a:ext cx="1373581" cy="523220"/>
            </a:xfrm>
            <a:prstGeom prst="rect">
              <a:avLst/>
            </a:prstGeom>
            <a:noFill/>
          </p:spPr>
          <p:txBody>
            <a:bodyPr wrap="none" rtlCol="0">
              <a:spAutoFit/>
            </a:bodyPr>
            <a:lstStyle/>
            <a:p>
              <a:r>
                <a:rPr lang="pt-BR" sz="1400" i="1" dirty="0" err="1" smtClean="0">
                  <a:solidFill>
                    <a:schemeClr val="bg1"/>
                  </a:solidFill>
                  <a:latin typeface="+mn-lt"/>
                </a:rPr>
                <a:t>Hyphessobrycon</a:t>
              </a:r>
              <a:endParaRPr lang="pt-BR" sz="1400" i="1" dirty="0" smtClean="0">
                <a:solidFill>
                  <a:schemeClr val="bg1"/>
                </a:solidFill>
                <a:latin typeface="+mn-lt"/>
              </a:endParaRPr>
            </a:p>
            <a:p>
              <a:r>
                <a:rPr lang="pt-BR" sz="1400" i="1" dirty="0" smtClean="0">
                  <a:solidFill>
                    <a:schemeClr val="bg1"/>
                  </a:solidFill>
                  <a:latin typeface="+mn-lt"/>
                </a:rPr>
                <a:t>   </a:t>
              </a:r>
              <a:r>
                <a:rPr lang="pt-BR" sz="1400" i="1" dirty="0" err="1" smtClean="0">
                  <a:solidFill>
                    <a:schemeClr val="bg1"/>
                  </a:solidFill>
                  <a:latin typeface="+mn-lt"/>
                </a:rPr>
                <a:t>micropterus</a:t>
              </a:r>
              <a:endParaRPr lang="pt-BR" sz="1400" i="1" dirty="0">
                <a:solidFill>
                  <a:schemeClr val="bg1"/>
                </a:solidFill>
                <a:latin typeface="+mn-lt"/>
              </a:endParaRPr>
            </a:p>
          </p:txBody>
        </p:sp>
      </p:grpSp>
      <p:grpSp>
        <p:nvGrpSpPr>
          <p:cNvPr id="22" name="Grupo 21"/>
          <p:cNvGrpSpPr/>
          <p:nvPr/>
        </p:nvGrpSpPr>
        <p:grpSpPr>
          <a:xfrm>
            <a:off x="6948264" y="3861048"/>
            <a:ext cx="2190974" cy="1715768"/>
            <a:chOff x="6948264" y="3861048"/>
            <a:chExt cx="2190974" cy="1715768"/>
          </a:xfrm>
        </p:grpSpPr>
        <p:pic>
          <p:nvPicPr>
            <p:cNvPr id="1034" name="Picture 10" descr="F:\CEMAFAUNA\IMAGENS\FOTOS MONITORAMENTO\São Francisco\4°Coleta_PM01_e_PM02\PM 01_4°Coleta\DSCF1278.JPG"/>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6948264" y="3861048"/>
              <a:ext cx="2190974" cy="1715768"/>
            </a:xfrm>
            <a:prstGeom prst="rect">
              <a:avLst/>
            </a:prstGeom>
            <a:noFill/>
            <a:extLst>
              <a:ext uri="{909E8E84-426E-40DD-AFC4-6F175D3DCCD1}">
                <a14:hiddenFill xmlns="" xmlns:a14="http://schemas.microsoft.com/office/drawing/2010/main">
                  <a:solidFill>
                    <a:srgbClr val="FFFFFF"/>
                  </a:solidFill>
                </a14:hiddenFill>
              </a:ext>
            </a:extLst>
          </p:spPr>
        </p:pic>
        <p:sp>
          <p:nvSpPr>
            <p:cNvPr id="44" name="CaixaDeTexto 43"/>
            <p:cNvSpPr txBox="1"/>
            <p:nvPr/>
          </p:nvSpPr>
          <p:spPr>
            <a:xfrm>
              <a:off x="7281205" y="4042921"/>
              <a:ext cx="1305614" cy="307777"/>
            </a:xfrm>
            <a:prstGeom prst="rect">
              <a:avLst/>
            </a:prstGeom>
            <a:noFill/>
          </p:spPr>
          <p:txBody>
            <a:bodyPr wrap="none" rtlCol="0">
              <a:spAutoFit/>
            </a:bodyPr>
            <a:lstStyle/>
            <a:p>
              <a:r>
                <a:rPr lang="pt-BR" sz="1400" i="1" dirty="0" err="1">
                  <a:latin typeface="+mn-lt"/>
                </a:rPr>
                <a:t>Myleus</a:t>
              </a:r>
              <a:r>
                <a:rPr lang="pt-BR" sz="1400" i="1" dirty="0">
                  <a:latin typeface="+mn-lt"/>
                </a:rPr>
                <a:t> </a:t>
              </a:r>
              <a:r>
                <a:rPr lang="pt-BR" sz="1400" i="1" dirty="0" err="1" smtClean="0">
                  <a:latin typeface="+mn-lt"/>
                </a:rPr>
                <a:t>micans</a:t>
              </a:r>
              <a:endParaRPr lang="pt-BR" sz="1400" i="1" dirty="0">
                <a:latin typeface="+mn-lt"/>
              </a:endParaRPr>
            </a:p>
          </p:txBody>
        </p:sp>
      </p:grpSp>
      <p:grpSp>
        <p:nvGrpSpPr>
          <p:cNvPr id="24" name="Grupo 23"/>
          <p:cNvGrpSpPr/>
          <p:nvPr/>
        </p:nvGrpSpPr>
        <p:grpSpPr>
          <a:xfrm>
            <a:off x="2647529" y="5533987"/>
            <a:ext cx="2356519" cy="1339350"/>
            <a:chOff x="2071465" y="5533987"/>
            <a:chExt cx="2356519" cy="1339350"/>
          </a:xfrm>
        </p:grpSpPr>
        <p:pic>
          <p:nvPicPr>
            <p:cNvPr id="1038" name="Picture 14" descr="F:\CEMAFAUNA\IMAGENS\FOTOS MONITORAMENTO\São Francisco\6ª Coleta_PM03 e PM04\PM03_6ª_Amostragem\DSCF4627.JPG"/>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2071465" y="5533987"/>
              <a:ext cx="2356519" cy="1339350"/>
            </a:xfrm>
            <a:prstGeom prst="rect">
              <a:avLst/>
            </a:prstGeom>
            <a:noFill/>
            <a:extLst>
              <a:ext uri="{909E8E84-426E-40DD-AFC4-6F175D3DCCD1}">
                <a14:hiddenFill xmlns="" xmlns:a14="http://schemas.microsoft.com/office/drawing/2010/main">
                  <a:solidFill>
                    <a:srgbClr val="FFFFFF"/>
                  </a:solidFill>
                </a14:hiddenFill>
              </a:ext>
            </a:extLst>
          </p:spPr>
        </p:pic>
        <p:sp>
          <p:nvSpPr>
            <p:cNvPr id="47" name="CaixaDeTexto 46"/>
            <p:cNvSpPr txBox="1"/>
            <p:nvPr/>
          </p:nvSpPr>
          <p:spPr>
            <a:xfrm>
              <a:off x="2864284" y="6505599"/>
              <a:ext cx="1419684" cy="307777"/>
            </a:xfrm>
            <a:prstGeom prst="rect">
              <a:avLst/>
            </a:prstGeom>
            <a:noFill/>
          </p:spPr>
          <p:txBody>
            <a:bodyPr wrap="none" rtlCol="0">
              <a:spAutoFit/>
            </a:bodyPr>
            <a:lstStyle/>
            <a:p>
              <a:r>
                <a:rPr lang="pt-BR" sz="1400" i="1" dirty="0" err="1">
                  <a:solidFill>
                    <a:schemeClr val="bg1"/>
                  </a:solidFill>
                  <a:latin typeface="+mn-lt"/>
                </a:rPr>
                <a:t>Rhineleps</a:t>
              </a:r>
              <a:r>
                <a:rPr lang="pt-BR" sz="1400" i="1" dirty="0">
                  <a:solidFill>
                    <a:schemeClr val="bg1"/>
                  </a:solidFill>
                  <a:latin typeface="+mn-lt"/>
                </a:rPr>
                <a:t> </a:t>
              </a:r>
              <a:r>
                <a:rPr lang="pt-BR" sz="1400" i="1" dirty="0" err="1">
                  <a:solidFill>
                    <a:schemeClr val="bg1"/>
                  </a:solidFill>
                  <a:latin typeface="+mn-lt"/>
                </a:rPr>
                <a:t>aspera</a:t>
              </a:r>
              <a:endParaRPr lang="pt-BR" sz="1400" i="1" dirty="0">
                <a:solidFill>
                  <a:schemeClr val="bg1"/>
                </a:solidFill>
                <a:latin typeface="+mn-lt"/>
              </a:endParaRPr>
            </a:p>
          </p:txBody>
        </p:sp>
      </p:grpSp>
      <p:grpSp>
        <p:nvGrpSpPr>
          <p:cNvPr id="20" name="Grupo 19"/>
          <p:cNvGrpSpPr/>
          <p:nvPr/>
        </p:nvGrpSpPr>
        <p:grpSpPr>
          <a:xfrm>
            <a:off x="5050779" y="5445224"/>
            <a:ext cx="2113509" cy="1456948"/>
            <a:chOff x="5050779" y="5445224"/>
            <a:chExt cx="2113509" cy="1456948"/>
          </a:xfrm>
        </p:grpSpPr>
        <p:pic>
          <p:nvPicPr>
            <p:cNvPr id="1039" name="Picture 15" descr="F:\CEMAFAUNA\IMAGENS\FOTOS MONITORAMENTO\São Francisco\2°Coleta_São_Francisco\PM03\IMG_4821.JPG"/>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5050779" y="5445224"/>
              <a:ext cx="2113509" cy="1456948"/>
            </a:xfrm>
            <a:prstGeom prst="rect">
              <a:avLst/>
            </a:prstGeom>
            <a:noFill/>
            <a:extLst>
              <a:ext uri="{909E8E84-426E-40DD-AFC4-6F175D3DCCD1}">
                <a14:hiddenFill xmlns="" xmlns:a14="http://schemas.microsoft.com/office/drawing/2010/main">
                  <a:solidFill>
                    <a:srgbClr val="FFFFFF"/>
                  </a:solidFill>
                </a14:hiddenFill>
              </a:ext>
            </a:extLst>
          </p:spPr>
        </p:pic>
        <p:sp>
          <p:nvSpPr>
            <p:cNvPr id="52" name="CaixaDeTexto 51"/>
            <p:cNvSpPr txBox="1"/>
            <p:nvPr/>
          </p:nvSpPr>
          <p:spPr>
            <a:xfrm>
              <a:off x="5295502" y="5517232"/>
              <a:ext cx="1580754" cy="307777"/>
            </a:xfrm>
            <a:prstGeom prst="rect">
              <a:avLst/>
            </a:prstGeom>
            <a:noFill/>
          </p:spPr>
          <p:txBody>
            <a:bodyPr wrap="none" rtlCol="0">
              <a:spAutoFit/>
            </a:bodyPr>
            <a:lstStyle/>
            <a:p>
              <a:r>
                <a:rPr lang="pt-BR" sz="1400" i="1" dirty="0" err="1">
                  <a:solidFill>
                    <a:schemeClr val="bg1"/>
                  </a:solidFill>
                  <a:latin typeface="+mn-lt"/>
                </a:rPr>
                <a:t>Pygocentrus</a:t>
              </a:r>
              <a:r>
                <a:rPr lang="pt-BR" sz="1400" i="1" dirty="0">
                  <a:solidFill>
                    <a:schemeClr val="bg1"/>
                  </a:solidFill>
                  <a:latin typeface="+mn-lt"/>
                </a:rPr>
                <a:t> </a:t>
              </a:r>
              <a:r>
                <a:rPr lang="pt-BR" sz="1400" i="1" dirty="0" err="1">
                  <a:solidFill>
                    <a:schemeClr val="bg1"/>
                  </a:solidFill>
                  <a:latin typeface="+mn-lt"/>
                </a:rPr>
                <a:t>piraya</a:t>
              </a:r>
              <a:endParaRPr lang="pt-BR" sz="1400" i="1" dirty="0">
                <a:solidFill>
                  <a:schemeClr val="bg1"/>
                </a:solidFill>
                <a:latin typeface="+mn-lt"/>
              </a:endParaRPr>
            </a:p>
          </p:txBody>
        </p:sp>
      </p:grpSp>
      <p:grpSp>
        <p:nvGrpSpPr>
          <p:cNvPr id="25" name="Grupo 24"/>
          <p:cNvGrpSpPr/>
          <p:nvPr/>
        </p:nvGrpSpPr>
        <p:grpSpPr>
          <a:xfrm>
            <a:off x="35496" y="5445224"/>
            <a:ext cx="2410883" cy="1396356"/>
            <a:chOff x="35496" y="5445224"/>
            <a:chExt cx="2410883" cy="1396356"/>
          </a:xfrm>
        </p:grpSpPr>
        <p:pic>
          <p:nvPicPr>
            <p:cNvPr id="1040" name="Picture 16" descr="F:\CEMAFAUNA\IMAGENS\Fotos_das_Espécies_capturadas_nos_37_PM\PM6\Prochilodus_costatus.JPG"/>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35496" y="5445224"/>
              <a:ext cx="2410883" cy="1396356"/>
            </a:xfrm>
            <a:prstGeom prst="rect">
              <a:avLst/>
            </a:prstGeom>
            <a:noFill/>
            <a:extLst>
              <a:ext uri="{909E8E84-426E-40DD-AFC4-6F175D3DCCD1}">
                <a14:hiddenFill xmlns="" xmlns:a14="http://schemas.microsoft.com/office/drawing/2010/main">
                  <a:solidFill>
                    <a:srgbClr val="FFFFFF"/>
                  </a:solidFill>
                </a14:hiddenFill>
              </a:ext>
            </a:extLst>
          </p:spPr>
        </p:pic>
        <p:sp>
          <p:nvSpPr>
            <p:cNvPr id="41" name="CaixaDeTexto 40"/>
            <p:cNvSpPr txBox="1"/>
            <p:nvPr/>
          </p:nvSpPr>
          <p:spPr>
            <a:xfrm>
              <a:off x="310731" y="5553747"/>
              <a:ext cx="1679178" cy="307777"/>
            </a:xfrm>
            <a:prstGeom prst="rect">
              <a:avLst/>
            </a:prstGeom>
            <a:noFill/>
          </p:spPr>
          <p:txBody>
            <a:bodyPr wrap="none" rtlCol="0">
              <a:spAutoFit/>
            </a:bodyPr>
            <a:lstStyle/>
            <a:p>
              <a:r>
                <a:rPr lang="pt-BR" sz="1400" i="1" dirty="0" smtClean="0">
                  <a:solidFill>
                    <a:schemeClr val="bg1"/>
                  </a:solidFill>
                  <a:latin typeface="+mn-lt"/>
                </a:rPr>
                <a:t>Prochilodus costatus</a:t>
              </a:r>
              <a:endParaRPr lang="pt-BR" sz="1400" i="1" dirty="0">
                <a:solidFill>
                  <a:schemeClr val="bg1"/>
                </a:solidFill>
                <a:latin typeface="+mn-lt"/>
              </a:endParaRPr>
            </a:p>
          </p:txBody>
        </p:sp>
      </p:grpSp>
      <p:grpSp>
        <p:nvGrpSpPr>
          <p:cNvPr id="23" name="Grupo 22"/>
          <p:cNvGrpSpPr/>
          <p:nvPr/>
        </p:nvGrpSpPr>
        <p:grpSpPr>
          <a:xfrm>
            <a:off x="7179776" y="5566976"/>
            <a:ext cx="2039290" cy="1294524"/>
            <a:chOff x="7179776" y="5566976"/>
            <a:chExt cx="2039290" cy="1294524"/>
          </a:xfrm>
        </p:grpSpPr>
        <p:pic>
          <p:nvPicPr>
            <p:cNvPr id="4" name="Picture 2" descr="F:\CEMAFAUNA\IMAGENS\Fotos_das_Espécies_capturadas_nos_37_PM\PM15\Roeboides_francisci (3).JPG"/>
            <p:cNvPicPr>
              <a:picLocks noChangeAspect="1" noChangeArrowheads="1"/>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a:off x="7179776" y="5566976"/>
              <a:ext cx="2039290" cy="1294524"/>
            </a:xfrm>
            <a:prstGeom prst="rect">
              <a:avLst/>
            </a:prstGeom>
            <a:noFill/>
            <a:extLst>
              <a:ext uri="{909E8E84-426E-40DD-AFC4-6F175D3DCCD1}">
                <a14:hiddenFill xmlns="" xmlns:a14="http://schemas.microsoft.com/office/drawing/2010/main">
                  <a:solidFill>
                    <a:srgbClr val="FFFFFF"/>
                  </a:solidFill>
                </a14:hiddenFill>
              </a:ext>
            </a:extLst>
          </p:spPr>
        </p:pic>
        <p:sp>
          <p:nvSpPr>
            <p:cNvPr id="50" name="CaixaDeTexto 49"/>
            <p:cNvSpPr txBox="1"/>
            <p:nvPr/>
          </p:nvSpPr>
          <p:spPr>
            <a:xfrm>
              <a:off x="7383734" y="5589240"/>
              <a:ext cx="1575624" cy="307777"/>
            </a:xfrm>
            <a:prstGeom prst="rect">
              <a:avLst/>
            </a:prstGeom>
            <a:noFill/>
          </p:spPr>
          <p:txBody>
            <a:bodyPr wrap="none" rtlCol="0">
              <a:spAutoFit/>
            </a:bodyPr>
            <a:lstStyle/>
            <a:p>
              <a:r>
                <a:rPr lang="pt-BR" sz="1400" i="1" dirty="0" err="1">
                  <a:solidFill>
                    <a:schemeClr val="bg1"/>
                  </a:solidFill>
                  <a:latin typeface="+mn-lt"/>
                </a:rPr>
                <a:t>Roeboides</a:t>
              </a:r>
              <a:r>
                <a:rPr lang="pt-BR" sz="1400" i="1" dirty="0">
                  <a:solidFill>
                    <a:schemeClr val="bg1"/>
                  </a:solidFill>
                  <a:latin typeface="+mn-lt"/>
                </a:rPr>
                <a:t> francisci</a:t>
              </a:r>
            </a:p>
          </p:txBody>
        </p:sp>
      </p:grpSp>
    </p:spTree>
    <p:extLst>
      <p:ext uri="{BB962C8B-B14F-4D97-AF65-F5344CB8AC3E}">
        <p14:creationId xmlns="" xmlns:p14="http://schemas.microsoft.com/office/powerpoint/2010/main" val="36521369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0"/>
            <a:ext cx="9144000" cy="6858000"/>
          </a:xfrm>
          <a:prstGeom prst="rect">
            <a:avLst/>
          </a:prstGeom>
          <a:solidFill>
            <a:schemeClr val="tx1"/>
          </a:solidFill>
        </p:spPr>
        <p:txBody>
          <a:bodyPr wrap="square" rtlCol="0">
            <a:spAutoFit/>
          </a:bodyPr>
          <a:lstStyle/>
          <a:p>
            <a:endParaRPr lang="pt-BR" dirty="0"/>
          </a:p>
        </p:txBody>
      </p:sp>
      <p:sp>
        <p:nvSpPr>
          <p:cNvPr id="3" name="CaixaDeTexto 2"/>
          <p:cNvSpPr txBox="1"/>
          <p:nvPr/>
        </p:nvSpPr>
        <p:spPr>
          <a:xfrm>
            <a:off x="35495" y="332656"/>
            <a:ext cx="9433049" cy="507831"/>
          </a:xfrm>
          <a:prstGeom prst="rect">
            <a:avLst/>
          </a:prstGeom>
          <a:noFill/>
        </p:spPr>
        <p:txBody>
          <a:bodyPr wrap="square" rtlCol="0">
            <a:spAutoFit/>
          </a:bodyPr>
          <a:lstStyle/>
          <a:p>
            <a:r>
              <a:rPr lang="pt-BR" sz="2700" b="1" u="sng" dirty="0" smtClean="0">
                <a:solidFill>
                  <a:schemeClr val="bg1"/>
                </a:solidFill>
                <a:latin typeface="+mn-lt"/>
              </a:rPr>
              <a:t>Bacias Receptoras</a:t>
            </a:r>
            <a:r>
              <a:rPr lang="pt-BR" sz="2700" b="1" dirty="0" smtClean="0">
                <a:solidFill>
                  <a:schemeClr val="bg1"/>
                </a:solidFill>
                <a:latin typeface="+mn-lt"/>
              </a:rPr>
              <a:t>: 17 espécies só ocorrem nessas bacias (14%)</a:t>
            </a:r>
            <a:endParaRPr lang="pt-BR" sz="2700" b="1" dirty="0">
              <a:solidFill>
                <a:schemeClr val="bg1"/>
              </a:solidFill>
              <a:latin typeface="+mn-lt"/>
            </a:endParaRPr>
          </a:p>
        </p:txBody>
      </p:sp>
      <p:grpSp>
        <p:nvGrpSpPr>
          <p:cNvPr id="6" name="Grupo 5"/>
          <p:cNvGrpSpPr/>
          <p:nvPr/>
        </p:nvGrpSpPr>
        <p:grpSpPr>
          <a:xfrm>
            <a:off x="35496" y="1268760"/>
            <a:ext cx="2025546" cy="1289500"/>
            <a:chOff x="35496" y="2278484"/>
            <a:chExt cx="2025546" cy="1289500"/>
          </a:xfrm>
        </p:grpSpPr>
        <p:pic>
          <p:nvPicPr>
            <p:cNvPr id="1026" name="Picture 2" descr="C:\Users\Giancarlo\Desktop\IMG_4097.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10261"/>
            <a:stretch/>
          </p:blipFill>
          <p:spPr bwMode="auto">
            <a:xfrm>
              <a:off x="35496" y="2278484"/>
              <a:ext cx="2025546" cy="12895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CaixaDeTexto 4"/>
            <p:cNvSpPr txBox="1"/>
            <p:nvPr/>
          </p:nvSpPr>
          <p:spPr>
            <a:xfrm>
              <a:off x="367514" y="2316999"/>
              <a:ext cx="1102802" cy="307777"/>
            </a:xfrm>
            <a:prstGeom prst="rect">
              <a:avLst/>
            </a:prstGeom>
            <a:noFill/>
          </p:spPr>
          <p:txBody>
            <a:bodyPr wrap="none" rtlCol="0">
              <a:spAutoFit/>
            </a:bodyPr>
            <a:lstStyle/>
            <a:p>
              <a:r>
                <a:rPr lang="pt-BR" sz="1400" i="1" dirty="0" err="1" smtClean="0">
                  <a:solidFill>
                    <a:schemeClr val="bg1"/>
                  </a:solidFill>
                  <a:latin typeface="+mn-lt"/>
                </a:rPr>
                <a:t>Ancistrus</a:t>
              </a:r>
              <a:r>
                <a:rPr lang="pt-BR" sz="1400" i="1" dirty="0" smtClean="0">
                  <a:solidFill>
                    <a:schemeClr val="bg1"/>
                  </a:solidFill>
                  <a:latin typeface="+mn-lt"/>
                </a:rPr>
                <a:t> </a:t>
              </a:r>
              <a:r>
                <a:rPr lang="pt-BR" sz="1400" dirty="0" smtClean="0">
                  <a:solidFill>
                    <a:schemeClr val="bg1"/>
                  </a:solidFill>
                  <a:latin typeface="+mn-lt"/>
                </a:rPr>
                <a:t>sp.</a:t>
              </a:r>
              <a:endParaRPr lang="pt-BR" sz="1400" dirty="0">
                <a:solidFill>
                  <a:schemeClr val="bg1"/>
                </a:solidFill>
                <a:latin typeface="+mn-lt"/>
              </a:endParaRPr>
            </a:p>
          </p:txBody>
        </p:sp>
      </p:grpSp>
      <p:grpSp>
        <p:nvGrpSpPr>
          <p:cNvPr id="7" name="Grupo 6"/>
          <p:cNvGrpSpPr/>
          <p:nvPr/>
        </p:nvGrpSpPr>
        <p:grpSpPr>
          <a:xfrm>
            <a:off x="2123728" y="1273481"/>
            <a:ext cx="2281197" cy="1255228"/>
            <a:chOff x="2051720" y="2271327"/>
            <a:chExt cx="2110154" cy="1087277"/>
          </a:xfrm>
        </p:grpSpPr>
        <p:pic>
          <p:nvPicPr>
            <p:cNvPr id="8" name="Picture 2" descr="C:\Users\Augusto\Downloads\Apareiodon_sp. (3).jpg"/>
            <p:cNvPicPr>
              <a:picLocks noChangeAspect="1" noChangeArrowheads="1"/>
            </p:cNvPicPr>
            <p:nvPr/>
          </p:nvPicPr>
          <p:blipFill>
            <a:blip r:embed="rId3" cstate="print"/>
            <a:srcRect t="7643" b="14399"/>
            <a:stretch>
              <a:fillRect/>
            </a:stretch>
          </p:blipFill>
          <p:spPr bwMode="auto">
            <a:xfrm>
              <a:off x="2051720" y="2278484"/>
              <a:ext cx="2110154" cy="1080120"/>
            </a:xfrm>
            <a:prstGeom prst="rect">
              <a:avLst/>
            </a:prstGeom>
            <a:noFill/>
            <a:ln w="9525">
              <a:noFill/>
              <a:miter lim="800000"/>
              <a:headEnd/>
              <a:tailEnd/>
            </a:ln>
          </p:spPr>
        </p:pic>
        <p:sp>
          <p:nvSpPr>
            <p:cNvPr id="9" name="CaixaDeTexto 8"/>
            <p:cNvSpPr txBox="1"/>
            <p:nvPr/>
          </p:nvSpPr>
          <p:spPr>
            <a:xfrm>
              <a:off x="2425655" y="2271327"/>
              <a:ext cx="1379311" cy="266596"/>
            </a:xfrm>
            <a:prstGeom prst="rect">
              <a:avLst/>
            </a:prstGeom>
            <a:noFill/>
          </p:spPr>
          <p:txBody>
            <a:bodyPr wrap="none" rtlCol="0">
              <a:spAutoFit/>
            </a:bodyPr>
            <a:lstStyle/>
            <a:p>
              <a:r>
                <a:rPr lang="pt-BR" sz="1400" i="1" dirty="0" err="1" smtClean="0">
                  <a:solidFill>
                    <a:schemeClr val="bg1"/>
                  </a:solidFill>
                  <a:latin typeface="+mn-lt"/>
                </a:rPr>
                <a:t>Apareiodon</a:t>
              </a:r>
              <a:r>
                <a:rPr lang="pt-BR" sz="1400" i="1" dirty="0" smtClean="0">
                  <a:solidFill>
                    <a:schemeClr val="bg1"/>
                  </a:solidFill>
                  <a:latin typeface="+mn-lt"/>
                </a:rPr>
                <a:t> </a:t>
              </a:r>
              <a:r>
                <a:rPr lang="pt-BR" sz="1400" i="1" dirty="0" err="1" smtClean="0">
                  <a:solidFill>
                    <a:schemeClr val="bg1"/>
                  </a:solidFill>
                  <a:latin typeface="+mn-lt"/>
                </a:rPr>
                <a:t>davisi</a:t>
              </a:r>
              <a:endParaRPr lang="pt-BR" sz="1400" dirty="0">
                <a:solidFill>
                  <a:schemeClr val="bg1"/>
                </a:solidFill>
                <a:latin typeface="+mn-lt"/>
              </a:endParaRPr>
            </a:p>
          </p:txBody>
        </p:sp>
      </p:grpSp>
      <p:grpSp>
        <p:nvGrpSpPr>
          <p:cNvPr id="10" name="Grupo 9"/>
          <p:cNvGrpSpPr/>
          <p:nvPr/>
        </p:nvGrpSpPr>
        <p:grpSpPr>
          <a:xfrm>
            <a:off x="4404925" y="1196752"/>
            <a:ext cx="2471331" cy="1361508"/>
            <a:chOff x="4188901" y="2132856"/>
            <a:chExt cx="2284512" cy="1361508"/>
          </a:xfrm>
        </p:grpSpPr>
        <p:pic>
          <p:nvPicPr>
            <p:cNvPr id="1027" name="Picture 3" descr="C:\Users\Giancarlo\Desktop\IMG_6889.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88901" y="2204864"/>
              <a:ext cx="2284512" cy="128950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CaixaDeTexto 11"/>
            <p:cNvSpPr txBox="1"/>
            <p:nvPr/>
          </p:nvSpPr>
          <p:spPr>
            <a:xfrm>
              <a:off x="4527090" y="2132856"/>
              <a:ext cx="1268383" cy="307777"/>
            </a:xfrm>
            <a:prstGeom prst="rect">
              <a:avLst/>
            </a:prstGeom>
            <a:noFill/>
          </p:spPr>
          <p:txBody>
            <a:bodyPr wrap="none" rtlCol="0">
              <a:spAutoFit/>
            </a:bodyPr>
            <a:lstStyle/>
            <a:p>
              <a:r>
                <a:rPr lang="pt-BR" sz="1400" i="1" dirty="0" err="1">
                  <a:solidFill>
                    <a:schemeClr val="bg1"/>
                  </a:solidFill>
                  <a:latin typeface="+mn-lt"/>
                </a:rPr>
                <a:t>Awaous</a:t>
              </a:r>
              <a:r>
                <a:rPr lang="pt-BR" sz="1400" i="1" dirty="0">
                  <a:solidFill>
                    <a:schemeClr val="bg1"/>
                  </a:solidFill>
                  <a:latin typeface="+mn-lt"/>
                </a:rPr>
                <a:t> </a:t>
              </a:r>
              <a:r>
                <a:rPr lang="pt-BR" sz="1400" i="1" dirty="0" err="1">
                  <a:solidFill>
                    <a:schemeClr val="bg1"/>
                  </a:solidFill>
                  <a:latin typeface="+mn-lt"/>
                </a:rPr>
                <a:t>tajasica</a:t>
              </a:r>
              <a:endParaRPr lang="pt-BR" sz="1400" i="1" dirty="0">
                <a:solidFill>
                  <a:schemeClr val="bg1"/>
                </a:solidFill>
                <a:latin typeface="+mn-lt"/>
              </a:endParaRPr>
            </a:p>
          </p:txBody>
        </p:sp>
      </p:grpSp>
      <p:grpSp>
        <p:nvGrpSpPr>
          <p:cNvPr id="21" name="Grupo 20"/>
          <p:cNvGrpSpPr/>
          <p:nvPr/>
        </p:nvGrpSpPr>
        <p:grpSpPr>
          <a:xfrm>
            <a:off x="6859767" y="1247403"/>
            <a:ext cx="2104721" cy="1173485"/>
            <a:chOff x="6931775" y="1969095"/>
            <a:chExt cx="2104721" cy="1173485"/>
          </a:xfrm>
        </p:grpSpPr>
        <p:pic>
          <p:nvPicPr>
            <p:cNvPr id="11" name="Picture 2" descr="C:\Users\Giancarlo\Desktop\DSCF8309_Cichla temensis   Humboldt, 1821.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931775" y="2008004"/>
              <a:ext cx="2104721" cy="1134576"/>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CaixaDeTexto 14"/>
            <p:cNvSpPr txBox="1"/>
            <p:nvPr/>
          </p:nvSpPr>
          <p:spPr>
            <a:xfrm>
              <a:off x="7365200" y="1969095"/>
              <a:ext cx="1311256" cy="307777"/>
            </a:xfrm>
            <a:prstGeom prst="rect">
              <a:avLst/>
            </a:prstGeom>
            <a:noFill/>
          </p:spPr>
          <p:txBody>
            <a:bodyPr wrap="none" rtlCol="0">
              <a:spAutoFit/>
            </a:bodyPr>
            <a:lstStyle/>
            <a:p>
              <a:r>
                <a:rPr lang="pt-BR" sz="1400" i="1" dirty="0" err="1" smtClean="0">
                  <a:solidFill>
                    <a:schemeClr val="bg1"/>
                  </a:solidFill>
                  <a:latin typeface="+mn-lt"/>
                </a:rPr>
                <a:t>Cichla</a:t>
              </a:r>
              <a:r>
                <a:rPr lang="pt-BR" sz="1400" i="1" dirty="0" smtClean="0">
                  <a:solidFill>
                    <a:schemeClr val="bg1"/>
                  </a:solidFill>
                  <a:latin typeface="+mn-lt"/>
                </a:rPr>
                <a:t> </a:t>
              </a:r>
              <a:r>
                <a:rPr lang="pt-BR" sz="1400" i="1" dirty="0" err="1" smtClean="0">
                  <a:solidFill>
                    <a:schemeClr val="bg1"/>
                  </a:solidFill>
                  <a:latin typeface="+mn-lt"/>
                </a:rPr>
                <a:t>temensis</a:t>
              </a:r>
              <a:endParaRPr lang="pt-BR" sz="1400" i="1" dirty="0">
                <a:solidFill>
                  <a:schemeClr val="bg1"/>
                </a:solidFill>
                <a:latin typeface="+mn-lt"/>
              </a:endParaRPr>
            </a:p>
          </p:txBody>
        </p:sp>
      </p:grpSp>
      <p:grpSp>
        <p:nvGrpSpPr>
          <p:cNvPr id="16" name="Grupo 15"/>
          <p:cNvGrpSpPr/>
          <p:nvPr/>
        </p:nvGrpSpPr>
        <p:grpSpPr>
          <a:xfrm>
            <a:off x="6732240" y="2448510"/>
            <a:ext cx="2206822" cy="1412538"/>
            <a:chOff x="2739037" y="4993431"/>
            <a:chExt cx="2206822" cy="1412538"/>
          </a:xfrm>
        </p:grpSpPr>
        <p:pic>
          <p:nvPicPr>
            <p:cNvPr id="14" name="Picture 3" descr="C:\Users\Giancarlo\Desktop\25_05_13 (58).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739037" y="5052566"/>
              <a:ext cx="2206822" cy="1353403"/>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CaixaDeTexto 17"/>
            <p:cNvSpPr txBox="1"/>
            <p:nvPr/>
          </p:nvSpPr>
          <p:spPr>
            <a:xfrm>
              <a:off x="2987824" y="4993431"/>
              <a:ext cx="1592103" cy="307777"/>
            </a:xfrm>
            <a:prstGeom prst="rect">
              <a:avLst/>
            </a:prstGeom>
            <a:noFill/>
          </p:spPr>
          <p:txBody>
            <a:bodyPr wrap="none" rtlCol="0">
              <a:spAutoFit/>
            </a:bodyPr>
            <a:lstStyle/>
            <a:p>
              <a:r>
                <a:rPr lang="pt-BR" sz="1400" i="1" dirty="0" err="1">
                  <a:solidFill>
                    <a:schemeClr val="bg1"/>
                  </a:solidFill>
                  <a:latin typeface="+mn-lt"/>
                </a:rPr>
                <a:t>Pimelodella</a:t>
              </a:r>
              <a:r>
                <a:rPr lang="pt-BR" sz="1400" i="1" dirty="0">
                  <a:solidFill>
                    <a:schemeClr val="bg1"/>
                  </a:solidFill>
                  <a:latin typeface="+mn-lt"/>
                </a:rPr>
                <a:t> </a:t>
              </a:r>
              <a:r>
                <a:rPr lang="pt-BR" sz="1400" i="1" dirty="0" err="1" smtClean="0">
                  <a:solidFill>
                    <a:schemeClr val="bg1"/>
                  </a:solidFill>
                  <a:latin typeface="+mn-lt"/>
                </a:rPr>
                <a:t>gracilis</a:t>
              </a:r>
              <a:endParaRPr lang="pt-BR" sz="1400" dirty="0">
                <a:solidFill>
                  <a:schemeClr val="bg1"/>
                </a:solidFill>
                <a:latin typeface="+mn-lt"/>
              </a:endParaRPr>
            </a:p>
          </p:txBody>
        </p:sp>
      </p:grpSp>
      <p:grpSp>
        <p:nvGrpSpPr>
          <p:cNvPr id="17" name="Grupo 16"/>
          <p:cNvGrpSpPr/>
          <p:nvPr/>
        </p:nvGrpSpPr>
        <p:grpSpPr>
          <a:xfrm>
            <a:off x="6516216" y="3834415"/>
            <a:ext cx="2600325" cy="1394785"/>
            <a:chOff x="909593" y="3570085"/>
            <a:chExt cx="2600325" cy="1394785"/>
          </a:xfrm>
        </p:grpSpPr>
        <p:pic>
          <p:nvPicPr>
            <p:cNvPr id="1029" name="Picture 5" descr="C:\Users\Giancarlo\Desktop\IMG_6391.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909593" y="3642093"/>
              <a:ext cx="2600325" cy="1322777"/>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CaixaDeTexto 21"/>
            <p:cNvSpPr txBox="1"/>
            <p:nvPr/>
          </p:nvSpPr>
          <p:spPr>
            <a:xfrm>
              <a:off x="1256388" y="3570085"/>
              <a:ext cx="1756891" cy="307777"/>
            </a:xfrm>
            <a:prstGeom prst="rect">
              <a:avLst/>
            </a:prstGeom>
            <a:noFill/>
          </p:spPr>
          <p:txBody>
            <a:bodyPr wrap="none" rtlCol="0">
              <a:spAutoFit/>
            </a:bodyPr>
            <a:lstStyle/>
            <a:p>
              <a:r>
                <a:rPr lang="pt-BR" sz="1400" i="1" dirty="0" err="1" smtClean="0">
                  <a:solidFill>
                    <a:schemeClr val="bg1"/>
                  </a:solidFill>
                  <a:latin typeface="+mn-lt"/>
                </a:rPr>
                <a:t>Pygocentrus</a:t>
              </a:r>
              <a:r>
                <a:rPr lang="pt-BR" sz="1400" i="1" dirty="0" smtClean="0">
                  <a:solidFill>
                    <a:schemeClr val="bg1"/>
                  </a:solidFill>
                  <a:latin typeface="+mn-lt"/>
                </a:rPr>
                <a:t> </a:t>
              </a:r>
              <a:r>
                <a:rPr lang="pt-BR" sz="1400" i="1" dirty="0" err="1" smtClean="0">
                  <a:solidFill>
                    <a:schemeClr val="bg1"/>
                  </a:solidFill>
                  <a:latin typeface="+mn-lt"/>
                </a:rPr>
                <a:t>nattereri</a:t>
              </a:r>
              <a:endParaRPr lang="pt-BR" sz="1400" dirty="0">
                <a:solidFill>
                  <a:schemeClr val="bg1"/>
                </a:solidFill>
                <a:latin typeface="+mn-lt"/>
              </a:endParaRPr>
            </a:p>
          </p:txBody>
        </p:sp>
      </p:grpSp>
      <p:grpSp>
        <p:nvGrpSpPr>
          <p:cNvPr id="4" name="Grupo 3"/>
          <p:cNvGrpSpPr/>
          <p:nvPr/>
        </p:nvGrpSpPr>
        <p:grpSpPr>
          <a:xfrm>
            <a:off x="2195736" y="2498208"/>
            <a:ext cx="2102046" cy="1409756"/>
            <a:chOff x="2195736" y="2498208"/>
            <a:chExt cx="2102046" cy="1409756"/>
          </a:xfrm>
        </p:grpSpPr>
        <p:pic>
          <p:nvPicPr>
            <p:cNvPr id="19" name="Picture 2" descr="C:\Users\Giancarlo\Desktop\DSCF0618.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195736" y="2498208"/>
              <a:ext cx="2102046" cy="1409756"/>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CaixaDeTexto 23"/>
            <p:cNvSpPr txBox="1"/>
            <p:nvPr/>
          </p:nvSpPr>
          <p:spPr>
            <a:xfrm>
              <a:off x="2349380" y="2564904"/>
              <a:ext cx="1499578" cy="307777"/>
            </a:xfrm>
            <a:prstGeom prst="rect">
              <a:avLst/>
            </a:prstGeom>
            <a:noFill/>
          </p:spPr>
          <p:txBody>
            <a:bodyPr wrap="none" rtlCol="0">
              <a:spAutoFit/>
            </a:bodyPr>
            <a:lstStyle/>
            <a:p>
              <a:r>
                <a:rPr lang="pt-BR" sz="1400" i="1" dirty="0" smtClean="0">
                  <a:solidFill>
                    <a:schemeClr val="bg1"/>
                  </a:solidFill>
                  <a:latin typeface="+mn-lt"/>
                </a:rPr>
                <a:t>Prochilodus </a:t>
              </a:r>
              <a:r>
                <a:rPr lang="pt-BR" sz="1400" i="1" dirty="0" err="1" smtClean="0">
                  <a:solidFill>
                    <a:schemeClr val="bg1"/>
                  </a:solidFill>
                  <a:latin typeface="+mn-lt"/>
                </a:rPr>
                <a:t>brevis</a:t>
              </a:r>
              <a:endParaRPr lang="pt-BR" sz="1400" dirty="0">
                <a:solidFill>
                  <a:schemeClr val="bg1"/>
                </a:solidFill>
                <a:latin typeface="+mn-lt"/>
              </a:endParaRPr>
            </a:p>
          </p:txBody>
        </p:sp>
      </p:grpSp>
      <p:grpSp>
        <p:nvGrpSpPr>
          <p:cNvPr id="23" name="Grupo 22"/>
          <p:cNvGrpSpPr/>
          <p:nvPr/>
        </p:nvGrpSpPr>
        <p:grpSpPr>
          <a:xfrm>
            <a:off x="42118" y="2545159"/>
            <a:ext cx="2153618" cy="1153043"/>
            <a:chOff x="92275" y="3265239"/>
            <a:chExt cx="2153618" cy="1153043"/>
          </a:xfrm>
        </p:grpSpPr>
        <p:pic>
          <p:nvPicPr>
            <p:cNvPr id="20" name="Picture 3" descr="C:\Users\Giancarlo\Desktop\IMG_8358.JPG"/>
            <p:cNvPicPr>
              <a:picLocks noChangeAspect="1" noChangeArrowheads="1"/>
            </p:cNvPicPr>
            <p:nvPr/>
          </p:nvPicPr>
          <p:blipFill rotWithShape="1">
            <a:blip r:embed="rId9" cstate="print">
              <a:extLst>
                <a:ext uri="{28A0092B-C50C-407E-A947-70E740481C1C}">
                  <a14:useLocalDpi xmlns="" xmlns:a14="http://schemas.microsoft.com/office/drawing/2010/main" val="0"/>
                </a:ext>
              </a:extLst>
            </a:blip>
            <a:srcRect l="2299"/>
            <a:stretch/>
          </p:blipFill>
          <p:spPr bwMode="auto">
            <a:xfrm>
              <a:off x="92275" y="3309677"/>
              <a:ext cx="2153618" cy="1108605"/>
            </a:xfrm>
            <a:prstGeom prst="rect">
              <a:avLst/>
            </a:prstGeom>
            <a:noFill/>
            <a:extLst>
              <a:ext uri="{909E8E84-426E-40DD-AFC4-6F175D3DCCD1}">
                <a14:hiddenFill xmlns="" xmlns:a14="http://schemas.microsoft.com/office/drawing/2010/main">
                  <a:solidFill>
                    <a:srgbClr val="FFFFFF"/>
                  </a:solidFill>
                </a14:hiddenFill>
              </a:ext>
            </a:extLst>
          </p:spPr>
        </p:pic>
        <p:sp>
          <p:nvSpPr>
            <p:cNvPr id="26" name="CaixaDeTexto 25"/>
            <p:cNvSpPr txBox="1"/>
            <p:nvPr/>
          </p:nvSpPr>
          <p:spPr>
            <a:xfrm>
              <a:off x="92275" y="3265239"/>
              <a:ext cx="1941557" cy="307777"/>
            </a:xfrm>
            <a:prstGeom prst="rect">
              <a:avLst/>
            </a:prstGeom>
            <a:noFill/>
          </p:spPr>
          <p:txBody>
            <a:bodyPr wrap="none" rtlCol="0">
              <a:spAutoFit/>
            </a:bodyPr>
            <a:lstStyle/>
            <a:p>
              <a:r>
                <a:rPr lang="pt-BR" sz="1400" i="1" dirty="0" err="1">
                  <a:solidFill>
                    <a:schemeClr val="bg1"/>
                  </a:solidFill>
                  <a:latin typeface="+mn-lt"/>
                </a:rPr>
                <a:t>Leporinus</a:t>
              </a:r>
              <a:r>
                <a:rPr lang="pt-BR" sz="1400" i="1" dirty="0">
                  <a:solidFill>
                    <a:schemeClr val="bg1"/>
                  </a:solidFill>
                  <a:latin typeface="+mn-lt"/>
                </a:rPr>
                <a:t> </a:t>
              </a:r>
              <a:r>
                <a:rPr lang="pt-BR" sz="1400" i="1" dirty="0" err="1">
                  <a:solidFill>
                    <a:schemeClr val="bg1"/>
                  </a:solidFill>
                  <a:latin typeface="+mn-lt"/>
                </a:rPr>
                <a:t>melanopleura</a:t>
              </a:r>
              <a:endParaRPr lang="pt-BR" sz="1400" dirty="0">
                <a:solidFill>
                  <a:schemeClr val="bg1"/>
                </a:solidFill>
                <a:latin typeface="+mn-lt"/>
              </a:endParaRPr>
            </a:p>
          </p:txBody>
        </p:sp>
      </p:grpSp>
      <p:grpSp>
        <p:nvGrpSpPr>
          <p:cNvPr id="25" name="Grupo 24"/>
          <p:cNvGrpSpPr/>
          <p:nvPr/>
        </p:nvGrpSpPr>
        <p:grpSpPr>
          <a:xfrm>
            <a:off x="35496" y="3771279"/>
            <a:ext cx="1820180" cy="1385913"/>
            <a:chOff x="179512" y="4439235"/>
            <a:chExt cx="1820180" cy="1385913"/>
          </a:xfrm>
        </p:grpSpPr>
        <p:pic>
          <p:nvPicPr>
            <p:cNvPr id="1028" name="Picture 4" descr="C:\Users\Giancarlo\Desktop\DSCF8241.JPG"/>
            <p:cNvPicPr>
              <a:picLocks noChangeAspect="1" noChangeArrowheads="1"/>
            </p:cNvPicPr>
            <p:nvPr/>
          </p:nvPicPr>
          <p:blipFill rotWithShape="1">
            <a:blip r:embed="rId10" cstate="print">
              <a:extLst>
                <a:ext uri="{28A0092B-C50C-407E-A947-70E740481C1C}">
                  <a14:useLocalDpi xmlns="" xmlns:a14="http://schemas.microsoft.com/office/drawing/2010/main" val="0"/>
                </a:ext>
              </a:extLst>
            </a:blip>
            <a:srcRect l="6789" r="7407"/>
            <a:stretch/>
          </p:blipFill>
          <p:spPr bwMode="auto">
            <a:xfrm>
              <a:off x="179512" y="4439235"/>
              <a:ext cx="1820180" cy="1385913"/>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CaixaDeTexto 27"/>
            <p:cNvSpPr txBox="1"/>
            <p:nvPr/>
          </p:nvSpPr>
          <p:spPr>
            <a:xfrm>
              <a:off x="179512" y="4561383"/>
              <a:ext cx="1663597" cy="307777"/>
            </a:xfrm>
            <a:prstGeom prst="rect">
              <a:avLst/>
            </a:prstGeom>
            <a:noFill/>
          </p:spPr>
          <p:txBody>
            <a:bodyPr wrap="none" rtlCol="0">
              <a:spAutoFit/>
            </a:bodyPr>
            <a:lstStyle/>
            <a:p>
              <a:r>
                <a:rPr lang="pt-BR" sz="1400" i="1" dirty="0" err="1" smtClean="0">
                  <a:solidFill>
                    <a:schemeClr val="bg1"/>
                  </a:solidFill>
                  <a:latin typeface="+mn-lt"/>
                </a:rPr>
                <a:t>Parotocinclus</a:t>
              </a:r>
              <a:r>
                <a:rPr lang="pt-BR" sz="1400" i="1" dirty="0" smtClean="0">
                  <a:solidFill>
                    <a:schemeClr val="bg1"/>
                  </a:solidFill>
                  <a:latin typeface="+mn-lt"/>
                </a:rPr>
                <a:t> jumbo</a:t>
              </a:r>
              <a:endParaRPr lang="pt-BR" sz="1400" dirty="0">
                <a:solidFill>
                  <a:schemeClr val="bg1"/>
                </a:solidFill>
                <a:latin typeface="+mn-lt"/>
              </a:endParaRPr>
            </a:p>
          </p:txBody>
        </p:sp>
      </p:grpSp>
      <p:grpSp>
        <p:nvGrpSpPr>
          <p:cNvPr id="29" name="Grupo 28"/>
          <p:cNvGrpSpPr/>
          <p:nvPr/>
        </p:nvGrpSpPr>
        <p:grpSpPr>
          <a:xfrm>
            <a:off x="1907704" y="3914533"/>
            <a:ext cx="2124739" cy="1458683"/>
            <a:chOff x="2231237" y="4671875"/>
            <a:chExt cx="2124739" cy="1458683"/>
          </a:xfrm>
        </p:grpSpPr>
        <p:pic>
          <p:nvPicPr>
            <p:cNvPr id="27" name="Picture 5" descr="F:\CEMAFAUNA\IMAGENS\FOTOS MONITORAMENTO\Jaguaribe\2°Coleta_Jaguaribe\PM37\DSCF0201.JPG"/>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2231237" y="4671875"/>
              <a:ext cx="2124739" cy="1458683"/>
            </a:xfrm>
            <a:prstGeom prst="rect">
              <a:avLst/>
            </a:prstGeom>
            <a:noFill/>
            <a:extLst>
              <a:ext uri="{909E8E84-426E-40DD-AFC4-6F175D3DCCD1}">
                <a14:hiddenFill xmlns="" xmlns:a14="http://schemas.microsoft.com/office/drawing/2010/main">
                  <a:solidFill>
                    <a:srgbClr val="FFFFFF"/>
                  </a:solidFill>
                </a14:hiddenFill>
              </a:ext>
            </a:extLst>
          </p:spPr>
        </p:pic>
        <p:sp>
          <p:nvSpPr>
            <p:cNvPr id="33" name="CaixaDeTexto 32"/>
            <p:cNvSpPr txBox="1"/>
            <p:nvPr/>
          </p:nvSpPr>
          <p:spPr>
            <a:xfrm>
              <a:off x="2267744" y="4671875"/>
              <a:ext cx="1915909" cy="307777"/>
            </a:xfrm>
            <a:prstGeom prst="rect">
              <a:avLst/>
            </a:prstGeom>
            <a:noFill/>
          </p:spPr>
          <p:txBody>
            <a:bodyPr wrap="none" rtlCol="0">
              <a:spAutoFit/>
            </a:bodyPr>
            <a:lstStyle/>
            <a:p>
              <a:r>
                <a:rPr lang="pt-BR" sz="1400" i="1" dirty="0" err="1">
                  <a:solidFill>
                    <a:schemeClr val="bg1"/>
                  </a:solidFill>
                  <a:latin typeface="+mn-lt"/>
                </a:rPr>
                <a:t>Moenkhausia</a:t>
              </a:r>
              <a:r>
                <a:rPr lang="pt-BR" sz="1400" i="1" dirty="0">
                  <a:solidFill>
                    <a:schemeClr val="bg1"/>
                  </a:solidFill>
                  <a:latin typeface="+mn-lt"/>
                </a:rPr>
                <a:t> </a:t>
              </a:r>
              <a:r>
                <a:rPr lang="pt-BR" sz="1400" i="1" dirty="0" err="1">
                  <a:solidFill>
                    <a:schemeClr val="bg1"/>
                  </a:solidFill>
                  <a:latin typeface="+mn-lt"/>
                </a:rPr>
                <a:t>dichroura</a:t>
              </a:r>
              <a:endParaRPr lang="pt-BR" sz="1400" dirty="0">
                <a:solidFill>
                  <a:schemeClr val="bg1"/>
                </a:solidFill>
                <a:latin typeface="+mn-lt"/>
              </a:endParaRPr>
            </a:p>
          </p:txBody>
        </p:sp>
      </p:grpSp>
      <p:grpSp>
        <p:nvGrpSpPr>
          <p:cNvPr id="30" name="Grupo 29"/>
          <p:cNvGrpSpPr/>
          <p:nvPr/>
        </p:nvGrpSpPr>
        <p:grpSpPr>
          <a:xfrm>
            <a:off x="4050819" y="3861048"/>
            <a:ext cx="2465397" cy="1423309"/>
            <a:chOff x="4377610" y="4671874"/>
            <a:chExt cx="2465397" cy="1423309"/>
          </a:xfrm>
        </p:grpSpPr>
        <p:pic>
          <p:nvPicPr>
            <p:cNvPr id="1030" name="Picture 6" descr="C:\Users\Giancarlo\Desktop\Schizodon_rostratus (1).JPG"/>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4377610" y="4671874"/>
              <a:ext cx="2465397" cy="1423309"/>
            </a:xfrm>
            <a:prstGeom prst="rect">
              <a:avLst/>
            </a:prstGeom>
            <a:noFill/>
            <a:extLst>
              <a:ext uri="{909E8E84-426E-40DD-AFC4-6F175D3DCCD1}">
                <a14:hiddenFill xmlns="" xmlns:a14="http://schemas.microsoft.com/office/drawing/2010/main">
                  <a:solidFill>
                    <a:srgbClr val="FFFFFF"/>
                  </a:solidFill>
                </a14:hiddenFill>
              </a:ext>
            </a:extLst>
          </p:spPr>
        </p:pic>
        <p:sp>
          <p:nvSpPr>
            <p:cNvPr id="36" name="CaixaDeTexto 35"/>
            <p:cNvSpPr txBox="1"/>
            <p:nvPr/>
          </p:nvSpPr>
          <p:spPr>
            <a:xfrm>
              <a:off x="4677378" y="4671875"/>
              <a:ext cx="1613070" cy="307777"/>
            </a:xfrm>
            <a:prstGeom prst="rect">
              <a:avLst/>
            </a:prstGeom>
            <a:noFill/>
          </p:spPr>
          <p:txBody>
            <a:bodyPr wrap="none" rtlCol="0">
              <a:spAutoFit/>
            </a:bodyPr>
            <a:lstStyle/>
            <a:p>
              <a:r>
                <a:rPr lang="pt-BR" sz="1400" i="1" dirty="0" err="1">
                  <a:solidFill>
                    <a:schemeClr val="bg1"/>
                  </a:solidFill>
                  <a:latin typeface="+mn-lt"/>
                </a:rPr>
                <a:t>Schizodon</a:t>
              </a:r>
              <a:r>
                <a:rPr lang="pt-BR" sz="1400" i="1" dirty="0">
                  <a:solidFill>
                    <a:schemeClr val="bg1"/>
                  </a:solidFill>
                  <a:latin typeface="+mn-lt"/>
                </a:rPr>
                <a:t> </a:t>
              </a:r>
              <a:r>
                <a:rPr lang="pt-BR" sz="1400" i="1" dirty="0" err="1">
                  <a:solidFill>
                    <a:schemeClr val="bg1"/>
                  </a:solidFill>
                  <a:latin typeface="+mn-lt"/>
                </a:rPr>
                <a:t>rostratus</a:t>
              </a:r>
              <a:endParaRPr lang="pt-BR" sz="1400" dirty="0">
                <a:solidFill>
                  <a:schemeClr val="bg1"/>
                </a:solidFill>
                <a:latin typeface="+mn-lt"/>
              </a:endParaRPr>
            </a:p>
          </p:txBody>
        </p:sp>
      </p:grpSp>
      <p:grpSp>
        <p:nvGrpSpPr>
          <p:cNvPr id="32" name="Grupo 31"/>
          <p:cNvGrpSpPr/>
          <p:nvPr/>
        </p:nvGrpSpPr>
        <p:grpSpPr>
          <a:xfrm>
            <a:off x="4180460" y="5301208"/>
            <a:ext cx="2653468" cy="1080120"/>
            <a:chOff x="6527044" y="5805264"/>
            <a:chExt cx="2653468" cy="1080120"/>
          </a:xfrm>
        </p:grpSpPr>
        <p:pic>
          <p:nvPicPr>
            <p:cNvPr id="31" name="Picture 2" descr="C:\Users\Giancarlo\Desktop\download.jpg"/>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6527044" y="5949280"/>
              <a:ext cx="2653468" cy="936104"/>
            </a:xfrm>
            <a:prstGeom prst="rect">
              <a:avLst/>
            </a:prstGeom>
            <a:noFill/>
            <a:extLst>
              <a:ext uri="{909E8E84-426E-40DD-AFC4-6F175D3DCCD1}">
                <a14:hiddenFill xmlns="" xmlns:a14="http://schemas.microsoft.com/office/drawing/2010/main">
                  <a:solidFill>
                    <a:srgbClr val="FFFFFF"/>
                  </a:solidFill>
                </a14:hiddenFill>
              </a:ext>
            </a:extLst>
          </p:spPr>
        </p:pic>
        <p:sp>
          <p:nvSpPr>
            <p:cNvPr id="40" name="CaixaDeTexto 39"/>
            <p:cNvSpPr txBox="1"/>
            <p:nvPr/>
          </p:nvSpPr>
          <p:spPr>
            <a:xfrm>
              <a:off x="6804248" y="5805264"/>
              <a:ext cx="1369286" cy="307777"/>
            </a:xfrm>
            <a:prstGeom prst="rect">
              <a:avLst/>
            </a:prstGeom>
            <a:noFill/>
          </p:spPr>
          <p:txBody>
            <a:bodyPr wrap="none" rtlCol="0">
              <a:spAutoFit/>
            </a:bodyPr>
            <a:lstStyle/>
            <a:p>
              <a:r>
                <a:rPr lang="pt-BR" sz="1400" i="1" dirty="0" err="1">
                  <a:solidFill>
                    <a:schemeClr val="bg1"/>
                  </a:solidFill>
                  <a:latin typeface="+mn-lt"/>
                </a:rPr>
                <a:t>Rhamdia</a:t>
              </a:r>
              <a:r>
                <a:rPr lang="pt-BR" sz="1400" i="1" dirty="0">
                  <a:solidFill>
                    <a:schemeClr val="bg1"/>
                  </a:solidFill>
                  <a:latin typeface="+mn-lt"/>
                </a:rPr>
                <a:t> </a:t>
              </a:r>
              <a:r>
                <a:rPr lang="pt-BR" sz="1400" i="1" dirty="0" err="1">
                  <a:solidFill>
                    <a:schemeClr val="bg1"/>
                  </a:solidFill>
                  <a:latin typeface="+mn-lt"/>
                </a:rPr>
                <a:t>quelen</a:t>
              </a:r>
              <a:endParaRPr lang="pt-BR" sz="1400" dirty="0">
                <a:solidFill>
                  <a:schemeClr val="bg1"/>
                </a:solidFill>
                <a:latin typeface="+mn-lt"/>
              </a:endParaRPr>
            </a:p>
          </p:txBody>
        </p:sp>
      </p:grpSp>
      <p:grpSp>
        <p:nvGrpSpPr>
          <p:cNvPr id="35" name="Grupo 34"/>
          <p:cNvGrpSpPr/>
          <p:nvPr/>
        </p:nvGrpSpPr>
        <p:grpSpPr>
          <a:xfrm>
            <a:off x="4427984" y="2492896"/>
            <a:ext cx="2232248" cy="1260823"/>
            <a:chOff x="4427984" y="2492896"/>
            <a:chExt cx="2232248" cy="1260823"/>
          </a:xfrm>
        </p:grpSpPr>
        <p:pic>
          <p:nvPicPr>
            <p:cNvPr id="1031" name="Picture 7" descr="C:\Users\Giancarlo\Desktop\(1).JPG"/>
            <p:cNvPicPr>
              <a:picLocks noChangeAspect="1" noChangeArrowheads="1"/>
            </p:cNvPicPr>
            <p:nvPr/>
          </p:nvPicPr>
          <p:blipFill rotWithShape="1">
            <a:blip r:embed="rId14" cstate="print">
              <a:extLst>
                <a:ext uri="{28A0092B-C50C-407E-A947-70E740481C1C}">
                  <a14:useLocalDpi xmlns="" xmlns:a14="http://schemas.microsoft.com/office/drawing/2010/main" val="0"/>
                </a:ext>
              </a:extLst>
            </a:blip>
            <a:srcRect t="6402" r="2903" b="7038"/>
            <a:stretch/>
          </p:blipFill>
          <p:spPr bwMode="auto">
            <a:xfrm>
              <a:off x="4498172" y="2492896"/>
              <a:ext cx="2162060" cy="1260823"/>
            </a:xfrm>
            <a:prstGeom prst="rect">
              <a:avLst/>
            </a:prstGeom>
            <a:noFill/>
            <a:extLst>
              <a:ext uri="{909E8E84-426E-40DD-AFC4-6F175D3DCCD1}">
                <a14:hiddenFill xmlns="" xmlns:a14="http://schemas.microsoft.com/office/drawing/2010/main">
                  <a:solidFill>
                    <a:srgbClr val="FFFFFF"/>
                  </a:solidFill>
                </a14:hiddenFill>
              </a:ext>
            </a:extLst>
          </p:spPr>
        </p:pic>
        <p:sp>
          <p:nvSpPr>
            <p:cNvPr id="42" name="CaixaDeTexto 41"/>
            <p:cNvSpPr txBox="1"/>
            <p:nvPr/>
          </p:nvSpPr>
          <p:spPr>
            <a:xfrm>
              <a:off x="4427984" y="2492896"/>
              <a:ext cx="2093715" cy="307777"/>
            </a:xfrm>
            <a:prstGeom prst="rect">
              <a:avLst/>
            </a:prstGeom>
            <a:noFill/>
          </p:spPr>
          <p:txBody>
            <a:bodyPr wrap="none" rtlCol="0">
              <a:spAutoFit/>
            </a:bodyPr>
            <a:lstStyle/>
            <a:p>
              <a:r>
                <a:rPr lang="pt-BR" sz="1400" i="1" dirty="0" err="1" smtClean="0">
                  <a:solidFill>
                    <a:schemeClr val="bg1"/>
                  </a:solidFill>
                  <a:latin typeface="+mn-lt"/>
                </a:rPr>
                <a:t>Psectrogaster</a:t>
              </a:r>
              <a:r>
                <a:rPr lang="pt-BR" sz="1400" i="1" dirty="0" smtClean="0">
                  <a:solidFill>
                    <a:schemeClr val="bg1"/>
                  </a:solidFill>
                  <a:latin typeface="+mn-lt"/>
                </a:rPr>
                <a:t> </a:t>
              </a:r>
              <a:r>
                <a:rPr lang="pt-BR" sz="1400" i="1" dirty="0" err="1" smtClean="0">
                  <a:solidFill>
                    <a:schemeClr val="bg1"/>
                  </a:solidFill>
                  <a:latin typeface="+mn-lt"/>
                </a:rPr>
                <a:t>rhomboides</a:t>
              </a:r>
              <a:endParaRPr lang="pt-BR" sz="1400" i="1" dirty="0">
                <a:solidFill>
                  <a:schemeClr val="bg1"/>
                </a:solidFill>
                <a:latin typeface="+mn-lt"/>
              </a:endParaRPr>
            </a:p>
          </p:txBody>
        </p:sp>
      </p:grpSp>
      <p:grpSp>
        <p:nvGrpSpPr>
          <p:cNvPr id="13" name="Grupo 12"/>
          <p:cNvGrpSpPr/>
          <p:nvPr/>
        </p:nvGrpSpPr>
        <p:grpSpPr>
          <a:xfrm>
            <a:off x="1835696" y="5428330"/>
            <a:ext cx="2298331" cy="1072854"/>
            <a:chOff x="1854536" y="5860378"/>
            <a:chExt cx="2298331" cy="1072854"/>
          </a:xfrm>
        </p:grpSpPr>
        <p:pic>
          <p:nvPicPr>
            <p:cNvPr id="34" name="Picture 3" descr="C:\Users\Giancarlo\Desktop\DSCF0218.JPG"/>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1854536" y="5860378"/>
              <a:ext cx="2298331" cy="1072854"/>
            </a:xfrm>
            <a:prstGeom prst="rect">
              <a:avLst/>
            </a:prstGeom>
            <a:noFill/>
            <a:extLst>
              <a:ext uri="{909E8E84-426E-40DD-AFC4-6F175D3DCCD1}">
                <a14:hiddenFill xmlns="" xmlns:a14="http://schemas.microsoft.com/office/drawing/2010/main">
                  <a:solidFill>
                    <a:srgbClr val="FFFFFF"/>
                  </a:solidFill>
                </a14:hiddenFill>
              </a:ext>
            </a:extLst>
          </p:spPr>
        </p:pic>
        <p:sp>
          <p:nvSpPr>
            <p:cNvPr id="44" name="CaixaDeTexto 43"/>
            <p:cNvSpPr txBox="1"/>
            <p:nvPr/>
          </p:nvSpPr>
          <p:spPr>
            <a:xfrm>
              <a:off x="1979712" y="5929535"/>
              <a:ext cx="1740156" cy="307777"/>
            </a:xfrm>
            <a:prstGeom prst="rect">
              <a:avLst/>
            </a:prstGeom>
            <a:noFill/>
          </p:spPr>
          <p:txBody>
            <a:bodyPr wrap="none" rtlCol="0">
              <a:spAutoFit/>
            </a:bodyPr>
            <a:lstStyle/>
            <a:p>
              <a:r>
                <a:rPr lang="pt-BR" sz="1400" i="1" dirty="0" err="1">
                  <a:solidFill>
                    <a:schemeClr val="bg1"/>
                  </a:solidFill>
                  <a:latin typeface="+mn-lt"/>
                </a:rPr>
                <a:t>Loricariichthys</a:t>
              </a:r>
              <a:r>
                <a:rPr lang="pt-BR" sz="1400" i="1" dirty="0">
                  <a:solidFill>
                    <a:schemeClr val="bg1"/>
                  </a:solidFill>
                  <a:latin typeface="+mn-lt"/>
                </a:rPr>
                <a:t> </a:t>
              </a:r>
              <a:r>
                <a:rPr lang="pt-BR" sz="1400" i="1" dirty="0" err="1">
                  <a:solidFill>
                    <a:schemeClr val="bg1"/>
                  </a:solidFill>
                  <a:latin typeface="+mn-lt"/>
                </a:rPr>
                <a:t>derbyi</a:t>
              </a:r>
              <a:endParaRPr lang="pt-BR" sz="1400" i="1" dirty="0">
                <a:solidFill>
                  <a:schemeClr val="bg1"/>
                </a:solidFill>
                <a:latin typeface="+mn-lt"/>
              </a:endParaRPr>
            </a:p>
          </p:txBody>
        </p:sp>
      </p:grpSp>
    </p:spTree>
    <p:extLst>
      <p:ext uri="{BB962C8B-B14F-4D97-AF65-F5344CB8AC3E}">
        <p14:creationId xmlns="" xmlns:p14="http://schemas.microsoft.com/office/powerpoint/2010/main" val="11981559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0"/>
            <a:ext cx="9144000" cy="6858000"/>
          </a:xfrm>
          <a:prstGeom prst="rect">
            <a:avLst/>
          </a:prstGeom>
          <a:solidFill>
            <a:schemeClr val="tx1"/>
          </a:solidFill>
        </p:spPr>
        <p:txBody>
          <a:bodyPr wrap="square" rtlCol="0">
            <a:spAutoFit/>
          </a:bodyPr>
          <a:lstStyle/>
          <a:p>
            <a:endParaRPr lang="pt-BR" dirty="0"/>
          </a:p>
        </p:txBody>
      </p:sp>
      <p:sp>
        <p:nvSpPr>
          <p:cNvPr id="3" name="CaixaDeTexto 2"/>
          <p:cNvSpPr txBox="1"/>
          <p:nvPr/>
        </p:nvSpPr>
        <p:spPr>
          <a:xfrm>
            <a:off x="107504" y="242645"/>
            <a:ext cx="9036496" cy="954107"/>
          </a:xfrm>
          <a:prstGeom prst="rect">
            <a:avLst/>
          </a:prstGeom>
          <a:noFill/>
        </p:spPr>
        <p:txBody>
          <a:bodyPr wrap="square" rtlCol="0">
            <a:spAutoFit/>
          </a:bodyPr>
          <a:lstStyle/>
          <a:p>
            <a:r>
              <a:rPr lang="pt-BR" sz="2700" b="1" u="sng" dirty="0" smtClean="0">
                <a:solidFill>
                  <a:schemeClr val="bg1"/>
                </a:solidFill>
                <a:latin typeface="+mn-lt"/>
              </a:rPr>
              <a:t>Bacia Doadora X Receptora</a:t>
            </a:r>
            <a:r>
              <a:rPr lang="pt-BR" sz="2700" b="1" dirty="0" smtClean="0">
                <a:solidFill>
                  <a:schemeClr val="bg1"/>
                </a:solidFill>
                <a:latin typeface="+mn-lt"/>
              </a:rPr>
              <a:t>: 56 espécies são </a:t>
            </a:r>
            <a:r>
              <a:rPr lang="pt-BR" sz="2700" b="1" dirty="0">
                <a:solidFill>
                  <a:schemeClr val="bg1"/>
                </a:solidFill>
                <a:latin typeface="+mn-lt"/>
              </a:rPr>
              <a:t>comuns </a:t>
            </a:r>
            <a:r>
              <a:rPr lang="pt-BR" sz="2700" b="1" dirty="0" smtClean="0">
                <a:solidFill>
                  <a:schemeClr val="bg1"/>
                </a:solidFill>
                <a:latin typeface="+mn-lt"/>
              </a:rPr>
              <a:t>(45%)</a:t>
            </a:r>
            <a:endParaRPr lang="pt-BR" sz="2700" b="1" dirty="0">
              <a:solidFill>
                <a:schemeClr val="bg1"/>
              </a:solidFill>
              <a:latin typeface="+mn-lt"/>
            </a:endParaRPr>
          </a:p>
          <a:p>
            <a:endParaRPr lang="pt-BR" sz="2700" b="1" dirty="0">
              <a:solidFill>
                <a:schemeClr val="bg1"/>
              </a:solidFill>
              <a:latin typeface="+mn-lt"/>
            </a:endParaRPr>
          </a:p>
        </p:txBody>
      </p:sp>
      <p:grpSp>
        <p:nvGrpSpPr>
          <p:cNvPr id="4" name="Grupo 3"/>
          <p:cNvGrpSpPr/>
          <p:nvPr/>
        </p:nvGrpSpPr>
        <p:grpSpPr>
          <a:xfrm>
            <a:off x="17598" y="1064287"/>
            <a:ext cx="2106130" cy="1336344"/>
            <a:chOff x="17598" y="1393031"/>
            <a:chExt cx="2106130" cy="1336344"/>
          </a:xfrm>
        </p:grpSpPr>
        <p:pic>
          <p:nvPicPr>
            <p:cNvPr id="1039" name="Picture 15" descr="F:\CEMAFAUNA\IMAGENS\Fotos_das_Espécies_capturadas_nos_37_PM\PM19\Astronotus_ocellatus (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598" y="1412776"/>
              <a:ext cx="2106130" cy="1316599"/>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CaixaDeTexto 22"/>
            <p:cNvSpPr txBox="1"/>
            <p:nvPr/>
          </p:nvSpPr>
          <p:spPr>
            <a:xfrm>
              <a:off x="225962" y="1393031"/>
              <a:ext cx="1681742" cy="307777"/>
            </a:xfrm>
            <a:prstGeom prst="rect">
              <a:avLst/>
            </a:prstGeom>
            <a:noFill/>
          </p:spPr>
          <p:txBody>
            <a:bodyPr wrap="none" rtlCol="0">
              <a:spAutoFit/>
            </a:bodyPr>
            <a:lstStyle/>
            <a:p>
              <a:r>
                <a:rPr lang="pt-BR" sz="1400" i="1" dirty="0" err="1">
                  <a:solidFill>
                    <a:schemeClr val="bg1"/>
                  </a:solidFill>
                  <a:latin typeface="+mn-lt"/>
                </a:rPr>
                <a:t>Astronotus</a:t>
              </a:r>
              <a:r>
                <a:rPr lang="pt-BR" sz="1400" i="1" dirty="0">
                  <a:solidFill>
                    <a:schemeClr val="bg1"/>
                  </a:solidFill>
                  <a:latin typeface="+mn-lt"/>
                </a:rPr>
                <a:t> </a:t>
              </a:r>
              <a:r>
                <a:rPr lang="pt-BR" sz="1400" i="1" dirty="0" err="1">
                  <a:solidFill>
                    <a:schemeClr val="bg1"/>
                  </a:solidFill>
                  <a:latin typeface="+mn-lt"/>
                </a:rPr>
                <a:t>ocellatus</a:t>
              </a:r>
              <a:endParaRPr lang="pt-BR" sz="1400" i="1" dirty="0">
                <a:solidFill>
                  <a:schemeClr val="bg1"/>
                </a:solidFill>
                <a:latin typeface="+mn-lt"/>
              </a:endParaRPr>
            </a:p>
          </p:txBody>
        </p:sp>
      </p:grpSp>
      <p:grpSp>
        <p:nvGrpSpPr>
          <p:cNvPr id="7" name="Grupo 6"/>
          <p:cNvGrpSpPr/>
          <p:nvPr/>
        </p:nvGrpSpPr>
        <p:grpSpPr>
          <a:xfrm>
            <a:off x="6804248" y="1084032"/>
            <a:ext cx="1884786" cy="1363767"/>
            <a:chOff x="6804248" y="1412776"/>
            <a:chExt cx="1884786" cy="1363767"/>
          </a:xfrm>
        </p:grpSpPr>
        <p:pic>
          <p:nvPicPr>
            <p:cNvPr id="1029" name="Picture 5" descr="F:\CEMAFAUNA\IMAGENS\FOTOS MONITORAMENTO\São Francisco\3°Coleta_São_Francisco\PM04\DSC00758.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04248" y="1412776"/>
              <a:ext cx="1884786" cy="1363767"/>
            </a:xfrm>
            <a:prstGeom prst="rect">
              <a:avLst/>
            </a:prstGeom>
            <a:noFill/>
            <a:extLst>
              <a:ext uri="{909E8E84-426E-40DD-AFC4-6F175D3DCCD1}">
                <a14:hiddenFill xmlns="" xmlns:a14="http://schemas.microsoft.com/office/drawing/2010/main">
                  <a:solidFill>
                    <a:srgbClr val="FFFFFF"/>
                  </a:solidFill>
                </a14:hiddenFill>
              </a:ext>
            </a:extLst>
          </p:spPr>
        </p:pic>
        <p:sp>
          <p:nvSpPr>
            <p:cNvPr id="25" name="CaixaDeTexto 24"/>
            <p:cNvSpPr txBox="1"/>
            <p:nvPr/>
          </p:nvSpPr>
          <p:spPr>
            <a:xfrm>
              <a:off x="6804248" y="1465039"/>
              <a:ext cx="1846980" cy="307777"/>
            </a:xfrm>
            <a:prstGeom prst="rect">
              <a:avLst/>
            </a:prstGeom>
            <a:noFill/>
          </p:spPr>
          <p:txBody>
            <a:bodyPr wrap="none" rtlCol="0">
              <a:spAutoFit/>
            </a:bodyPr>
            <a:lstStyle/>
            <a:p>
              <a:r>
                <a:rPr lang="pt-BR" sz="1400" i="1" dirty="0" err="1" smtClean="0">
                  <a:solidFill>
                    <a:schemeClr val="bg1"/>
                  </a:solidFill>
                  <a:latin typeface="+mn-lt"/>
                </a:rPr>
                <a:t>Serrasalmus</a:t>
              </a:r>
              <a:r>
                <a:rPr lang="pt-BR" sz="1400" i="1" dirty="0" smtClean="0">
                  <a:solidFill>
                    <a:schemeClr val="bg1"/>
                  </a:solidFill>
                  <a:latin typeface="+mn-lt"/>
                </a:rPr>
                <a:t> </a:t>
              </a:r>
              <a:r>
                <a:rPr lang="pt-BR" sz="1400" i="1" dirty="0" err="1" smtClean="0">
                  <a:solidFill>
                    <a:schemeClr val="bg1"/>
                  </a:solidFill>
                  <a:latin typeface="+mn-lt"/>
                </a:rPr>
                <a:t>rhombeus</a:t>
              </a:r>
              <a:endParaRPr lang="pt-BR" sz="1400" i="1" dirty="0">
                <a:solidFill>
                  <a:schemeClr val="bg1"/>
                </a:solidFill>
                <a:latin typeface="+mn-lt"/>
              </a:endParaRPr>
            </a:p>
          </p:txBody>
        </p:sp>
      </p:grpSp>
      <p:grpSp>
        <p:nvGrpSpPr>
          <p:cNvPr id="6" name="Grupo 5"/>
          <p:cNvGrpSpPr/>
          <p:nvPr/>
        </p:nvGrpSpPr>
        <p:grpSpPr>
          <a:xfrm>
            <a:off x="4543921" y="1084032"/>
            <a:ext cx="2116311" cy="1315284"/>
            <a:chOff x="4543921" y="1412776"/>
            <a:chExt cx="2116311" cy="1315284"/>
          </a:xfrm>
        </p:grpSpPr>
        <p:pic>
          <p:nvPicPr>
            <p:cNvPr id="1028" name="Picture 4" descr="F:\CEMAFAUNA\IMAGENS\FOTOS MONITORAMENTO\São Francisco\3°Coleta_São_Francisco\PM04\DSC0076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43921" y="1424362"/>
              <a:ext cx="2116311" cy="1303698"/>
            </a:xfrm>
            <a:prstGeom prst="rect">
              <a:avLst/>
            </a:prstGeom>
            <a:noFill/>
            <a:extLst>
              <a:ext uri="{909E8E84-426E-40DD-AFC4-6F175D3DCCD1}">
                <a14:hiddenFill xmlns="" xmlns:a14="http://schemas.microsoft.com/office/drawing/2010/main">
                  <a:solidFill>
                    <a:srgbClr val="FFFFFF"/>
                  </a:solidFill>
                </a14:hiddenFill>
              </a:ext>
            </a:extLst>
          </p:spPr>
        </p:pic>
        <p:sp>
          <p:nvSpPr>
            <p:cNvPr id="26" name="CaixaDeTexto 25"/>
            <p:cNvSpPr txBox="1"/>
            <p:nvPr/>
          </p:nvSpPr>
          <p:spPr>
            <a:xfrm>
              <a:off x="4716016" y="1412776"/>
              <a:ext cx="1694695" cy="307777"/>
            </a:xfrm>
            <a:prstGeom prst="rect">
              <a:avLst/>
            </a:prstGeom>
            <a:noFill/>
          </p:spPr>
          <p:txBody>
            <a:bodyPr wrap="none" rtlCol="0">
              <a:spAutoFit/>
            </a:bodyPr>
            <a:lstStyle/>
            <a:p>
              <a:r>
                <a:rPr lang="pt-BR" sz="1400" i="1" dirty="0" err="1" smtClean="0">
                  <a:solidFill>
                    <a:schemeClr val="bg1"/>
                  </a:solidFill>
                  <a:latin typeface="+mn-lt"/>
                </a:rPr>
                <a:t>Serrasalmus</a:t>
              </a:r>
              <a:r>
                <a:rPr lang="pt-BR" sz="1400" i="1" dirty="0" smtClean="0">
                  <a:solidFill>
                    <a:schemeClr val="bg1"/>
                  </a:solidFill>
                  <a:latin typeface="+mn-lt"/>
                </a:rPr>
                <a:t> </a:t>
              </a:r>
              <a:r>
                <a:rPr lang="pt-BR" sz="1400" i="1" dirty="0" err="1" smtClean="0">
                  <a:solidFill>
                    <a:schemeClr val="bg1"/>
                  </a:solidFill>
                  <a:latin typeface="+mn-lt"/>
                </a:rPr>
                <a:t>brandtii</a:t>
              </a:r>
              <a:endParaRPr lang="pt-BR" sz="1400" i="1" dirty="0">
                <a:solidFill>
                  <a:schemeClr val="bg1"/>
                </a:solidFill>
                <a:latin typeface="+mn-lt"/>
              </a:endParaRPr>
            </a:p>
          </p:txBody>
        </p:sp>
      </p:grpSp>
      <p:grpSp>
        <p:nvGrpSpPr>
          <p:cNvPr id="5" name="Grupo 4"/>
          <p:cNvGrpSpPr/>
          <p:nvPr/>
        </p:nvGrpSpPr>
        <p:grpSpPr>
          <a:xfrm>
            <a:off x="2664215" y="3748328"/>
            <a:ext cx="2339833" cy="1343348"/>
            <a:chOff x="2259707" y="1609055"/>
            <a:chExt cx="2240285" cy="1127894"/>
          </a:xfrm>
        </p:grpSpPr>
        <p:pic>
          <p:nvPicPr>
            <p:cNvPr id="1037" name="Picture 13" descr="F:\CEMAFAUNA\IMAGENS\Fotos_das_Espécies_capturadas_nos_37_PM\PM4\Trachelyopterus_galeatus (2).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21061"/>
            <a:stretch/>
          </p:blipFill>
          <p:spPr bwMode="auto">
            <a:xfrm>
              <a:off x="2259707" y="1700808"/>
              <a:ext cx="2240285" cy="1036141"/>
            </a:xfrm>
            <a:prstGeom prst="rect">
              <a:avLst/>
            </a:prstGeom>
            <a:noFill/>
            <a:extLst>
              <a:ext uri="{909E8E84-426E-40DD-AFC4-6F175D3DCCD1}">
                <a14:hiddenFill xmlns="" xmlns:a14="http://schemas.microsoft.com/office/drawing/2010/main">
                  <a:solidFill>
                    <a:srgbClr val="FFFFFF"/>
                  </a:solidFill>
                </a14:hiddenFill>
              </a:ext>
            </a:extLst>
          </p:spPr>
        </p:pic>
        <p:sp>
          <p:nvSpPr>
            <p:cNvPr id="27" name="CaixaDeTexto 26"/>
            <p:cNvSpPr txBox="1"/>
            <p:nvPr/>
          </p:nvSpPr>
          <p:spPr>
            <a:xfrm>
              <a:off x="2340744" y="1609055"/>
              <a:ext cx="2015232" cy="307777"/>
            </a:xfrm>
            <a:prstGeom prst="rect">
              <a:avLst/>
            </a:prstGeom>
            <a:noFill/>
          </p:spPr>
          <p:txBody>
            <a:bodyPr wrap="none" rtlCol="0">
              <a:spAutoFit/>
            </a:bodyPr>
            <a:lstStyle/>
            <a:p>
              <a:r>
                <a:rPr lang="pt-BR" sz="1400" i="1" dirty="0" err="1" smtClean="0">
                  <a:solidFill>
                    <a:schemeClr val="bg1"/>
                  </a:solidFill>
                  <a:latin typeface="+mn-lt"/>
                </a:rPr>
                <a:t>Trachelyopterus</a:t>
              </a:r>
              <a:r>
                <a:rPr lang="pt-BR" sz="1400" i="1" dirty="0" smtClean="0">
                  <a:solidFill>
                    <a:schemeClr val="bg1"/>
                  </a:solidFill>
                  <a:latin typeface="+mn-lt"/>
                </a:rPr>
                <a:t> </a:t>
              </a:r>
              <a:r>
                <a:rPr lang="pt-BR" sz="1400" i="1" dirty="0" err="1" smtClean="0">
                  <a:solidFill>
                    <a:schemeClr val="bg1"/>
                  </a:solidFill>
                  <a:latin typeface="+mn-lt"/>
                </a:rPr>
                <a:t>galeatus</a:t>
              </a:r>
              <a:endParaRPr lang="pt-BR" sz="1400" i="1" dirty="0">
                <a:solidFill>
                  <a:schemeClr val="bg1"/>
                </a:solidFill>
                <a:latin typeface="+mn-lt"/>
              </a:endParaRPr>
            </a:p>
          </p:txBody>
        </p:sp>
      </p:grpSp>
      <p:grpSp>
        <p:nvGrpSpPr>
          <p:cNvPr id="8" name="Grupo 7"/>
          <p:cNvGrpSpPr/>
          <p:nvPr/>
        </p:nvGrpSpPr>
        <p:grpSpPr>
          <a:xfrm>
            <a:off x="27459" y="2380176"/>
            <a:ext cx="2240285" cy="1152128"/>
            <a:chOff x="63972" y="2780928"/>
            <a:chExt cx="2240285" cy="1152128"/>
          </a:xfrm>
        </p:grpSpPr>
        <p:pic>
          <p:nvPicPr>
            <p:cNvPr id="1026" name="Picture 2" descr="F:\CEMAFAUNA\IMAGENS\FOTOS MONITORAMENTO\São Francisco\3°Coleta_São_Francisco\PM01\IMG_7254.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3972" y="2861110"/>
              <a:ext cx="2240285" cy="1071946"/>
            </a:xfrm>
            <a:prstGeom prst="rect">
              <a:avLst/>
            </a:prstGeom>
            <a:noFill/>
            <a:extLst>
              <a:ext uri="{909E8E84-426E-40DD-AFC4-6F175D3DCCD1}">
                <a14:hiddenFill xmlns="" xmlns:a14="http://schemas.microsoft.com/office/drawing/2010/main">
                  <a:solidFill>
                    <a:srgbClr val="FFFFFF"/>
                  </a:solidFill>
                </a14:hiddenFill>
              </a:ext>
            </a:extLst>
          </p:spPr>
        </p:pic>
        <p:sp>
          <p:nvSpPr>
            <p:cNvPr id="31" name="CaixaDeTexto 30"/>
            <p:cNvSpPr txBox="1"/>
            <p:nvPr/>
          </p:nvSpPr>
          <p:spPr>
            <a:xfrm>
              <a:off x="323528" y="2780928"/>
              <a:ext cx="1671933" cy="307777"/>
            </a:xfrm>
            <a:prstGeom prst="rect">
              <a:avLst/>
            </a:prstGeom>
            <a:noFill/>
          </p:spPr>
          <p:txBody>
            <a:bodyPr wrap="none" rtlCol="0">
              <a:spAutoFit/>
            </a:bodyPr>
            <a:lstStyle/>
            <a:p>
              <a:r>
                <a:rPr lang="pt-BR" sz="1400" i="1" dirty="0" err="1" smtClean="0">
                  <a:solidFill>
                    <a:schemeClr val="bg1"/>
                  </a:solidFill>
                  <a:latin typeface="+mn-lt"/>
                </a:rPr>
                <a:t>Curimatella</a:t>
              </a:r>
              <a:r>
                <a:rPr lang="pt-BR" sz="1400" i="1" dirty="0" smtClean="0">
                  <a:solidFill>
                    <a:schemeClr val="bg1"/>
                  </a:solidFill>
                  <a:latin typeface="+mn-lt"/>
                </a:rPr>
                <a:t> </a:t>
              </a:r>
              <a:r>
                <a:rPr lang="pt-BR" sz="1400" i="1" dirty="0" err="1" smtClean="0">
                  <a:solidFill>
                    <a:schemeClr val="bg1"/>
                  </a:solidFill>
                  <a:latin typeface="+mn-lt"/>
                </a:rPr>
                <a:t>lepidura</a:t>
              </a:r>
              <a:endParaRPr lang="pt-BR" sz="1400" i="1" dirty="0">
                <a:solidFill>
                  <a:schemeClr val="bg1"/>
                </a:solidFill>
                <a:latin typeface="+mn-lt"/>
              </a:endParaRPr>
            </a:p>
          </p:txBody>
        </p:sp>
      </p:grpSp>
      <p:grpSp>
        <p:nvGrpSpPr>
          <p:cNvPr id="9" name="Grupo 8"/>
          <p:cNvGrpSpPr/>
          <p:nvPr/>
        </p:nvGrpSpPr>
        <p:grpSpPr>
          <a:xfrm>
            <a:off x="36513" y="3842887"/>
            <a:ext cx="2602892" cy="1201585"/>
            <a:chOff x="36513" y="4239968"/>
            <a:chExt cx="2602892" cy="1201585"/>
          </a:xfrm>
        </p:grpSpPr>
        <p:pic>
          <p:nvPicPr>
            <p:cNvPr id="1042" name="Picture 18" descr="F:\CEMAFAUNA\IMAGENS\Fotos_das_Espécies_capturadas_nos_37_PM\PM30\Hoplias_malabaricus (2).JPG"/>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t="16353"/>
            <a:stretch/>
          </p:blipFill>
          <p:spPr bwMode="auto">
            <a:xfrm>
              <a:off x="36513" y="4239968"/>
              <a:ext cx="2602892" cy="1201585"/>
            </a:xfrm>
            <a:prstGeom prst="rect">
              <a:avLst/>
            </a:prstGeom>
            <a:noFill/>
            <a:extLst>
              <a:ext uri="{909E8E84-426E-40DD-AFC4-6F175D3DCCD1}">
                <a14:hiddenFill xmlns="" xmlns:a14="http://schemas.microsoft.com/office/drawing/2010/main">
                  <a:solidFill>
                    <a:srgbClr val="FFFFFF"/>
                  </a:solidFill>
                </a14:hiddenFill>
              </a:ext>
            </a:extLst>
          </p:spPr>
        </p:pic>
        <p:sp>
          <p:nvSpPr>
            <p:cNvPr id="33" name="CaixaDeTexto 32"/>
            <p:cNvSpPr txBox="1"/>
            <p:nvPr/>
          </p:nvSpPr>
          <p:spPr>
            <a:xfrm>
              <a:off x="441986" y="4273351"/>
              <a:ext cx="1665841" cy="307777"/>
            </a:xfrm>
            <a:prstGeom prst="rect">
              <a:avLst/>
            </a:prstGeom>
            <a:noFill/>
          </p:spPr>
          <p:txBody>
            <a:bodyPr wrap="none" rtlCol="0">
              <a:spAutoFit/>
            </a:bodyPr>
            <a:lstStyle/>
            <a:p>
              <a:r>
                <a:rPr lang="pt-BR" sz="1400" i="1" dirty="0" smtClean="0">
                  <a:solidFill>
                    <a:schemeClr val="bg1"/>
                  </a:solidFill>
                  <a:latin typeface="+mn-lt"/>
                </a:rPr>
                <a:t>Hoplias malabaricus</a:t>
              </a:r>
              <a:endParaRPr lang="pt-BR" sz="1400" i="1" dirty="0">
                <a:solidFill>
                  <a:schemeClr val="bg1"/>
                </a:solidFill>
                <a:latin typeface="+mn-lt"/>
              </a:endParaRPr>
            </a:p>
          </p:txBody>
        </p:sp>
      </p:grpSp>
      <p:grpSp>
        <p:nvGrpSpPr>
          <p:cNvPr id="10" name="Grupo 9"/>
          <p:cNvGrpSpPr/>
          <p:nvPr/>
        </p:nvGrpSpPr>
        <p:grpSpPr>
          <a:xfrm>
            <a:off x="2267744" y="2452184"/>
            <a:ext cx="2170915" cy="1238100"/>
            <a:chOff x="2304257" y="2838972"/>
            <a:chExt cx="2170915" cy="1238100"/>
          </a:xfrm>
        </p:grpSpPr>
        <p:pic>
          <p:nvPicPr>
            <p:cNvPr id="1030" name="Picture 6" descr="F:\CEMAFAUNA\IMAGENS\FOTOS MONITORAMENTO\São Francisco\4°Coleta_PM01_e_PM02\PM 01_4°Coleta\DSCF1345.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304257" y="2838972"/>
              <a:ext cx="2170915" cy="1238100"/>
            </a:xfrm>
            <a:prstGeom prst="rect">
              <a:avLst/>
            </a:prstGeom>
            <a:noFill/>
            <a:extLst>
              <a:ext uri="{909E8E84-426E-40DD-AFC4-6F175D3DCCD1}">
                <a14:hiddenFill xmlns="" xmlns:a14="http://schemas.microsoft.com/office/drawing/2010/main">
                  <a:solidFill>
                    <a:srgbClr val="FFFFFF"/>
                  </a:solidFill>
                </a14:hiddenFill>
              </a:ext>
            </a:extLst>
          </p:spPr>
        </p:pic>
        <p:sp>
          <p:nvSpPr>
            <p:cNvPr id="35" name="CaixaDeTexto 34"/>
            <p:cNvSpPr txBox="1"/>
            <p:nvPr/>
          </p:nvSpPr>
          <p:spPr>
            <a:xfrm>
              <a:off x="2540088" y="2933328"/>
              <a:ext cx="1455848" cy="307777"/>
            </a:xfrm>
            <a:prstGeom prst="rect">
              <a:avLst/>
            </a:prstGeom>
            <a:noFill/>
          </p:spPr>
          <p:txBody>
            <a:bodyPr wrap="none" rtlCol="0">
              <a:spAutoFit/>
            </a:bodyPr>
            <a:lstStyle/>
            <a:p>
              <a:r>
                <a:rPr lang="pt-BR" sz="1400" i="1" dirty="0" err="1" smtClean="0">
                  <a:solidFill>
                    <a:schemeClr val="bg1"/>
                  </a:solidFill>
                  <a:latin typeface="+mn-lt"/>
                </a:rPr>
                <a:t>Cichla</a:t>
              </a:r>
              <a:r>
                <a:rPr lang="pt-BR" sz="1400" i="1" dirty="0" smtClean="0">
                  <a:solidFill>
                    <a:schemeClr val="bg1"/>
                  </a:solidFill>
                  <a:latin typeface="+mn-lt"/>
                </a:rPr>
                <a:t> </a:t>
              </a:r>
              <a:r>
                <a:rPr lang="pt-BR" sz="1400" i="1" dirty="0" err="1" smtClean="0">
                  <a:solidFill>
                    <a:schemeClr val="bg1"/>
                  </a:solidFill>
                  <a:latin typeface="+mn-lt"/>
                </a:rPr>
                <a:t>monoculus</a:t>
              </a:r>
              <a:endParaRPr lang="pt-BR" sz="1400" i="1" dirty="0">
                <a:solidFill>
                  <a:schemeClr val="bg1"/>
                </a:solidFill>
                <a:latin typeface="+mn-lt"/>
              </a:endParaRPr>
            </a:p>
          </p:txBody>
        </p:sp>
      </p:grpSp>
      <p:grpSp>
        <p:nvGrpSpPr>
          <p:cNvPr id="11" name="Grupo 10"/>
          <p:cNvGrpSpPr/>
          <p:nvPr/>
        </p:nvGrpSpPr>
        <p:grpSpPr>
          <a:xfrm>
            <a:off x="4355976" y="2380176"/>
            <a:ext cx="2114233" cy="1478785"/>
            <a:chOff x="4427984" y="2761183"/>
            <a:chExt cx="2114233" cy="1478785"/>
          </a:xfrm>
        </p:grpSpPr>
        <p:pic>
          <p:nvPicPr>
            <p:cNvPr id="1041" name="Picture 17" descr="F:\CEMAFAUNA\IMAGENS\Fotos_das_Espécies_capturadas_nos_37_PM\PM37_Rio_Salgado_24_a_26_maio_13\Tetragonopterus_chalceus (2).JPG"/>
            <p:cNvPicPr>
              <a:picLocks noChangeAspect="1" noChangeArrowheads="1"/>
            </p:cNvPicPr>
            <p:nvPr/>
          </p:nvPicPr>
          <p:blipFill rotWithShape="1">
            <a:blip r:embed="rId9" cstate="print">
              <a:extLst>
                <a:ext uri="{28A0092B-C50C-407E-A947-70E740481C1C}">
                  <a14:useLocalDpi xmlns="" xmlns:a14="http://schemas.microsoft.com/office/drawing/2010/main" val="0"/>
                </a:ext>
              </a:extLst>
            </a:blip>
            <a:srcRect b="8294"/>
            <a:stretch/>
          </p:blipFill>
          <p:spPr bwMode="auto">
            <a:xfrm>
              <a:off x="4464497" y="2780928"/>
              <a:ext cx="2062861" cy="1459040"/>
            </a:xfrm>
            <a:prstGeom prst="rect">
              <a:avLst/>
            </a:prstGeom>
            <a:noFill/>
            <a:extLst>
              <a:ext uri="{909E8E84-426E-40DD-AFC4-6F175D3DCCD1}">
                <a14:hiddenFill xmlns="" xmlns:a14="http://schemas.microsoft.com/office/drawing/2010/main">
                  <a:solidFill>
                    <a:srgbClr val="FFFFFF"/>
                  </a:solidFill>
                </a14:hiddenFill>
              </a:ext>
            </a:extLst>
          </p:spPr>
        </p:pic>
        <p:sp>
          <p:nvSpPr>
            <p:cNvPr id="37" name="CaixaDeTexto 36"/>
            <p:cNvSpPr txBox="1"/>
            <p:nvPr/>
          </p:nvSpPr>
          <p:spPr>
            <a:xfrm>
              <a:off x="4427984" y="2761183"/>
              <a:ext cx="2114233" cy="307777"/>
            </a:xfrm>
            <a:prstGeom prst="rect">
              <a:avLst/>
            </a:prstGeom>
            <a:noFill/>
          </p:spPr>
          <p:txBody>
            <a:bodyPr wrap="none" rtlCol="0">
              <a:spAutoFit/>
            </a:bodyPr>
            <a:lstStyle/>
            <a:p>
              <a:r>
                <a:rPr lang="pt-BR" sz="1400" i="1" dirty="0" err="1" smtClean="0">
                  <a:solidFill>
                    <a:schemeClr val="bg1"/>
                  </a:solidFill>
                  <a:latin typeface="+mn-lt"/>
                </a:rPr>
                <a:t>Tetragonoptrerus</a:t>
              </a:r>
              <a:r>
                <a:rPr lang="pt-BR" sz="1400" i="1" dirty="0" smtClean="0">
                  <a:solidFill>
                    <a:schemeClr val="bg1"/>
                  </a:solidFill>
                  <a:latin typeface="+mn-lt"/>
                </a:rPr>
                <a:t> </a:t>
              </a:r>
              <a:r>
                <a:rPr lang="pt-BR" sz="1400" i="1" dirty="0" err="1" smtClean="0">
                  <a:solidFill>
                    <a:schemeClr val="bg1"/>
                  </a:solidFill>
                  <a:latin typeface="+mn-lt"/>
                </a:rPr>
                <a:t>chalceus</a:t>
              </a:r>
              <a:endParaRPr lang="pt-BR" sz="1400" i="1" dirty="0">
                <a:solidFill>
                  <a:schemeClr val="bg1"/>
                </a:solidFill>
                <a:latin typeface="+mn-lt"/>
              </a:endParaRPr>
            </a:p>
          </p:txBody>
        </p:sp>
      </p:grpSp>
      <p:grpSp>
        <p:nvGrpSpPr>
          <p:cNvPr id="12" name="Grupo 11"/>
          <p:cNvGrpSpPr/>
          <p:nvPr/>
        </p:nvGrpSpPr>
        <p:grpSpPr>
          <a:xfrm>
            <a:off x="6480721" y="2452184"/>
            <a:ext cx="2627783" cy="1219541"/>
            <a:chOff x="6552729" y="2857531"/>
            <a:chExt cx="2627783" cy="1219541"/>
          </a:xfrm>
        </p:grpSpPr>
        <p:pic>
          <p:nvPicPr>
            <p:cNvPr id="1034" name="Picture 10" descr="C:\Users\Giancarlo\Desktop\DSC02524....jp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6552729" y="2857531"/>
              <a:ext cx="2627783" cy="1219541"/>
            </a:xfrm>
            <a:prstGeom prst="rect">
              <a:avLst/>
            </a:prstGeom>
            <a:noFill/>
            <a:extLst>
              <a:ext uri="{909E8E84-426E-40DD-AFC4-6F175D3DCCD1}">
                <a14:hiddenFill xmlns="" xmlns:a14="http://schemas.microsoft.com/office/drawing/2010/main">
                  <a:solidFill>
                    <a:srgbClr val="FFFFFF"/>
                  </a:solidFill>
                </a14:hiddenFill>
              </a:ext>
            </a:extLst>
          </p:spPr>
        </p:pic>
        <p:sp>
          <p:nvSpPr>
            <p:cNvPr id="39" name="CaixaDeTexto 38"/>
            <p:cNvSpPr txBox="1"/>
            <p:nvPr/>
          </p:nvSpPr>
          <p:spPr>
            <a:xfrm>
              <a:off x="6762473" y="3140968"/>
              <a:ext cx="2057999" cy="307777"/>
            </a:xfrm>
            <a:prstGeom prst="rect">
              <a:avLst/>
            </a:prstGeom>
            <a:noFill/>
          </p:spPr>
          <p:txBody>
            <a:bodyPr wrap="none" rtlCol="0">
              <a:spAutoFit/>
            </a:bodyPr>
            <a:lstStyle/>
            <a:p>
              <a:r>
                <a:rPr lang="pt-BR" sz="1400" i="1" dirty="0" err="1">
                  <a:solidFill>
                    <a:schemeClr val="bg1"/>
                  </a:solidFill>
                  <a:latin typeface="+mn-lt"/>
                </a:rPr>
                <a:t>Synbranchus</a:t>
              </a:r>
              <a:r>
                <a:rPr lang="pt-BR" sz="1400" i="1" dirty="0">
                  <a:solidFill>
                    <a:schemeClr val="bg1"/>
                  </a:solidFill>
                  <a:latin typeface="+mn-lt"/>
                </a:rPr>
                <a:t> </a:t>
              </a:r>
              <a:r>
                <a:rPr lang="pt-BR" sz="1400" i="1" dirty="0" err="1">
                  <a:solidFill>
                    <a:schemeClr val="bg1"/>
                  </a:solidFill>
                  <a:latin typeface="+mn-lt"/>
                </a:rPr>
                <a:t>marmoratus</a:t>
              </a:r>
              <a:endParaRPr lang="pt-BR" sz="1400" i="1" dirty="0">
                <a:solidFill>
                  <a:schemeClr val="bg1"/>
                </a:solidFill>
                <a:latin typeface="+mn-lt"/>
              </a:endParaRPr>
            </a:p>
          </p:txBody>
        </p:sp>
      </p:grpSp>
      <p:grpSp>
        <p:nvGrpSpPr>
          <p:cNvPr id="13" name="Grupo 12"/>
          <p:cNvGrpSpPr/>
          <p:nvPr/>
        </p:nvGrpSpPr>
        <p:grpSpPr>
          <a:xfrm>
            <a:off x="2139375" y="980728"/>
            <a:ext cx="2372974" cy="1399448"/>
            <a:chOff x="2664297" y="4149080"/>
            <a:chExt cx="2372974" cy="1399448"/>
          </a:xfrm>
        </p:grpSpPr>
        <p:pic>
          <p:nvPicPr>
            <p:cNvPr id="1040" name="Picture 16" descr="F:\CEMAFAUNA\IMAGENS\Fotos_das_Espécies_capturadas_nos_37_PM\PM29\Geophagus_brasiliensis (2).JPG"/>
            <p:cNvPicPr>
              <a:picLocks noChangeAspect="1" noChangeArrowheads="1"/>
            </p:cNvPicPr>
            <p:nvPr/>
          </p:nvPicPr>
          <p:blipFill rotWithShape="1">
            <a:blip r:embed="rId11" cstate="print">
              <a:extLst>
                <a:ext uri="{28A0092B-C50C-407E-A947-70E740481C1C}">
                  <a14:useLocalDpi xmlns="" xmlns:a14="http://schemas.microsoft.com/office/drawing/2010/main" val="0"/>
                </a:ext>
              </a:extLst>
            </a:blip>
            <a:srcRect r="1306" b="23925"/>
            <a:stretch/>
          </p:blipFill>
          <p:spPr bwMode="auto">
            <a:xfrm>
              <a:off x="2664297" y="4396400"/>
              <a:ext cx="2372974" cy="1152128"/>
            </a:xfrm>
            <a:prstGeom prst="rect">
              <a:avLst/>
            </a:prstGeom>
            <a:noFill/>
            <a:extLst>
              <a:ext uri="{909E8E84-426E-40DD-AFC4-6F175D3DCCD1}">
                <a14:hiddenFill xmlns="" xmlns:a14="http://schemas.microsoft.com/office/drawing/2010/main">
                  <a:solidFill>
                    <a:srgbClr val="FFFFFF"/>
                  </a:solidFill>
                </a14:hiddenFill>
              </a:ext>
            </a:extLst>
          </p:spPr>
        </p:pic>
        <p:sp>
          <p:nvSpPr>
            <p:cNvPr id="41" name="CaixaDeTexto 40"/>
            <p:cNvSpPr txBox="1"/>
            <p:nvPr/>
          </p:nvSpPr>
          <p:spPr>
            <a:xfrm>
              <a:off x="2900128" y="4149080"/>
              <a:ext cx="1853392" cy="307777"/>
            </a:xfrm>
            <a:prstGeom prst="rect">
              <a:avLst/>
            </a:prstGeom>
            <a:noFill/>
          </p:spPr>
          <p:txBody>
            <a:bodyPr wrap="none" rtlCol="0">
              <a:spAutoFit/>
            </a:bodyPr>
            <a:lstStyle/>
            <a:p>
              <a:r>
                <a:rPr lang="pt-BR" sz="1400" i="1" dirty="0" err="1">
                  <a:solidFill>
                    <a:schemeClr val="bg1"/>
                  </a:solidFill>
                  <a:latin typeface="+mn-lt"/>
                </a:rPr>
                <a:t>Geophagus</a:t>
              </a:r>
              <a:r>
                <a:rPr lang="pt-BR" sz="1400" i="1" dirty="0">
                  <a:solidFill>
                    <a:schemeClr val="bg1"/>
                  </a:solidFill>
                  <a:latin typeface="+mn-lt"/>
                </a:rPr>
                <a:t> brasiliensis</a:t>
              </a:r>
            </a:p>
          </p:txBody>
        </p:sp>
      </p:grpSp>
      <p:grpSp>
        <p:nvGrpSpPr>
          <p:cNvPr id="15" name="Grupo 14"/>
          <p:cNvGrpSpPr/>
          <p:nvPr/>
        </p:nvGrpSpPr>
        <p:grpSpPr>
          <a:xfrm>
            <a:off x="5004048" y="3825113"/>
            <a:ext cx="2048125" cy="1430134"/>
            <a:chOff x="5004048" y="4153857"/>
            <a:chExt cx="2048125" cy="1430134"/>
          </a:xfrm>
        </p:grpSpPr>
        <p:pic>
          <p:nvPicPr>
            <p:cNvPr id="1032" name="Picture 8" descr="F:\CEMAFAUNA\IMAGENS\FOTOS MONITORAMENTO\Terra Nova\4°Coleta_Terra_Nova\PM17\DSC02724...jpg"/>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5070450" y="4153857"/>
              <a:ext cx="1981723" cy="1430134"/>
            </a:xfrm>
            <a:prstGeom prst="rect">
              <a:avLst/>
            </a:prstGeom>
            <a:noFill/>
            <a:extLst>
              <a:ext uri="{909E8E84-426E-40DD-AFC4-6F175D3DCCD1}">
                <a14:hiddenFill xmlns="" xmlns:a14="http://schemas.microsoft.com/office/drawing/2010/main">
                  <a:solidFill>
                    <a:srgbClr val="FFFFFF"/>
                  </a:solidFill>
                </a14:hiddenFill>
              </a:ext>
            </a:extLst>
          </p:spPr>
        </p:pic>
        <p:sp>
          <p:nvSpPr>
            <p:cNvPr id="43" name="CaixaDeTexto 42"/>
            <p:cNvSpPr txBox="1"/>
            <p:nvPr/>
          </p:nvSpPr>
          <p:spPr>
            <a:xfrm>
              <a:off x="5004048" y="4201343"/>
              <a:ext cx="2048125" cy="307777"/>
            </a:xfrm>
            <a:prstGeom prst="rect">
              <a:avLst/>
            </a:prstGeom>
            <a:noFill/>
          </p:spPr>
          <p:txBody>
            <a:bodyPr wrap="none" rtlCol="0">
              <a:spAutoFit/>
            </a:bodyPr>
            <a:lstStyle/>
            <a:p>
              <a:r>
                <a:rPr lang="pt-BR" sz="1400" i="1" dirty="0" err="1" smtClean="0">
                  <a:solidFill>
                    <a:schemeClr val="bg1"/>
                  </a:solidFill>
                  <a:latin typeface="+mn-lt"/>
                </a:rPr>
                <a:t>Astyanax</a:t>
              </a:r>
              <a:r>
                <a:rPr lang="pt-BR" sz="1400" i="1" dirty="0" smtClean="0">
                  <a:solidFill>
                    <a:schemeClr val="bg1"/>
                  </a:solidFill>
                  <a:latin typeface="+mn-lt"/>
                </a:rPr>
                <a:t>  </a:t>
              </a:r>
              <a:r>
                <a:rPr lang="pt-BR" sz="1400" dirty="0" smtClean="0">
                  <a:solidFill>
                    <a:schemeClr val="bg1"/>
                  </a:solidFill>
                  <a:latin typeface="+mn-lt"/>
                </a:rPr>
                <a:t>gr. </a:t>
              </a:r>
              <a:r>
                <a:rPr lang="pt-BR" sz="1400" i="1" dirty="0" err="1" smtClean="0">
                  <a:solidFill>
                    <a:schemeClr val="bg1"/>
                  </a:solidFill>
                  <a:latin typeface="+mn-lt"/>
                </a:rPr>
                <a:t>bimaculatus</a:t>
              </a:r>
              <a:endParaRPr lang="pt-BR" sz="1400" i="1" dirty="0">
                <a:solidFill>
                  <a:schemeClr val="bg1"/>
                </a:solidFill>
                <a:latin typeface="+mn-lt"/>
              </a:endParaRPr>
            </a:p>
          </p:txBody>
        </p:sp>
      </p:grpSp>
      <p:grpSp>
        <p:nvGrpSpPr>
          <p:cNvPr id="16" name="Grupo 15"/>
          <p:cNvGrpSpPr/>
          <p:nvPr/>
        </p:nvGrpSpPr>
        <p:grpSpPr>
          <a:xfrm>
            <a:off x="7020272" y="3820336"/>
            <a:ext cx="2076081" cy="1290895"/>
            <a:chOff x="7020272" y="4149080"/>
            <a:chExt cx="2076081" cy="1290895"/>
          </a:xfrm>
        </p:grpSpPr>
        <p:pic>
          <p:nvPicPr>
            <p:cNvPr id="1033" name="Picture 9" descr="F:\CEMAFAUNA\IMAGENS\FOTOS MONITORAMENTO\Terra Nova\4°Coleta_Terra_Nova\PM17\DSC02722....jpg"/>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7100392" y="4149080"/>
              <a:ext cx="1972617" cy="1290895"/>
            </a:xfrm>
            <a:prstGeom prst="rect">
              <a:avLst/>
            </a:prstGeom>
            <a:noFill/>
            <a:extLst>
              <a:ext uri="{909E8E84-426E-40DD-AFC4-6F175D3DCCD1}">
                <a14:hiddenFill xmlns="" xmlns:a14="http://schemas.microsoft.com/office/drawing/2010/main">
                  <a:solidFill>
                    <a:srgbClr val="FFFFFF"/>
                  </a:solidFill>
                </a14:hiddenFill>
              </a:ext>
            </a:extLst>
          </p:spPr>
        </p:pic>
        <p:sp>
          <p:nvSpPr>
            <p:cNvPr id="44" name="CaixaDeTexto 43"/>
            <p:cNvSpPr txBox="1"/>
            <p:nvPr/>
          </p:nvSpPr>
          <p:spPr>
            <a:xfrm>
              <a:off x="7020272" y="4221088"/>
              <a:ext cx="2076081" cy="307777"/>
            </a:xfrm>
            <a:prstGeom prst="rect">
              <a:avLst/>
            </a:prstGeom>
            <a:noFill/>
          </p:spPr>
          <p:txBody>
            <a:bodyPr wrap="none" rtlCol="0">
              <a:spAutoFit/>
            </a:bodyPr>
            <a:lstStyle/>
            <a:p>
              <a:r>
                <a:rPr lang="pt-BR" sz="1400" i="1" dirty="0" err="1">
                  <a:solidFill>
                    <a:schemeClr val="bg1"/>
                  </a:solidFill>
                  <a:latin typeface="+mn-lt"/>
                </a:rPr>
                <a:t>Steindachnerina</a:t>
              </a:r>
              <a:r>
                <a:rPr lang="pt-BR" sz="1400" i="1" dirty="0">
                  <a:solidFill>
                    <a:schemeClr val="bg1"/>
                  </a:solidFill>
                  <a:latin typeface="+mn-lt"/>
                </a:rPr>
                <a:t> </a:t>
              </a:r>
              <a:r>
                <a:rPr lang="pt-BR" sz="1400" i="1" dirty="0" err="1">
                  <a:solidFill>
                    <a:schemeClr val="bg1"/>
                  </a:solidFill>
                  <a:latin typeface="+mn-lt"/>
                </a:rPr>
                <a:t>notonota</a:t>
              </a:r>
              <a:endParaRPr lang="pt-BR" sz="1400" i="1" dirty="0">
                <a:solidFill>
                  <a:schemeClr val="bg1"/>
                </a:solidFill>
                <a:latin typeface="+mn-lt"/>
              </a:endParaRPr>
            </a:p>
          </p:txBody>
        </p:sp>
      </p:grpSp>
      <p:grpSp>
        <p:nvGrpSpPr>
          <p:cNvPr id="14" name="Grupo 13"/>
          <p:cNvGrpSpPr/>
          <p:nvPr/>
        </p:nvGrpSpPr>
        <p:grpSpPr>
          <a:xfrm>
            <a:off x="1743326" y="5116480"/>
            <a:ext cx="1892570" cy="1305000"/>
            <a:chOff x="1743326" y="5445224"/>
            <a:chExt cx="1892570" cy="1305000"/>
          </a:xfrm>
        </p:grpSpPr>
        <p:pic>
          <p:nvPicPr>
            <p:cNvPr id="1044" name="Picture 20" descr="F:\CEMAFAUNA\IMAGENS\Fotos_Coleta_Bentinho\1°Coleta (129).JPG"/>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1743326" y="5445224"/>
              <a:ext cx="1892570" cy="1305000"/>
            </a:xfrm>
            <a:prstGeom prst="rect">
              <a:avLst/>
            </a:prstGeom>
            <a:noFill/>
            <a:extLst>
              <a:ext uri="{909E8E84-426E-40DD-AFC4-6F175D3DCCD1}">
                <a14:hiddenFill xmlns="" xmlns:a14="http://schemas.microsoft.com/office/drawing/2010/main">
                  <a:solidFill>
                    <a:srgbClr val="FFFFFF"/>
                  </a:solidFill>
                </a14:hiddenFill>
              </a:ext>
            </a:extLst>
          </p:spPr>
        </p:pic>
        <p:sp>
          <p:nvSpPr>
            <p:cNvPr id="45" name="CaixaDeTexto 44"/>
            <p:cNvSpPr txBox="1"/>
            <p:nvPr/>
          </p:nvSpPr>
          <p:spPr>
            <a:xfrm>
              <a:off x="1980567" y="5569495"/>
              <a:ext cx="1367297" cy="307777"/>
            </a:xfrm>
            <a:prstGeom prst="rect">
              <a:avLst/>
            </a:prstGeom>
            <a:noFill/>
          </p:spPr>
          <p:txBody>
            <a:bodyPr wrap="none" rtlCol="0">
              <a:spAutoFit/>
            </a:bodyPr>
            <a:lstStyle/>
            <a:p>
              <a:r>
                <a:rPr lang="pt-BR" sz="1400" i="1" dirty="0" smtClean="0">
                  <a:solidFill>
                    <a:schemeClr val="bg1"/>
                  </a:solidFill>
                  <a:latin typeface="+mn-lt"/>
                </a:rPr>
                <a:t>Poecilia vivipara</a:t>
              </a:r>
              <a:endParaRPr lang="pt-BR" sz="1400" i="1" dirty="0">
                <a:solidFill>
                  <a:schemeClr val="bg1"/>
                </a:solidFill>
                <a:latin typeface="+mn-lt"/>
              </a:endParaRPr>
            </a:p>
          </p:txBody>
        </p:sp>
      </p:grpSp>
      <p:grpSp>
        <p:nvGrpSpPr>
          <p:cNvPr id="17" name="Grupo 16"/>
          <p:cNvGrpSpPr/>
          <p:nvPr/>
        </p:nvGrpSpPr>
        <p:grpSpPr>
          <a:xfrm>
            <a:off x="3635895" y="5188488"/>
            <a:ext cx="2009309" cy="1224136"/>
            <a:chOff x="3635895" y="5517232"/>
            <a:chExt cx="2009309" cy="1224136"/>
          </a:xfrm>
        </p:grpSpPr>
        <p:pic>
          <p:nvPicPr>
            <p:cNvPr id="1031" name="Picture 7" descr="F:\CEMAFAUNA\IMAGENS\FOTOS MONITORAMENTO\Terra Nova\2°Coleta_Terra_Nova\PM18_2°_Coleta_18_á_20_06-13_máquina_cema\IMG_5890.JPG"/>
            <p:cNvPicPr>
              <a:picLocks noChangeAspect="1" noChangeArrowheads="1"/>
            </p:cNvPicPr>
            <p:nvPr/>
          </p:nvPicPr>
          <p:blipFill rotWithShape="1">
            <a:blip r:embed="rId15" cstate="print">
              <a:extLst>
                <a:ext uri="{28A0092B-C50C-407E-A947-70E740481C1C}">
                  <a14:useLocalDpi xmlns="" xmlns:a14="http://schemas.microsoft.com/office/drawing/2010/main" val="0"/>
                </a:ext>
              </a:extLst>
            </a:blip>
            <a:srcRect b="17284"/>
            <a:stretch/>
          </p:blipFill>
          <p:spPr bwMode="auto">
            <a:xfrm>
              <a:off x="3635895" y="5583991"/>
              <a:ext cx="2009309" cy="1157377"/>
            </a:xfrm>
            <a:prstGeom prst="rect">
              <a:avLst/>
            </a:prstGeom>
            <a:noFill/>
            <a:extLst>
              <a:ext uri="{909E8E84-426E-40DD-AFC4-6F175D3DCCD1}">
                <a14:hiddenFill xmlns="" xmlns:a14="http://schemas.microsoft.com/office/drawing/2010/main">
                  <a:solidFill>
                    <a:srgbClr val="FFFFFF"/>
                  </a:solidFill>
                </a14:hiddenFill>
              </a:ext>
            </a:extLst>
          </p:spPr>
        </p:pic>
        <p:sp>
          <p:nvSpPr>
            <p:cNvPr id="49" name="CaixaDeTexto 48"/>
            <p:cNvSpPr txBox="1"/>
            <p:nvPr/>
          </p:nvSpPr>
          <p:spPr>
            <a:xfrm>
              <a:off x="3635896" y="5517232"/>
              <a:ext cx="1990097" cy="307777"/>
            </a:xfrm>
            <a:prstGeom prst="rect">
              <a:avLst/>
            </a:prstGeom>
            <a:noFill/>
          </p:spPr>
          <p:txBody>
            <a:bodyPr wrap="none" rtlCol="0">
              <a:spAutoFit/>
            </a:bodyPr>
            <a:lstStyle/>
            <a:p>
              <a:r>
                <a:rPr lang="pt-BR" sz="1400" i="1" dirty="0" err="1" smtClean="0">
                  <a:solidFill>
                    <a:schemeClr val="bg1"/>
                  </a:solidFill>
                  <a:latin typeface="+mn-lt"/>
                </a:rPr>
                <a:t>Psellogrammus</a:t>
              </a:r>
              <a:r>
                <a:rPr lang="pt-BR" sz="1400" i="1" dirty="0" smtClean="0">
                  <a:solidFill>
                    <a:schemeClr val="bg1"/>
                  </a:solidFill>
                  <a:latin typeface="+mn-lt"/>
                </a:rPr>
                <a:t> </a:t>
              </a:r>
              <a:r>
                <a:rPr lang="pt-BR" sz="1400" i="1" dirty="0" err="1" smtClean="0">
                  <a:solidFill>
                    <a:schemeClr val="bg1"/>
                  </a:solidFill>
                  <a:latin typeface="+mn-lt"/>
                </a:rPr>
                <a:t>kennedyi</a:t>
              </a:r>
              <a:endParaRPr lang="pt-BR" sz="1400" i="1" dirty="0">
                <a:solidFill>
                  <a:schemeClr val="bg1"/>
                </a:solidFill>
                <a:latin typeface="+mn-lt"/>
              </a:endParaRPr>
            </a:p>
          </p:txBody>
        </p:sp>
      </p:grpSp>
      <p:grpSp>
        <p:nvGrpSpPr>
          <p:cNvPr id="18" name="Grupo 17"/>
          <p:cNvGrpSpPr/>
          <p:nvPr/>
        </p:nvGrpSpPr>
        <p:grpSpPr>
          <a:xfrm>
            <a:off x="5666908" y="5260496"/>
            <a:ext cx="2217460" cy="1152128"/>
            <a:chOff x="5666908" y="5589240"/>
            <a:chExt cx="2217460" cy="1152128"/>
          </a:xfrm>
        </p:grpSpPr>
        <p:pic>
          <p:nvPicPr>
            <p:cNvPr id="1043" name="Picture 19" descr="F:\CEMAFAUNA\IMAGENS\FOTOS MONITORAMENTO\Moxotó\2°Coleta_Moxotó\PM_09_Açude_Poço_da_Cruz\DSC08582.JPG"/>
            <p:cNvPicPr>
              <a:picLocks noChangeAspect="1" noChangeArrowheads="1"/>
            </p:cNvPicPr>
            <p:nvPr/>
          </p:nvPicPr>
          <p:blipFill rotWithShape="1">
            <a:blip r:embed="rId16" cstate="print">
              <a:extLst>
                <a:ext uri="{28A0092B-C50C-407E-A947-70E740481C1C}">
                  <a14:useLocalDpi xmlns="" xmlns:a14="http://schemas.microsoft.com/office/drawing/2010/main" val="0"/>
                </a:ext>
              </a:extLst>
            </a:blip>
            <a:srcRect t="12780"/>
            <a:stretch/>
          </p:blipFill>
          <p:spPr bwMode="auto">
            <a:xfrm>
              <a:off x="5666908" y="5589240"/>
              <a:ext cx="2217460" cy="1152128"/>
            </a:xfrm>
            <a:prstGeom prst="rect">
              <a:avLst/>
            </a:prstGeom>
            <a:noFill/>
            <a:extLst>
              <a:ext uri="{909E8E84-426E-40DD-AFC4-6F175D3DCCD1}">
                <a14:hiddenFill xmlns="" xmlns:a14="http://schemas.microsoft.com/office/drawing/2010/main">
                  <a:solidFill>
                    <a:srgbClr val="FFFFFF"/>
                  </a:solidFill>
                </a14:hiddenFill>
              </a:ext>
            </a:extLst>
          </p:spPr>
        </p:pic>
        <p:sp>
          <p:nvSpPr>
            <p:cNvPr id="51" name="CaixaDeTexto 50"/>
            <p:cNvSpPr txBox="1"/>
            <p:nvPr/>
          </p:nvSpPr>
          <p:spPr>
            <a:xfrm>
              <a:off x="5796136" y="5589240"/>
              <a:ext cx="1840889" cy="307777"/>
            </a:xfrm>
            <a:prstGeom prst="rect">
              <a:avLst/>
            </a:prstGeom>
            <a:noFill/>
          </p:spPr>
          <p:txBody>
            <a:bodyPr wrap="none" rtlCol="0">
              <a:spAutoFit/>
            </a:bodyPr>
            <a:lstStyle/>
            <a:p>
              <a:r>
                <a:rPr lang="pt-BR" sz="1400" i="1" dirty="0" err="1" smtClean="0">
                  <a:solidFill>
                    <a:schemeClr val="bg1"/>
                  </a:solidFill>
                  <a:latin typeface="+mn-lt"/>
                </a:rPr>
                <a:t>Serrapinnus</a:t>
              </a:r>
              <a:r>
                <a:rPr lang="pt-BR" sz="1400" i="1" dirty="0" smtClean="0">
                  <a:solidFill>
                    <a:schemeClr val="bg1"/>
                  </a:solidFill>
                  <a:latin typeface="+mn-lt"/>
                </a:rPr>
                <a:t> </a:t>
              </a:r>
              <a:r>
                <a:rPr lang="pt-BR" sz="1400" i="1" dirty="0" err="1" smtClean="0">
                  <a:solidFill>
                    <a:schemeClr val="bg1"/>
                  </a:solidFill>
                  <a:latin typeface="+mn-lt"/>
                </a:rPr>
                <a:t>heterodon</a:t>
              </a:r>
              <a:endParaRPr lang="pt-BR" sz="1400" i="1" dirty="0">
                <a:solidFill>
                  <a:schemeClr val="bg1"/>
                </a:solidFill>
                <a:latin typeface="+mn-lt"/>
              </a:endParaRPr>
            </a:p>
          </p:txBody>
        </p:sp>
      </p:grpSp>
    </p:spTree>
    <p:extLst>
      <p:ext uri="{BB962C8B-B14F-4D97-AF65-F5344CB8AC3E}">
        <p14:creationId xmlns="" xmlns:p14="http://schemas.microsoft.com/office/powerpoint/2010/main" val="17282285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Conector reto 2"/>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aixaDeTexto 3"/>
          <p:cNvSpPr txBox="1"/>
          <p:nvPr/>
        </p:nvSpPr>
        <p:spPr>
          <a:xfrm>
            <a:off x="164583" y="436566"/>
            <a:ext cx="1494063" cy="369332"/>
          </a:xfrm>
          <a:prstGeom prst="rect">
            <a:avLst/>
          </a:prstGeom>
          <a:noFill/>
        </p:spPr>
        <p:txBody>
          <a:bodyPr wrap="none" rtlCol="0">
            <a:spAutoFit/>
          </a:bodyPr>
          <a:lstStyle/>
          <a:p>
            <a:r>
              <a:rPr lang="pt-BR" b="1" dirty="0" smtClean="0"/>
              <a:t>Apresentação</a:t>
            </a:r>
            <a:endParaRPr lang="pt-BR" b="1" dirty="0"/>
          </a:p>
        </p:txBody>
      </p:sp>
      <p:pic>
        <p:nvPicPr>
          <p:cNvPr id="2051" name="Picture 3" descr="C:\Users\Geo\Documents\ENTOMOFAUNA AQUÁTICA\Inventário\INVENTÁRIO\Eixo Norte\Fotos Inventário\PI-26\DSCF9140.JPG"/>
          <p:cNvPicPr>
            <a:picLocks noChangeAspect="1" noChangeArrowheads="1"/>
          </p:cNvPicPr>
          <p:nvPr/>
        </p:nvPicPr>
        <p:blipFill rotWithShape="1">
          <a:blip r:embed="rId3" cstate="email">
            <a:extLst>
              <a:ext uri="{28A0092B-C50C-407E-A947-70E740481C1C}">
                <a14:useLocalDpi xmlns="" xmlns:a14="http://schemas.microsoft.com/office/drawing/2010/main"/>
              </a:ext>
            </a:extLst>
          </a:blip>
          <a:srcRect/>
          <a:stretch/>
        </p:blipFill>
        <p:spPr bwMode="auto">
          <a:xfrm>
            <a:off x="487313" y="4042656"/>
            <a:ext cx="3673946" cy="2266664"/>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052" name="Picture 4" descr="C:\Users\Geo\Documents\Subprograma de Monitoramento das Passagens Artificias da Fauna\Fotos\Eixo Leste\PMPFL02 - PMPFL01 Sobre o canal\PMPFL01 (9).JP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487313" y="1239273"/>
            <a:ext cx="3673946" cy="2333743"/>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053" name="Picture 5" descr="C:\Users\Geo\Documents\ENTOMOFAUNA AQUÁTICA\Fotos\Fotos Rel. 18\Chuvoso\Res. Areias\Gerais\DSCF6303.JPG"/>
          <p:cNvPicPr>
            <a:picLocks noChangeAspect="1" noChangeArrowheads="1"/>
          </p:cNvPicPr>
          <p:nvPr/>
        </p:nvPicPr>
        <p:blipFill rotWithShape="1">
          <a:blip r:embed="rId5" cstate="email">
            <a:extLst>
              <a:ext uri="{28A0092B-C50C-407E-A947-70E740481C1C}">
                <a14:useLocalDpi xmlns="" xmlns:a14="http://schemas.microsoft.com/office/drawing/2010/main"/>
              </a:ext>
            </a:extLst>
          </a:blip>
          <a:srcRect/>
          <a:stretch/>
        </p:blipFill>
        <p:spPr bwMode="auto">
          <a:xfrm>
            <a:off x="4644008" y="1239274"/>
            <a:ext cx="3783416" cy="2309277"/>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
        <p:nvSpPr>
          <p:cNvPr id="10" name="CaixaDeTexto 9"/>
          <p:cNvSpPr txBox="1"/>
          <p:nvPr/>
        </p:nvSpPr>
        <p:spPr>
          <a:xfrm>
            <a:off x="2002722" y="3548551"/>
            <a:ext cx="643125" cy="338554"/>
          </a:xfrm>
          <a:prstGeom prst="rect">
            <a:avLst/>
          </a:prstGeom>
          <a:noFill/>
        </p:spPr>
        <p:txBody>
          <a:bodyPr wrap="none" rtlCol="0">
            <a:spAutoFit/>
          </a:bodyPr>
          <a:lstStyle/>
          <a:p>
            <a:r>
              <a:rPr lang="pt-BR" sz="1600" dirty="0" smtClean="0"/>
              <a:t>Canal</a:t>
            </a:r>
            <a:endParaRPr lang="pt-BR" sz="1600" dirty="0"/>
          </a:p>
        </p:txBody>
      </p:sp>
      <p:sp>
        <p:nvSpPr>
          <p:cNvPr id="11" name="CaixaDeTexto 10"/>
          <p:cNvSpPr txBox="1"/>
          <p:nvPr/>
        </p:nvSpPr>
        <p:spPr>
          <a:xfrm>
            <a:off x="6084168" y="3548551"/>
            <a:ext cx="1088888" cy="338554"/>
          </a:xfrm>
          <a:prstGeom prst="rect">
            <a:avLst/>
          </a:prstGeom>
          <a:noFill/>
        </p:spPr>
        <p:txBody>
          <a:bodyPr wrap="none" rtlCol="0">
            <a:spAutoFit/>
          </a:bodyPr>
          <a:lstStyle/>
          <a:p>
            <a:r>
              <a:rPr lang="pt-BR" sz="1600" dirty="0" smtClean="0"/>
              <a:t>Res. Areias</a:t>
            </a:r>
            <a:endParaRPr lang="pt-BR" sz="1600" dirty="0"/>
          </a:p>
        </p:txBody>
      </p:sp>
      <p:sp>
        <p:nvSpPr>
          <p:cNvPr id="12" name="CaixaDeTexto 11"/>
          <p:cNvSpPr txBox="1"/>
          <p:nvPr/>
        </p:nvSpPr>
        <p:spPr>
          <a:xfrm>
            <a:off x="1818568" y="6302442"/>
            <a:ext cx="1011431" cy="338554"/>
          </a:xfrm>
          <a:prstGeom prst="rect">
            <a:avLst/>
          </a:prstGeom>
          <a:noFill/>
        </p:spPr>
        <p:txBody>
          <a:bodyPr wrap="none" rtlCol="0">
            <a:spAutoFit/>
          </a:bodyPr>
          <a:lstStyle/>
          <a:p>
            <a:r>
              <a:rPr lang="pt-BR" sz="1600" dirty="0" smtClean="0"/>
              <a:t>Aqueduto</a:t>
            </a:r>
            <a:endParaRPr lang="pt-BR" sz="1600" dirty="0"/>
          </a:p>
        </p:txBody>
      </p:sp>
      <p:pic>
        <p:nvPicPr>
          <p:cNvPr id="2054" name="Picture 6" descr="C:\Users\Geo\Documents\Fotos\Eixo Leste\Lote 12\Canal submerso e inicio do tunel Giancarlo\DSCF1315.JPG"/>
          <p:cNvPicPr>
            <a:picLocks noChangeAspect="1" noChangeArrowheads="1"/>
          </p:cNvPicPr>
          <p:nvPr/>
        </p:nvPicPr>
        <p:blipFill rotWithShape="1">
          <a:blip r:embed="rId6" cstate="email">
            <a:extLst>
              <a:ext uri="{28A0092B-C50C-407E-A947-70E740481C1C}">
                <a14:useLocalDpi xmlns="" xmlns:a14="http://schemas.microsoft.com/office/drawing/2010/main"/>
              </a:ext>
            </a:extLst>
          </a:blip>
          <a:srcRect/>
          <a:stretch/>
        </p:blipFill>
        <p:spPr bwMode="auto">
          <a:xfrm>
            <a:off x="4692749" y="4042656"/>
            <a:ext cx="3734675" cy="2266664"/>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
        <p:nvSpPr>
          <p:cNvPr id="14" name="CaixaDeTexto 13"/>
          <p:cNvSpPr txBox="1"/>
          <p:nvPr/>
        </p:nvSpPr>
        <p:spPr>
          <a:xfrm>
            <a:off x="5182543" y="6282760"/>
            <a:ext cx="2892138" cy="338554"/>
          </a:xfrm>
          <a:prstGeom prst="rect">
            <a:avLst/>
          </a:prstGeom>
          <a:noFill/>
        </p:spPr>
        <p:txBody>
          <a:bodyPr wrap="none" rtlCol="0">
            <a:spAutoFit/>
          </a:bodyPr>
          <a:lstStyle/>
          <a:p>
            <a:r>
              <a:rPr lang="pt-BR" sz="1600" dirty="0" smtClean="0"/>
              <a:t>Desemboque do Túnel Giancarlo</a:t>
            </a:r>
            <a:endParaRPr lang="pt-BR" sz="1600" dirty="0"/>
          </a:p>
        </p:txBody>
      </p:sp>
    </p:spTree>
    <p:extLst>
      <p:ext uri="{BB962C8B-B14F-4D97-AF65-F5344CB8AC3E}">
        <p14:creationId xmlns="" xmlns:p14="http://schemas.microsoft.com/office/powerpoint/2010/main" val="30687221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2" cstate="print">
            <a:extLst>
              <a:ext uri="{28A0092B-C50C-407E-A947-70E740481C1C}">
                <a14:useLocalDpi xmlns="" xmlns:a14="http://schemas.microsoft.com/office/drawing/2010/main" val="0"/>
              </a:ext>
            </a:extLst>
          </a:blip>
          <a:srcRect l="2744" t="2439" r="2654" b="2502"/>
          <a:stretch/>
        </p:blipFill>
        <p:spPr>
          <a:xfrm>
            <a:off x="1187624" y="1656488"/>
            <a:ext cx="7056784" cy="5012872"/>
          </a:xfrm>
          <a:prstGeom prst="rect">
            <a:avLst/>
          </a:prstGeom>
        </p:spPr>
      </p:pic>
      <p:sp>
        <p:nvSpPr>
          <p:cNvPr id="7" name="CaixaDeTexto 6"/>
          <p:cNvSpPr txBox="1"/>
          <p:nvPr/>
        </p:nvSpPr>
        <p:spPr>
          <a:xfrm>
            <a:off x="7619917" y="1656488"/>
            <a:ext cx="588623" cy="307777"/>
          </a:xfrm>
          <a:prstGeom prst="rect">
            <a:avLst/>
          </a:prstGeom>
          <a:noFill/>
        </p:spPr>
        <p:txBody>
          <a:bodyPr wrap="none" rtlCol="0">
            <a:spAutoFit/>
          </a:bodyPr>
          <a:lstStyle/>
          <a:p>
            <a:pPr algn="ctr"/>
            <a:r>
              <a:rPr lang="pt-BR" sz="700" b="1" dirty="0" smtClean="0"/>
              <a:t>Res. Barro </a:t>
            </a:r>
          </a:p>
          <a:p>
            <a:pPr algn="ctr"/>
            <a:r>
              <a:rPr lang="pt-BR" sz="700" b="1" dirty="0" smtClean="0"/>
              <a:t>Branco</a:t>
            </a:r>
            <a:endParaRPr lang="pt-BR" sz="700" b="1" dirty="0"/>
          </a:p>
        </p:txBody>
      </p:sp>
      <p:sp>
        <p:nvSpPr>
          <p:cNvPr id="8" name="CaixaDeTexto 7"/>
          <p:cNvSpPr txBox="1"/>
          <p:nvPr/>
        </p:nvSpPr>
        <p:spPr>
          <a:xfrm>
            <a:off x="3491879" y="5430335"/>
            <a:ext cx="837089" cy="276999"/>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pt-BR" sz="1200" b="1" dirty="0"/>
              <a:t>6</a:t>
            </a:r>
            <a:r>
              <a:rPr lang="pt-BR" sz="1200" b="1" dirty="0" smtClean="0"/>
              <a:t> espécies</a:t>
            </a:r>
          </a:p>
        </p:txBody>
      </p:sp>
      <p:cxnSp>
        <p:nvCxnSpPr>
          <p:cNvPr id="9" name="Conector de seta reta 8"/>
          <p:cNvCxnSpPr/>
          <p:nvPr/>
        </p:nvCxnSpPr>
        <p:spPr>
          <a:xfrm>
            <a:off x="2859359" y="5479746"/>
            <a:ext cx="632521" cy="89088"/>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CaixaDeTexto 9"/>
          <p:cNvSpPr txBox="1"/>
          <p:nvPr/>
        </p:nvSpPr>
        <p:spPr>
          <a:xfrm>
            <a:off x="3563888" y="5013176"/>
            <a:ext cx="837089" cy="276999"/>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pt-BR" sz="1200" b="1" dirty="0" smtClean="0"/>
              <a:t>7 espécies</a:t>
            </a:r>
          </a:p>
        </p:txBody>
      </p:sp>
      <p:cxnSp>
        <p:nvCxnSpPr>
          <p:cNvPr id="11" name="Conector de seta reta 10"/>
          <p:cNvCxnSpPr>
            <a:endCxn id="10" idx="1"/>
          </p:cNvCxnSpPr>
          <p:nvPr/>
        </p:nvCxnSpPr>
        <p:spPr>
          <a:xfrm flipV="1">
            <a:off x="3063178" y="5151676"/>
            <a:ext cx="500710" cy="140358"/>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CaixaDeTexto 12"/>
          <p:cNvSpPr txBox="1"/>
          <p:nvPr/>
        </p:nvSpPr>
        <p:spPr>
          <a:xfrm>
            <a:off x="4513999" y="4503603"/>
            <a:ext cx="837089" cy="276999"/>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pt-BR" sz="1200" b="1" dirty="0"/>
              <a:t>4</a:t>
            </a:r>
            <a:r>
              <a:rPr lang="pt-BR" sz="1200" b="1" dirty="0" smtClean="0"/>
              <a:t> espécies</a:t>
            </a:r>
          </a:p>
        </p:txBody>
      </p:sp>
      <p:cxnSp>
        <p:nvCxnSpPr>
          <p:cNvPr id="14" name="Conector de seta reta 13"/>
          <p:cNvCxnSpPr>
            <a:endCxn id="13" idx="1"/>
          </p:cNvCxnSpPr>
          <p:nvPr/>
        </p:nvCxnSpPr>
        <p:spPr>
          <a:xfrm>
            <a:off x="4211960" y="4642102"/>
            <a:ext cx="302039" cy="1"/>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CaixaDeTexto 15"/>
          <p:cNvSpPr txBox="1"/>
          <p:nvPr/>
        </p:nvSpPr>
        <p:spPr>
          <a:xfrm>
            <a:off x="5084943" y="3717032"/>
            <a:ext cx="837089" cy="276999"/>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pt-BR" sz="1200" b="1" dirty="0"/>
              <a:t>4</a:t>
            </a:r>
            <a:r>
              <a:rPr lang="pt-BR" sz="1200" b="1" dirty="0" smtClean="0"/>
              <a:t> espécies</a:t>
            </a:r>
          </a:p>
        </p:txBody>
      </p:sp>
      <p:cxnSp>
        <p:nvCxnSpPr>
          <p:cNvPr id="17" name="Conector de seta reta 16"/>
          <p:cNvCxnSpPr>
            <a:endCxn id="16" idx="1"/>
          </p:cNvCxnSpPr>
          <p:nvPr/>
        </p:nvCxnSpPr>
        <p:spPr>
          <a:xfrm>
            <a:off x="4716016" y="3717032"/>
            <a:ext cx="368927" cy="13850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CaixaDeTexto 18"/>
          <p:cNvSpPr txBox="1"/>
          <p:nvPr/>
        </p:nvSpPr>
        <p:spPr>
          <a:xfrm>
            <a:off x="5503487" y="3377109"/>
            <a:ext cx="837089" cy="276999"/>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pt-BR" sz="1200" b="1" dirty="0" smtClean="0"/>
              <a:t>6 espécies</a:t>
            </a:r>
          </a:p>
        </p:txBody>
      </p:sp>
      <p:cxnSp>
        <p:nvCxnSpPr>
          <p:cNvPr id="20" name="Conector de seta reta 19"/>
          <p:cNvCxnSpPr>
            <a:endCxn id="19" idx="1"/>
          </p:cNvCxnSpPr>
          <p:nvPr/>
        </p:nvCxnSpPr>
        <p:spPr>
          <a:xfrm flipV="1">
            <a:off x="5084943" y="3515609"/>
            <a:ext cx="418544" cy="6925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6" name="CaixaDeTexto 25"/>
          <p:cNvSpPr txBox="1"/>
          <p:nvPr/>
        </p:nvSpPr>
        <p:spPr>
          <a:xfrm>
            <a:off x="5922032" y="2996952"/>
            <a:ext cx="837089" cy="276999"/>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pt-BR" sz="1200" b="1" dirty="0" smtClean="0"/>
              <a:t>6 espécies</a:t>
            </a:r>
          </a:p>
        </p:txBody>
      </p:sp>
      <p:cxnSp>
        <p:nvCxnSpPr>
          <p:cNvPr id="27" name="Conector de seta reta 26"/>
          <p:cNvCxnSpPr>
            <a:endCxn id="26" idx="1"/>
          </p:cNvCxnSpPr>
          <p:nvPr/>
        </p:nvCxnSpPr>
        <p:spPr>
          <a:xfrm flipV="1">
            <a:off x="5503488" y="3135452"/>
            <a:ext cx="418544" cy="6925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CaixaDeTexto 27"/>
          <p:cNvSpPr txBox="1"/>
          <p:nvPr/>
        </p:nvSpPr>
        <p:spPr>
          <a:xfrm>
            <a:off x="8028384" y="2211040"/>
            <a:ext cx="837089" cy="276999"/>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pt-BR" sz="1200" b="1" dirty="0"/>
              <a:t>5</a:t>
            </a:r>
            <a:r>
              <a:rPr lang="pt-BR" sz="1200" b="1" dirty="0" smtClean="0"/>
              <a:t> espécies</a:t>
            </a:r>
          </a:p>
        </p:txBody>
      </p:sp>
      <p:cxnSp>
        <p:nvCxnSpPr>
          <p:cNvPr id="29" name="Conector de seta reta 28"/>
          <p:cNvCxnSpPr>
            <a:stCxn id="7" idx="2"/>
            <a:endCxn id="28" idx="1"/>
          </p:cNvCxnSpPr>
          <p:nvPr/>
        </p:nvCxnSpPr>
        <p:spPr>
          <a:xfrm>
            <a:off x="7914229" y="1964265"/>
            <a:ext cx="114155" cy="385275"/>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2" name="Grupo 31"/>
          <p:cNvGrpSpPr/>
          <p:nvPr/>
        </p:nvGrpSpPr>
        <p:grpSpPr>
          <a:xfrm>
            <a:off x="129757" y="845554"/>
            <a:ext cx="1800200" cy="1394792"/>
            <a:chOff x="6876256" y="1168951"/>
            <a:chExt cx="1800200" cy="1394792"/>
          </a:xfrm>
        </p:grpSpPr>
        <p:pic>
          <p:nvPicPr>
            <p:cNvPr id="33" name="Imagem 32" descr="C:\Users\Giancarlo\Documents\Reservatório Braúnas - 3ª amostragem - 10 a 12.04.17\Reservatório Braúnas - 3ª amostragem 10 a 12.04.2017 (182).JPG"/>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7084578" y="1168951"/>
              <a:ext cx="1375854" cy="1023347"/>
            </a:xfrm>
            <a:prstGeom prst="rect">
              <a:avLst/>
            </a:prstGeom>
            <a:ln>
              <a:noFill/>
            </a:ln>
            <a:effectLst>
              <a:outerShdw blurRad="190500" algn="tl" rotWithShape="0">
                <a:srgbClr val="000000">
                  <a:alpha val="70000"/>
                </a:srgbClr>
              </a:outerShdw>
            </a:effectLst>
          </p:spPr>
        </p:pic>
        <p:sp>
          <p:nvSpPr>
            <p:cNvPr id="34" name="Retângulo 33"/>
            <p:cNvSpPr/>
            <p:nvPr/>
          </p:nvSpPr>
          <p:spPr>
            <a:xfrm>
              <a:off x="6876256" y="2132856"/>
              <a:ext cx="1800200" cy="430887"/>
            </a:xfrm>
            <a:prstGeom prst="rect">
              <a:avLst/>
            </a:prstGeom>
          </p:spPr>
          <p:txBody>
            <a:bodyPr wrap="square">
              <a:spAutoFit/>
            </a:bodyPr>
            <a:lstStyle/>
            <a:p>
              <a:pPr algn="ctr"/>
              <a:r>
                <a:rPr lang="pt-BR" sz="1100" i="1" dirty="0" err="1"/>
                <a:t>Astyanax</a:t>
              </a:r>
              <a:r>
                <a:rPr lang="pt-BR" sz="1100" i="1" dirty="0"/>
                <a:t> gr. </a:t>
              </a:r>
              <a:r>
                <a:rPr lang="pt-BR" sz="1100" i="1" dirty="0" err="1"/>
                <a:t>bimaculatus</a:t>
              </a:r>
              <a:r>
                <a:rPr lang="pt-BR" sz="1100" i="1" dirty="0"/>
                <a:t> </a:t>
              </a:r>
              <a:endParaRPr lang="pt-BR" sz="1100" i="1" dirty="0" smtClean="0"/>
            </a:p>
            <a:p>
              <a:pPr algn="ctr"/>
              <a:r>
                <a:rPr lang="pt-BR" sz="1100" dirty="0" smtClean="0"/>
                <a:t>(</a:t>
              </a:r>
              <a:r>
                <a:rPr lang="pt-BR" sz="1100" dirty="0"/>
                <a:t>Lambari-do-rabo-amarelo)</a:t>
              </a:r>
            </a:p>
          </p:txBody>
        </p:sp>
      </p:grpSp>
      <p:grpSp>
        <p:nvGrpSpPr>
          <p:cNvPr id="35" name="Grupo 34"/>
          <p:cNvGrpSpPr/>
          <p:nvPr/>
        </p:nvGrpSpPr>
        <p:grpSpPr>
          <a:xfrm>
            <a:off x="1979712" y="836712"/>
            <a:ext cx="1527572" cy="1392860"/>
            <a:chOff x="7020272" y="2611043"/>
            <a:chExt cx="1527572" cy="1392860"/>
          </a:xfrm>
        </p:grpSpPr>
        <p:pic>
          <p:nvPicPr>
            <p:cNvPr id="36" name="Imagem 35" descr="C:\Users\Giancarlo\Documents\Reservatório Braúnas - 3ª amostragem - 10 a 12.04.17\Reservatório Braúnas - 3ª amostragem 10 a 12.04.2017 (179).JPG"/>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7084578" y="2611043"/>
              <a:ext cx="1375854" cy="1023347"/>
            </a:xfrm>
            <a:prstGeom prst="rect">
              <a:avLst/>
            </a:prstGeom>
            <a:ln>
              <a:noFill/>
            </a:ln>
            <a:effectLst>
              <a:outerShdw blurRad="190500" algn="tl" rotWithShape="0">
                <a:srgbClr val="000000">
                  <a:alpha val="70000"/>
                </a:srgbClr>
              </a:outerShdw>
            </a:effectLst>
          </p:spPr>
        </p:pic>
        <p:sp>
          <p:nvSpPr>
            <p:cNvPr id="37" name="Retângulo 36"/>
            <p:cNvSpPr/>
            <p:nvPr/>
          </p:nvSpPr>
          <p:spPr>
            <a:xfrm>
              <a:off x="7020272" y="3573016"/>
              <a:ext cx="1527572" cy="430887"/>
            </a:xfrm>
            <a:prstGeom prst="rect">
              <a:avLst/>
            </a:prstGeom>
          </p:spPr>
          <p:txBody>
            <a:bodyPr wrap="square">
              <a:spAutoFit/>
            </a:bodyPr>
            <a:lstStyle/>
            <a:p>
              <a:pPr algn="ctr"/>
              <a:r>
                <a:rPr lang="pt-BR" sz="1100" i="1" dirty="0" err="1"/>
                <a:t>Anchoviella</a:t>
              </a:r>
              <a:r>
                <a:rPr lang="pt-BR" sz="1100" i="1" dirty="0"/>
                <a:t> </a:t>
              </a:r>
              <a:r>
                <a:rPr lang="pt-BR" sz="1100" i="1" dirty="0" err="1"/>
                <a:t>vaillanti</a:t>
              </a:r>
              <a:r>
                <a:rPr lang="pt-BR" sz="1100" i="1" dirty="0"/>
                <a:t> </a:t>
              </a:r>
              <a:r>
                <a:rPr lang="pt-BR" sz="1100" dirty="0"/>
                <a:t>(Manjuba)</a:t>
              </a:r>
            </a:p>
          </p:txBody>
        </p:sp>
      </p:grpSp>
      <p:grpSp>
        <p:nvGrpSpPr>
          <p:cNvPr id="38" name="Grupo 37"/>
          <p:cNvGrpSpPr/>
          <p:nvPr/>
        </p:nvGrpSpPr>
        <p:grpSpPr>
          <a:xfrm>
            <a:off x="3779912" y="836712"/>
            <a:ext cx="1368376" cy="1440160"/>
            <a:chOff x="7164176" y="4149080"/>
            <a:chExt cx="1368376" cy="1440160"/>
          </a:xfrm>
        </p:grpSpPr>
        <p:pic>
          <p:nvPicPr>
            <p:cNvPr id="39" name="Imagem 38" descr="C:\Users\Giancarlo\Documents\Reservatório Braúnas - 3ª amostragem - 10 a 12.04.17\Reservatório Braúnas - 3ª amostragem 10 a 12.04.2017 (180).JPG"/>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7164176" y="4149080"/>
              <a:ext cx="1368376" cy="1008112"/>
            </a:xfrm>
            <a:prstGeom prst="rect">
              <a:avLst/>
            </a:prstGeom>
            <a:ln>
              <a:noFill/>
            </a:ln>
            <a:effectLst>
              <a:outerShdw blurRad="190500" algn="tl" rotWithShape="0">
                <a:srgbClr val="000000">
                  <a:alpha val="70000"/>
                </a:srgbClr>
              </a:outerShdw>
            </a:effectLst>
          </p:spPr>
        </p:pic>
        <p:sp>
          <p:nvSpPr>
            <p:cNvPr id="40" name="Retângulo 39"/>
            <p:cNvSpPr/>
            <p:nvPr/>
          </p:nvSpPr>
          <p:spPr>
            <a:xfrm>
              <a:off x="7164176" y="5158353"/>
              <a:ext cx="1368376" cy="430887"/>
            </a:xfrm>
            <a:prstGeom prst="rect">
              <a:avLst/>
            </a:prstGeom>
          </p:spPr>
          <p:txBody>
            <a:bodyPr wrap="square">
              <a:spAutoFit/>
            </a:bodyPr>
            <a:lstStyle/>
            <a:p>
              <a:pPr algn="ctr"/>
              <a:r>
                <a:rPr lang="pt-BR" sz="1100" i="1" dirty="0" err="1"/>
                <a:t>Moenkhausia</a:t>
              </a:r>
              <a:r>
                <a:rPr lang="pt-BR" sz="1100" i="1" dirty="0"/>
                <a:t> </a:t>
              </a:r>
              <a:r>
                <a:rPr lang="pt-BR" sz="1100" i="1" dirty="0" err="1"/>
                <a:t>costae</a:t>
              </a:r>
              <a:r>
                <a:rPr lang="pt-BR" sz="1100" i="1" dirty="0"/>
                <a:t> </a:t>
              </a:r>
              <a:endParaRPr lang="pt-BR" sz="1100" i="1" dirty="0" smtClean="0"/>
            </a:p>
            <a:p>
              <a:pPr algn="ctr"/>
              <a:r>
                <a:rPr lang="pt-BR" sz="1100" dirty="0" smtClean="0"/>
                <a:t>(</a:t>
              </a:r>
              <a:r>
                <a:rPr lang="pt-BR" sz="1100" dirty="0"/>
                <a:t>Piaba-manteiga)</a:t>
              </a:r>
            </a:p>
          </p:txBody>
        </p:sp>
      </p:grpSp>
      <p:grpSp>
        <p:nvGrpSpPr>
          <p:cNvPr id="41" name="Grupo 40"/>
          <p:cNvGrpSpPr/>
          <p:nvPr/>
        </p:nvGrpSpPr>
        <p:grpSpPr>
          <a:xfrm>
            <a:off x="39757" y="2438571"/>
            <a:ext cx="1939955" cy="1431319"/>
            <a:chOff x="1652923" y="5380896"/>
            <a:chExt cx="1939955" cy="1431319"/>
          </a:xfrm>
        </p:grpSpPr>
        <p:pic>
          <p:nvPicPr>
            <p:cNvPr id="42" name="Imagem 41" descr="C:\Users\Compucenter\Documents\EBV-5 e EBV-6 Semana 29.05 à 01.06.17\DSCF1208.JP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929957" y="5380896"/>
              <a:ext cx="1385888" cy="1013247"/>
            </a:xfrm>
            <a:prstGeom prst="rect">
              <a:avLst/>
            </a:prstGeom>
            <a:ln>
              <a:noFill/>
            </a:ln>
            <a:effectLst>
              <a:outerShdw blurRad="190500" algn="tl" rotWithShape="0">
                <a:srgbClr val="000000">
                  <a:alpha val="70000"/>
                </a:srgbClr>
              </a:outerShdw>
            </a:effectLst>
          </p:spPr>
        </p:pic>
        <p:sp>
          <p:nvSpPr>
            <p:cNvPr id="43" name="Retângulo 42"/>
            <p:cNvSpPr/>
            <p:nvPr/>
          </p:nvSpPr>
          <p:spPr>
            <a:xfrm>
              <a:off x="1652923" y="6381328"/>
              <a:ext cx="1939955" cy="430887"/>
            </a:xfrm>
            <a:prstGeom prst="rect">
              <a:avLst/>
            </a:prstGeom>
          </p:spPr>
          <p:txBody>
            <a:bodyPr wrap="none">
              <a:spAutoFit/>
            </a:bodyPr>
            <a:lstStyle/>
            <a:p>
              <a:pPr algn="ctr"/>
              <a:r>
                <a:rPr lang="pt-BR" sz="1100" i="1" dirty="0" err="1"/>
                <a:t>Cichlasoma</a:t>
              </a:r>
              <a:r>
                <a:rPr lang="pt-BR" sz="1100" i="1" dirty="0"/>
                <a:t> </a:t>
              </a:r>
              <a:r>
                <a:rPr lang="pt-BR" sz="1100" i="1" dirty="0" err="1"/>
                <a:t>sanctifranciscense</a:t>
              </a:r>
              <a:r>
                <a:rPr lang="pt-BR" sz="1100" i="1" dirty="0"/>
                <a:t> </a:t>
              </a:r>
              <a:endParaRPr lang="pt-BR" sz="1100" i="1" dirty="0" smtClean="0"/>
            </a:p>
            <a:p>
              <a:pPr algn="ctr"/>
              <a:r>
                <a:rPr lang="pt-BR" sz="1100" dirty="0" smtClean="0"/>
                <a:t>(</a:t>
              </a:r>
              <a:r>
                <a:rPr lang="pt-BR" sz="1100" dirty="0" err="1"/>
                <a:t>Corró</a:t>
              </a:r>
              <a:r>
                <a:rPr lang="pt-BR" sz="1100" dirty="0"/>
                <a:t>-baiano)</a:t>
              </a:r>
            </a:p>
          </p:txBody>
        </p:sp>
      </p:grpSp>
      <p:grpSp>
        <p:nvGrpSpPr>
          <p:cNvPr id="44" name="Grupo 43"/>
          <p:cNvGrpSpPr/>
          <p:nvPr/>
        </p:nvGrpSpPr>
        <p:grpSpPr>
          <a:xfrm>
            <a:off x="316791" y="4085914"/>
            <a:ext cx="1457896" cy="1431318"/>
            <a:chOff x="3834184" y="5380896"/>
            <a:chExt cx="1457896" cy="1431318"/>
          </a:xfrm>
        </p:grpSpPr>
        <p:pic>
          <p:nvPicPr>
            <p:cNvPr id="45" name="Imagem 44" descr="C:\Users\Compucenter\Downloads\WhatsApp Image 2017-12-12 at 11.01.12.jpeg"/>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834184" y="5380896"/>
              <a:ext cx="1457896" cy="1013247"/>
            </a:xfrm>
            <a:prstGeom prst="rect">
              <a:avLst/>
            </a:prstGeom>
            <a:ln>
              <a:noFill/>
            </a:ln>
            <a:effectLst>
              <a:outerShdw blurRad="190500" algn="tl" rotWithShape="0">
                <a:srgbClr val="000000">
                  <a:alpha val="70000"/>
                </a:srgbClr>
              </a:outerShdw>
            </a:effectLst>
          </p:spPr>
        </p:pic>
        <p:sp>
          <p:nvSpPr>
            <p:cNvPr id="46" name="Retângulo 45"/>
            <p:cNvSpPr/>
            <p:nvPr/>
          </p:nvSpPr>
          <p:spPr>
            <a:xfrm>
              <a:off x="3892245" y="6381327"/>
              <a:ext cx="1370888" cy="430887"/>
            </a:xfrm>
            <a:prstGeom prst="rect">
              <a:avLst/>
            </a:prstGeom>
          </p:spPr>
          <p:txBody>
            <a:bodyPr wrap="none">
              <a:spAutoFit/>
            </a:bodyPr>
            <a:lstStyle/>
            <a:p>
              <a:pPr algn="ctr"/>
              <a:r>
                <a:rPr lang="pt-BR" sz="1100" i="1" dirty="0" err="1"/>
                <a:t>Hoplias</a:t>
              </a:r>
              <a:r>
                <a:rPr lang="pt-BR" sz="1100" i="1" dirty="0"/>
                <a:t> </a:t>
              </a:r>
              <a:r>
                <a:rPr lang="pt-BR" sz="1100" i="1" dirty="0" err="1"/>
                <a:t>malabaricus</a:t>
              </a:r>
              <a:r>
                <a:rPr lang="pt-BR" sz="1100" i="1" dirty="0"/>
                <a:t> </a:t>
              </a:r>
              <a:endParaRPr lang="pt-BR" sz="1100" i="1" dirty="0" smtClean="0"/>
            </a:p>
            <a:p>
              <a:pPr algn="ctr"/>
              <a:r>
                <a:rPr lang="pt-BR" sz="1100" dirty="0" smtClean="0"/>
                <a:t>(</a:t>
              </a:r>
              <a:r>
                <a:rPr lang="pt-BR" sz="1100" dirty="0"/>
                <a:t>Traíra)</a:t>
              </a:r>
            </a:p>
          </p:txBody>
        </p:sp>
      </p:grpSp>
      <p:grpSp>
        <p:nvGrpSpPr>
          <p:cNvPr id="47" name="Grupo 46"/>
          <p:cNvGrpSpPr/>
          <p:nvPr/>
        </p:nvGrpSpPr>
        <p:grpSpPr>
          <a:xfrm>
            <a:off x="2049388" y="2401616"/>
            <a:ext cx="1370484" cy="1431901"/>
            <a:chOff x="5534458" y="5381475"/>
            <a:chExt cx="1457896" cy="1431901"/>
          </a:xfrm>
        </p:grpSpPr>
        <p:sp>
          <p:nvSpPr>
            <p:cNvPr id="48" name="Retângulo 47"/>
            <p:cNvSpPr/>
            <p:nvPr/>
          </p:nvSpPr>
          <p:spPr>
            <a:xfrm>
              <a:off x="5538728" y="6382489"/>
              <a:ext cx="1453626" cy="430887"/>
            </a:xfrm>
            <a:prstGeom prst="rect">
              <a:avLst/>
            </a:prstGeom>
          </p:spPr>
          <p:txBody>
            <a:bodyPr wrap="square">
              <a:spAutoFit/>
            </a:bodyPr>
            <a:lstStyle/>
            <a:p>
              <a:pPr algn="ctr"/>
              <a:r>
                <a:rPr lang="pt-BR" sz="1100" i="1" dirty="0" smtClean="0"/>
                <a:t>Oreochromis niloticus </a:t>
              </a:r>
            </a:p>
            <a:p>
              <a:pPr algn="ctr"/>
              <a:r>
                <a:rPr lang="pt-BR" sz="1100" dirty="0" smtClean="0"/>
                <a:t>(Tilápia)</a:t>
              </a:r>
              <a:endParaRPr lang="pt-BR" sz="1100" dirty="0"/>
            </a:p>
          </p:txBody>
        </p:sp>
        <p:pic>
          <p:nvPicPr>
            <p:cNvPr id="49" name="Imagem 48" descr="C:\Users\Compucenter\Documents\Reservatório Braúnas - 3ª amostragem - 10 a 12.04.17\Reservatório Braúnas - 3ª amostragem 10 a 12.04.2017 (198).JPG"/>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5534458" y="5381475"/>
              <a:ext cx="1457896" cy="1034733"/>
            </a:xfrm>
            <a:prstGeom prst="rect">
              <a:avLst/>
            </a:prstGeom>
            <a:ln>
              <a:noFill/>
            </a:ln>
            <a:effectLst>
              <a:outerShdw blurRad="190500" algn="tl" rotWithShape="0">
                <a:srgbClr val="000000">
                  <a:alpha val="70000"/>
                </a:srgbClr>
              </a:outerShdw>
            </a:effectLst>
          </p:spPr>
        </p:pic>
      </p:grpSp>
      <p:sp>
        <p:nvSpPr>
          <p:cNvPr id="51" name="CaixaDeTexto 50"/>
          <p:cNvSpPr txBox="1"/>
          <p:nvPr/>
        </p:nvSpPr>
        <p:spPr>
          <a:xfrm>
            <a:off x="2859359" y="5797787"/>
            <a:ext cx="837089" cy="276999"/>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pt-BR" sz="1200" b="1" dirty="0" smtClean="0"/>
              <a:t>8 espécies</a:t>
            </a:r>
          </a:p>
        </p:txBody>
      </p:sp>
      <p:cxnSp>
        <p:nvCxnSpPr>
          <p:cNvPr id="52" name="Conector de seta reta 51"/>
          <p:cNvCxnSpPr/>
          <p:nvPr/>
        </p:nvCxnSpPr>
        <p:spPr>
          <a:xfrm>
            <a:off x="2339752" y="5568834"/>
            <a:ext cx="519608" cy="367452"/>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CaixaDeTexto 53"/>
          <p:cNvSpPr txBox="1"/>
          <p:nvPr/>
        </p:nvSpPr>
        <p:spPr>
          <a:xfrm>
            <a:off x="2437171" y="6139276"/>
            <a:ext cx="915635" cy="276999"/>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pt-BR" sz="1200" b="1" dirty="0" smtClean="0"/>
              <a:t>14 espécies</a:t>
            </a:r>
          </a:p>
        </p:txBody>
      </p:sp>
      <p:cxnSp>
        <p:nvCxnSpPr>
          <p:cNvPr id="55" name="Conector de seta reta 54"/>
          <p:cNvCxnSpPr>
            <a:endCxn id="54" idx="1"/>
          </p:cNvCxnSpPr>
          <p:nvPr/>
        </p:nvCxnSpPr>
        <p:spPr>
          <a:xfrm>
            <a:off x="2073607" y="5786098"/>
            <a:ext cx="363564" cy="491678"/>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7" name="Título 1"/>
          <p:cNvSpPr txBox="1">
            <a:spLocks/>
          </p:cNvSpPr>
          <p:nvPr/>
        </p:nvSpPr>
        <p:spPr>
          <a:xfrm>
            <a:off x="179512" y="332656"/>
            <a:ext cx="2880320" cy="490066"/>
          </a:xfrm>
          <a:prstGeom prst="rect">
            <a:avLst/>
          </a:prstGeom>
        </p:spPr>
        <p:txBody>
          <a:bodyPr/>
          <a:lstStyle/>
          <a:p>
            <a:pPr algn="ctr" eaLnBrk="0" fontAlgn="base" hangingPunct="0">
              <a:spcBef>
                <a:spcPct val="0"/>
              </a:spcBef>
              <a:spcAft>
                <a:spcPct val="0"/>
              </a:spcAft>
              <a:defRPr/>
            </a:pPr>
            <a:r>
              <a:rPr lang="pt-BR" sz="2000" b="1" dirty="0" smtClean="0">
                <a:solidFill>
                  <a:prstClr val="black"/>
                </a:solidFill>
                <a:cs typeface="Arial" charset="0"/>
              </a:rPr>
              <a:t>Ictiofauna - </a:t>
            </a:r>
            <a:r>
              <a:rPr lang="pt-BR" sz="1600" i="1" dirty="0" smtClean="0">
                <a:solidFill>
                  <a:prstClr val="black"/>
                </a:solidFill>
                <a:cs typeface="Arial" charset="0"/>
              </a:rPr>
              <a:t>Resultados</a:t>
            </a:r>
            <a:endParaRPr lang="pt-BR" sz="2000" b="1" dirty="0" smtClean="0">
              <a:solidFill>
                <a:prstClr val="black"/>
              </a:solidFill>
              <a:cs typeface="Arial" charset="0"/>
            </a:endParaRPr>
          </a:p>
        </p:txBody>
      </p:sp>
      <p:sp>
        <p:nvSpPr>
          <p:cNvPr id="58" name="Retângulo 57"/>
          <p:cNvSpPr/>
          <p:nvPr/>
        </p:nvSpPr>
        <p:spPr>
          <a:xfrm>
            <a:off x="5558808" y="4199228"/>
            <a:ext cx="3427877" cy="246221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pt-BR" sz="1100" i="1" dirty="0" err="1">
                <a:solidFill>
                  <a:srgbClr val="FF0000"/>
                </a:solidFill>
              </a:rPr>
              <a:t>Anchoviella</a:t>
            </a:r>
            <a:r>
              <a:rPr lang="pt-BR" sz="1100" i="1" dirty="0">
                <a:solidFill>
                  <a:srgbClr val="FF0000"/>
                </a:solidFill>
              </a:rPr>
              <a:t> </a:t>
            </a:r>
            <a:r>
              <a:rPr lang="pt-BR" sz="1100" i="1" dirty="0" err="1" smtClean="0">
                <a:solidFill>
                  <a:srgbClr val="FF0000"/>
                </a:solidFill>
              </a:rPr>
              <a:t>vaillanti</a:t>
            </a:r>
            <a:r>
              <a:rPr lang="pt-BR" sz="1100" i="1" dirty="0" smtClean="0">
                <a:solidFill>
                  <a:srgbClr val="FF0000"/>
                </a:solidFill>
              </a:rPr>
              <a:t>  </a:t>
            </a:r>
            <a:r>
              <a:rPr lang="pt-BR" sz="1100" dirty="0" smtClean="0">
                <a:solidFill>
                  <a:srgbClr val="FF0000"/>
                </a:solidFill>
              </a:rPr>
              <a:t>(Manjuba) </a:t>
            </a:r>
            <a:r>
              <a:rPr lang="pt-BR" sz="1100" i="1" dirty="0" smtClean="0"/>
              <a:t> </a:t>
            </a:r>
            <a:r>
              <a:rPr lang="pt-BR" sz="1100" b="1" i="1" dirty="0" smtClean="0">
                <a:solidFill>
                  <a:srgbClr val="FF0000"/>
                </a:solidFill>
              </a:rPr>
              <a:t>ENDÊMICA</a:t>
            </a:r>
            <a:endParaRPr lang="pt-BR" sz="1100" b="1" i="1" dirty="0">
              <a:solidFill>
                <a:srgbClr val="FF0000"/>
              </a:solidFill>
            </a:endParaRPr>
          </a:p>
          <a:p>
            <a:r>
              <a:rPr lang="pt-BR" sz="1100" i="1" dirty="0" err="1"/>
              <a:t>Astyanax</a:t>
            </a:r>
            <a:r>
              <a:rPr lang="pt-BR" sz="1100" i="1" dirty="0"/>
              <a:t> gr. </a:t>
            </a:r>
            <a:r>
              <a:rPr lang="pt-BR" sz="1100" i="1" dirty="0" err="1" smtClean="0"/>
              <a:t>bimaculatus</a:t>
            </a:r>
            <a:r>
              <a:rPr lang="pt-BR" sz="1100" i="1" dirty="0" smtClean="0"/>
              <a:t> </a:t>
            </a:r>
            <a:r>
              <a:rPr lang="pt-BR" sz="1100" dirty="0" smtClean="0"/>
              <a:t>(Piaba-do-rabo-vermelho)</a:t>
            </a:r>
            <a:endParaRPr lang="pt-BR" sz="1100" dirty="0"/>
          </a:p>
          <a:p>
            <a:r>
              <a:rPr lang="pt-BR" sz="1100" i="1" dirty="0" err="1"/>
              <a:t>Hypostomus</a:t>
            </a:r>
            <a:r>
              <a:rPr lang="pt-BR" sz="1100" i="1" dirty="0"/>
              <a:t> sp</a:t>
            </a:r>
            <a:r>
              <a:rPr lang="pt-BR" sz="1100" i="1" dirty="0" smtClean="0"/>
              <a:t>. </a:t>
            </a:r>
            <a:r>
              <a:rPr lang="pt-BR" sz="1100" dirty="0" smtClean="0"/>
              <a:t>(Cascudo)</a:t>
            </a:r>
            <a:endParaRPr lang="pt-BR" sz="1100" dirty="0"/>
          </a:p>
          <a:p>
            <a:r>
              <a:rPr lang="pt-BR" sz="1100" i="1" dirty="0" err="1"/>
              <a:t>Hoplias</a:t>
            </a:r>
            <a:r>
              <a:rPr lang="pt-BR" sz="1100" i="1" dirty="0"/>
              <a:t> </a:t>
            </a:r>
            <a:r>
              <a:rPr lang="pt-BR" sz="1100" i="1" dirty="0" err="1" smtClean="0"/>
              <a:t>malabaricus</a:t>
            </a:r>
            <a:r>
              <a:rPr lang="pt-BR" sz="1100" dirty="0" smtClean="0"/>
              <a:t> (Traíra)</a:t>
            </a:r>
            <a:endParaRPr lang="pt-BR" sz="1100" dirty="0"/>
          </a:p>
          <a:p>
            <a:r>
              <a:rPr lang="pt-BR" sz="1100" i="1" dirty="0"/>
              <a:t>Oreochromis </a:t>
            </a:r>
            <a:r>
              <a:rPr lang="pt-BR" sz="1100" i="1" dirty="0" smtClean="0"/>
              <a:t>niloticus </a:t>
            </a:r>
            <a:r>
              <a:rPr lang="pt-BR" sz="1100" dirty="0" smtClean="0"/>
              <a:t>(Tilápia)</a:t>
            </a:r>
            <a:endParaRPr lang="pt-BR" sz="1100" dirty="0"/>
          </a:p>
          <a:p>
            <a:r>
              <a:rPr lang="pt-BR" sz="1100" i="1" dirty="0" err="1">
                <a:solidFill>
                  <a:schemeClr val="tx1"/>
                </a:solidFill>
              </a:rPr>
              <a:t>Trachelyopterus</a:t>
            </a:r>
            <a:r>
              <a:rPr lang="pt-BR" sz="1100" i="1" dirty="0">
                <a:solidFill>
                  <a:schemeClr val="tx1"/>
                </a:solidFill>
              </a:rPr>
              <a:t> </a:t>
            </a:r>
            <a:r>
              <a:rPr lang="pt-BR" sz="1100" i="1" dirty="0" err="1" smtClean="0">
                <a:solidFill>
                  <a:schemeClr val="tx1"/>
                </a:solidFill>
              </a:rPr>
              <a:t>galeatus</a:t>
            </a:r>
            <a:r>
              <a:rPr lang="pt-BR" sz="1100" i="1" dirty="0" smtClean="0">
                <a:solidFill>
                  <a:schemeClr val="tx1"/>
                </a:solidFill>
              </a:rPr>
              <a:t> </a:t>
            </a:r>
            <a:r>
              <a:rPr lang="pt-BR" sz="1100" dirty="0" smtClean="0">
                <a:solidFill>
                  <a:schemeClr val="tx1"/>
                </a:solidFill>
              </a:rPr>
              <a:t>(</a:t>
            </a:r>
            <a:r>
              <a:rPr lang="pt-BR" sz="1100" dirty="0" err="1" smtClean="0">
                <a:solidFill>
                  <a:schemeClr val="tx1"/>
                </a:solidFill>
              </a:rPr>
              <a:t>Cangati</a:t>
            </a:r>
            <a:r>
              <a:rPr lang="pt-BR" sz="1100" dirty="0">
                <a:solidFill>
                  <a:schemeClr val="tx1"/>
                </a:solidFill>
              </a:rPr>
              <a:t>)</a:t>
            </a:r>
          </a:p>
          <a:p>
            <a:r>
              <a:rPr lang="pt-BR" sz="1100" i="1" dirty="0" err="1">
                <a:solidFill>
                  <a:srgbClr val="FF0000"/>
                </a:solidFill>
              </a:rPr>
              <a:t>Cichlasoma</a:t>
            </a:r>
            <a:r>
              <a:rPr lang="pt-BR" sz="1100" i="1" dirty="0">
                <a:solidFill>
                  <a:srgbClr val="FF0000"/>
                </a:solidFill>
              </a:rPr>
              <a:t> </a:t>
            </a:r>
            <a:r>
              <a:rPr lang="pt-BR" sz="1100" i="1" dirty="0" err="1" smtClean="0">
                <a:solidFill>
                  <a:srgbClr val="FF0000"/>
                </a:solidFill>
              </a:rPr>
              <a:t>sanctifranciscense</a:t>
            </a:r>
            <a:r>
              <a:rPr lang="pt-BR" sz="1100" i="1" dirty="0" smtClean="0">
                <a:solidFill>
                  <a:srgbClr val="FF0000"/>
                </a:solidFill>
              </a:rPr>
              <a:t> </a:t>
            </a:r>
            <a:r>
              <a:rPr lang="pt-BR" sz="1100" dirty="0" smtClean="0">
                <a:solidFill>
                  <a:srgbClr val="FF0000"/>
                </a:solidFill>
              </a:rPr>
              <a:t>(</a:t>
            </a:r>
            <a:r>
              <a:rPr lang="pt-BR" sz="1100" dirty="0" err="1" smtClean="0">
                <a:solidFill>
                  <a:srgbClr val="FF0000"/>
                </a:solidFill>
              </a:rPr>
              <a:t>Corró</a:t>
            </a:r>
            <a:r>
              <a:rPr lang="pt-BR" sz="1100" dirty="0" smtClean="0">
                <a:solidFill>
                  <a:srgbClr val="FF0000"/>
                </a:solidFill>
              </a:rPr>
              <a:t>-baiano) </a:t>
            </a:r>
            <a:r>
              <a:rPr lang="pt-BR" sz="1100" b="1" i="1" dirty="0" smtClean="0">
                <a:solidFill>
                  <a:srgbClr val="FF0000"/>
                </a:solidFill>
              </a:rPr>
              <a:t>ENDÊMICA</a:t>
            </a:r>
            <a:endParaRPr lang="pt-BR" sz="1100" i="1" dirty="0"/>
          </a:p>
          <a:p>
            <a:r>
              <a:rPr lang="pt-BR" sz="1100" i="1" dirty="0" err="1">
                <a:solidFill>
                  <a:srgbClr val="FF0000"/>
                </a:solidFill>
              </a:rPr>
              <a:t>Moenkhausia</a:t>
            </a:r>
            <a:r>
              <a:rPr lang="pt-BR" sz="1100" i="1" dirty="0">
                <a:solidFill>
                  <a:srgbClr val="FF0000"/>
                </a:solidFill>
              </a:rPr>
              <a:t> </a:t>
            </a:r>
            <a:r>
              <a:rPr lang="pt-BR" sz="1100" i="1" dirty="0" err="1" smtClean="0">
                <a:solidFill>
                  <a:srgbClr val="FF0000"/>
                </a:solidFill>
              </a:rPr>
              <a:t>costae</a:t>
            </a:r>
            <a:r>
              <a:rPr lang="pt-BR" sz="1100" i="1" dirty="0" smtClean="0">
                <a:solidFill>
                  <a:srgbClr val="FF0000"/>
                </a:solidFill>
              </a:rPr>
              <a:t> </a:t>
            </a:r>
            <a:r>
              <a:rPr lang="pt-BR" sz="1100" dirty="0" smtClean="0">
                <a:solidFill>
                  <a:srgbClr val="FF0000"/>
                </a:solidFill>
              </a:rPr>
              <a:t>(Piaba-manteiga)</a:t>
            </a:r>
            <a:endParaRPr lang="pt-BR" sz="1100" dirty="0">
              <a:solidFill>
                <a:srgbClr val="FF0000"/>
              </a:solidFill>
            </a:endParaRPr>
          </a:p>
          <a:p>
            <a:r>
              <a:rPr lang="pt-BR" sz="1100" i="1" dirty="0" err="1">
                <a:solidFill>
                  <a:srgbClr val="FF0000"/>
                </a:solidFill>
              </a:rPr>
              <a:t>Bryconops</a:t>
            </a:r>
            <a:r>
              <a:rPr lang="pt-BR" sz="1100" i="1" dirty="0">
                <a:solidFill>
                  <a:srgbClr val="FF0000"/>
                </a:solidFill>
              </a:rPr>
              <a:t> </a:t>
            </a:r>
            <a:r>
              <a:rPr lang="pt-BR" sz="1100" i="1" dirty="0" err="1" smtClean="0">
                <a:solidFill>
                  <a:srgbClr val="FF0000"/>
                </a:solidFill>
              </a:rPr>
              <a:t>affinis</a:t>
            </a:r>
            <a:r>
              <a:rPr lang="pt-BR" sz="1100" i="1" dirty="0" smtClean="0">
                <a:solidFill>
                  <a:srgbClr val="FF0000"/>
                </a:solidFill>
              </a:rPr>
              <a:t> </a:t>
            </a:r>
            <a:r>
              <a:rPr lang="pt-BR" sz="1100" dirty="0" smtClean="0">
                <a:solidFill>
                  <a:srgbClr val="FF0000"/>
                </a:solidFill>
              </a:rPr>
              <a:t>(Piaba-verde)</a:t>
            </a:r>
            <a:endParaRPr lang="pt-BR" sz="1100" dirty="0">
              <a:solidFill>
                <a:srgbClr val="FF0000"/>
              </a:solidFill>
            </a:endParaRPr>
          </a:p>
          <a:p>
            <a:r>
              <a:rPr lang="pt-BR" sz="1100" i="1" dirty="0" err="1"/>
              <a:t>Leporinus</a:t>
            </a:r>
            <a:r>
              <a:rPr lang="pt-BR" sz="1100" i="1" dirty="0"/>
              <a:t> </a:t>
            </a:r>
            <a:r>
              <a:rPr lang="pt-BR" sz="1100" i="1" dirty="0" err="1" smtClean="0"/>
              <a:t>taeniatus</a:t>
            </a:r>
            <a:r>
              <a:rPr lang="pt-BR" sz="1100" i="1" dirty="0" smtClean="0"/>
              <a:t> </a:t>
            </a:r>
            <a:r>
              <a:rPr lang="pt-BR" sz="1100" dirty="0" smtClean="0"/>
              <a:t>(Piau)</a:t>
            </a:r>
            <a:endParaRPr lang="pt-BR" sz="1100" dirty="0"/>
          </a:p>
          <a:p>
            <a:r>
              <a:rPr lang="pt-BR" sz="1100" i="1" dirty="0" err="1">
                <a:solidFill>
                  <a:srgbClr val="FF0000"/>
                </a:solidFill>
              </a:rPr>
              <a:t>Serrasalmus</a:t>
            </a:r>
            <a:r>
              <a:rPr lang="pt-BR" sz="1100" i="1" dirty="0">
                <a:solidFill>
                  <a:srgbClr val="FF0000"/>
                </a:solidFill>
              </a:rPr>
              <a:t> </a:t>
            </a:r>
            <a:r>
              <a:rPr lang="pt-BR" sz="1100" i="1" dirty="0" err="1" smtClean="0">
                <a:solidFill>
                  <a:srgbClr val="FF0000"/>
                </a:solidFill>
              </a:rPr>
              <a:t>brandtii</a:t>
            </a:r>
            <a:r>
              <a:rPr lang="pt-BR" sz="1100" i="1" dirty="0" smtClean="0">
                <a:solidFill>
                  <a:srgbClr val="FF0000"/>
                </a:solidFill>
              </a:rPr>
              <a:t> </a:t>
            </a:r>
            <a:r>
              <a:rPr lang="pt-BR" sz="1100" dirty="0" smtClean="0">
                <a:solidFill>
                  <a:srgbClr val="FF0000"/>
                </a:solidFill>
              </a:rPr>
              <a:t>(</a:t>
            </a:r>
            <a:r>
              <a:rPr lang="pt-BR" sz="1100" dirty="0" err="1" smtClean="0">
                <a:solidFill>
                  <a:srgbClr val="FF0000"/>
                </a:solidFill>
              </a:rPr>
              <a:t>Pirambeba</a:t>
            </a:r>
            <a:r>
              <a:rPr lang="pt-BR" sz="1100" dirty="0" smtClean="0">
                <a:solidFill>
                  <a:srgbClr val="FF0000"/>
                </a:solidFill>
              </a:rPr>
              <a:t>)</a:t>
            </a:r>
            <a:endParaRPr lang="pt-BR" sz="1100" dirty="0">
              <a:solidFill>
                <a:srgbClr val="FF0000"/>
              </a:solidFill>
            </a:endParaRPr>
          </a:p>
          <a:p>
            <a:r>
              <a:rPr lang="pt-BR" sz="1100" i="1" dirty="0" err="1">
                <a:solidFill>
                  <a:srgbClr val="FF0000"/>
                </a:solidFill>
              </a:rPr>
              <a:t>Acestrorhynchus</a:t>
            </a:r>
            <a:r>
              <a:rPr lang="pt-BR" sz="1100" i="1" dirty="0">
                <a:solidFill>
                  <a:srgbClr val="FF0000"/>
                </a:solidFill>
              </a:rPr>
              <a:t> </a:t>
            </a:r>
            <a:r>
              <a:rPr lang="pt-BR" sz="1100" i="1" dirty="0" err="1" smtClean="0">
                <a:solidFill>
                  <a:srgbClr val="FF0000"/>
                </a:solidFill>
              </a:rPr>
              <a:t>britskii</a:t>
            </a:r>
            <a:r>
              <a:rPr lang="pt-BR" sz="1100" i="1" dirty="0" smtClean="0">
                <a:solidFill>
                  <a:srgbClr val="FF0000"/>
                </a:solidFill>
              </a:rPr>
              <a:t>  </a:t>
            </a:r>
            <a:r>
              <a:rPr lang="pt-BR" sz="1100" dirty="0" smtClean="0">
                <a:solidFill>
                  <a:srgbClr val="FF0000"/>
                </a:solidFill>
              </a:rPr>
              <a:t>(Peixe-cachorro)</a:t>
            </a:r>
            <a:endParaRPr lang="pt-BR" sz="1100" dirty="0">
              <a:solidFill>
                <a:srgbClr val="FF0000"/>
              </a:solidFill>
            </a:endParaRPr>
          </a:p>
          <a:p>
            <a:r>
              <a:rPr lang="pt-BR" sz="1100" i="1" dirty="0" err="1"/>
              <a:t>Cichla</a:t>
            </a:r>
            <a:r>
              <a:rPr lang="pt-BR" sz="1100" i="1" dirty="0"/>
              <a:t> sp</a:t>
            </a:r>
            <a:r>
              <a:rPr lang="pt-BR" sz="1100" i="1" dirty="0" smtClean="0"/>
              <a:t>. </a:t>
            </a:r>
            <a:r>
              <a:rPr lang="pt-BR" sz="1100" dirty="0" smtClean="0"/>
              <a:t>(Tucunaré)</a:t>
            </a:r>
            <a:endParaRPr lang="pt-BR" sz="1100" dirty="0"/>
          </a:p>
          <a:p>
            <a:r>
              <a:rPr lang="pt-BR" sz="1100" i="1" dirty="0" err="1" smtClean="0"/>
              <a:t>Cichla</a:t>
            </a:r>
            <a:r>
              <a:rPr lang="pt-BR" sz="1100" i="1" dirty="0" smtClean="0"/>
              <a:t> </a:t>
            </a:r>
            <a:r>
              <a:rPr lang="pt-BR" sz="1100" i="1" dirty="0" err="1" smtClean="0"/>
              <a:t>monoculus</a:t>
            </a:r>
            <a:r>
              <a:rPr lang="pt-BR" sz="1100" i="1" dirty="0" smtClean="0"/>
              <a:t> </a:t>
            </a:r>
            <a:r>
              <a:rPr lang="pt-BR" sz="1100" dirty="0"/>
              <a:t>(Tucunaré</a:t>
            </a:r>
            <a:r>
              <a:rPr lang="pt-BR" sz="1100" dirty="0" smtClean="0"/>
              <a:t>)</a:t>
            </a:r>
            <a:endParaRPr lang="pt-BR" sz="1100" dirty="0"/>
          </a:p>
        </p:txBody>
      </p:sp>
      <p:sp>
        <p:nvSpPr>
          <p:cNvPr id="56" name="Retângulo 55"/>
          <p:cNvSpPr/>
          <p:nvPr/>
        </p:nvSpPr>
        <p:spPr>
          <a:xfrm>
            <a:off x="5558808" y="5936286"/>
            <a:ext cx="2181544" cy="1385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 xmlns:p14="http://schemas.microsoft.com/office/powerpoint/2010/main" val="18558835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p:cNvPicPr>
            <a:picLocks noChangeAspect="1"/>
          </p:cNvPicPr>
          <p:nvPr/>
        </p:nvPicPr>
        <p:blipFill rotWithShape="1">
          <a:blip r:embed="rId3" cstate="print">
            <a:extLst>
              <a:ext uri="{28A0092B-C50C-407E-A947-70E740481C1C}">
                <a14:useLocalDpi xmlns="" xmlns:a14="http://schemas.microsoft.com/office/drawing/2010/main" val="0"/>
              </a:ext>
            </a:extLst>
          </a:blip>
          <a:srcRect l="40985" t="2517" r="2366" b="1978"/>
          <a:stretch/>
        </p:blipFill>
        <p:spPr>
          <a:xfrm>
            <a:off x="5436096" y="2420887"/>
            <a:ext cx="3702256" cy="4412485"/>
          </a:xfrm>
          <a:prstGeom prst="rect">
            <a:avLst/>
          </a:prstGeom>
        </p:spPr>
      </p:pic>
      <p:sp>
        <p:nvSpPr>
          <p:cNvPr id="8" name="CaixaDeTexto 7"/>
          <p:cNvSpPr txBox="1"/>
          <p:nvPr/>
        </p:nvSpPr>
        <p:spPr>
          <a:xfrm>
            <a:off x="323528" y="1412776"/>
            <a:ext cx="8540808" cy="830997"/>
          </a:xfrm>
          <a:prstGeom prst="rect">
            <a:avLst/>
          </a:prstGeom>
          <a:noFill/>
        </p:spPr>
        <p:txBody>
          <a:bodyPr wrap="square" rtlCol="0">
            <a:spAutoFit/>
          </a:bodyPr>
          <a:lstStyle/>
          <a:p>
            <a:r>
              <a:rPr lang="pt-BR" sz="1600" dirty="0" smtClean="0"/>
              <a:t>Registro de ocorrência e pesca de espécies de importância econômica: </a:t>
            </a:r>
            <a:r>
              <a:rPr lang="pt-BR" sz="1600" i="1" dirty="0" err="1" smtClean="0"/>
              <a:t>Pachyurus</a:t>
            </a:r>
            <a:r>
              <a:rPr lang="pt-BR" sz="1600" i="1" dirty="0" smtClean="0"/>
              <a:t> </a:t>
            </a:r>
            <a:r>
              <a:rPr lang="pt-BR" sz="1600" i="1" dirty="0" err="1" smtClean="0"/>
              <a:t>francisci</a:t>
            </a:r>
            <a:r>
              <a:rPr lang="pt-BR" sz="1600" i="1" dirty="0" smtClean="0"/>
              <a:t> </a:t>
            </a:r>
            <a:r>
              <a:rPr lang="pt-BR" sz="1600" dirty="0" smtClean="0"/>
              <a:t>(endêmica) e</a:t>
            </a:r>
            <a:r>
              <a:rPr lang="pt-BR" sz="1600" i="1" dirty="0" smtClean="0"/>
              <a:t> </a:t>
            </a:r>
            <a:r>
              <a:rPr lang="pt-BR" sz="1600" i="1" dirty="0" err="1" smtClean="0"/>
              <a:t>Plagioscion</a:t>
            </a:r>
            <a:r>
              <a:rPr lang="pt-BR" sz="1600" i="1" dirty="0" smtClean="0"/>
              <a:t> </a:t>
            </a:r>
            <a:r>
              <a:rPr lang="pt-BR" sz="1600" i="1" dirty="0" err="1" smtClean="0"/>
              <a:t>squamosissimus</a:t>
            </a:r>
            <a:r>
              <a:rPr lang="pt-BR" sz="1600" i="1" dirty="0" smtClean="0"/>
              <a:t> </a:t>
            </a:r>
            <a:r>
              <a:rPr lang="pt-BR" sz="1600" dirty="0" smtClean="0"/>
              <a:t>(introduzida).</a:t>
            </a:r>
            <a:endParaRPr lang="pt-BR" sz="1600" i="1" dirty="0" smtClean="0"/>
          </a:p>
          <a:p>
            <a:pPr marL="342900" indent="-342900">
              <a:buFont typeface="Wingdings" panose="05000000000000000000" pitchFamily="2" charset="2"/>
              <a:buChar char="ü"/>
            </a:pPr>
            <a:endParaRPr lang="pt-BR" sz="1600" dirty="0" smtClean="0"/>
          </a:p>
        </p:txBody>
      </p:sp>
      <p:pic>
        <p:nvPicPr>
          <p:cNvPr id="2" name="Imagem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99059" y="2098448"/>
            <a:ext cx="2804789" cy="2103592"/>
          </a:xfrm>
          <a:prstGeom prst="rect">
            <a:avLst/>
          </a:prstGeom>
          <a:ln>
            <a:noFill/>
          </a:ln>
          <a:effectLst>
            <a:outerShdw blurRad="190500" algn="tl" rotWithShape="0">
              <a:srgbClr val="000000">
                <a:alpha val="70000"/>
              </a:srgbClr>
            </a:outerShdw>
          </a:effectLst>
        </p:spPr>
      </p:pic>
      <p:pic>
        <p:nvPicPr>
          <p:cNvPr id="6" name="Imagem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907864" y="4477371"/>
            <a:ext cx="2880000" cy="2160000"/>
          </a:xfrm>
          <a:prstGeom prst="rect">
            <a:avLst/>
          </a:prstGeom>
          <a:ln>
            <a:noFill/>
          </a:ln>
          <a:effectLst>
            <a:outerShdw blurRad="190500" algn="tl" rotWithShape="0">
              <a:srgbClr val="000000">
                <a:alpha val="70000"/>
              </a:srgbClr>
            </a:outerShdw>
          </a:effectLst>
        </p:spPr>
      </p:pic>
      <p:grpSp>
        <p:nvGrpSpPr>
          <p:cNvPr id="14" name="Grupo 13"/>
          <p:cNvGrpSpPr/>
          <p:nvPr/>
        </p:nvGrpSpPr>
        <p:grpSpPr>
          <a:xfrm>
            <a:off x="3386611" y="2098448"/>
            <a:ext cx="2877588" cy="2165794"/>
            <a:chOff x="6021953" y="2669475"/>
            <a:chExt cx="2877588" cy="2165794"/>
          </a:xfrm>
        </p:grpSpPr>
        <p:pic>
          <p:nvPicPr>
            <p:cNvPr id="9" name="Imagem 8"/>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021953" y="2669475"/>
              <a:ext cx="2877588" cy="2158191"/>
            </a:xfrm>
            <a:prstGeom prst="rect">
              <a:avLst/>
            </a:prstGeom>
            <a:ln>
              <a:noFill/>
            </a:ln>
            <a:effectLst>
              <a:outerShdw blurRad="190500" algn="tl" rotWithShape="0">
                <a:srgbClr val="000000">
                  <a:alpha val="70000"/>
                </a:srgbClr>
              </a:outerShdw>
            </a:effectLst>
          </p:spPr>
        </p:pic>
        <p:sp>
          <p:nvSpPr>
            <p:cNvPr id="12" name="Retângulo 11"/>
            <p:cNvSpPr/>
            <p:nvPr/>
          </p:nvSpPr>
          <p:spPr>
            <a:xfrm>
              <a:off x="6478907" y="4465937"/>
              <a:ext cx="1963679" cy="369332"/>
            </a:xfrm>
            <a:prstGeom prst="rect">
              <a:avLst/>
            </a:prstGeom>
          </p:spPr>
          <p:txBody>
            <a:bodyPr wrap="none">
              <a:spAutoFit/>
            </a:bodyPr>
            <a:lstStyle/>
            <a:p>
              <a:r>
                <a:rPr lang="pt-BR" i="1" dirty="0" err="1" smtClean="0"/>
                <a:t>Pachyurus</a:t>
              </a:r>
              <a:r>
                <a:rPr lang="pt-BR" i="1" dirty="0" smtClean="0"/>
                <a:t> </a:t>
              </a:r>
              <a:r>
                <a:rPr lang="pt-BR" i="1" dirty="0" err="1" smtClean="0"/>
                <a:t>francisci</a:t>
              </a:r>
              <a:endParaRPr lang="pt-BR" dirty="0"/>
            </a:p>
          </p:txBody>
        </p:sp>
      </p:grpSp>
      <p:sp>
        <p:nvSpPr>
          <p:cNvPr id="13" name="Retângulo 12"/>
          <p:cNvSpPr/>
          <p:nvPr/>
        </p:nvSpPr>
        <p:spPr>
          <a:xfrm>
            <a:off x="1914138" y="6268039"/>
            <a:ext cx="2807179" cy="369332"/>
          </a:xfrm>
          <a:prstGeom prst="rect">
            <a:avLst/>
          </a:prstGeom>
        </p:spPr>
        <p:txBody>
          <a:bodyPr wrap="none">
            <a:spAutoFit/>
          </a:bodyPr>
          <a:lstStyle/>
          <a:p>
            <a:r>
              <a:rPr lang="pt-BR" i="1" dirty="0" err="1" smtClean="0"/>
              <a:t>Plagioscion</a:t>
            </a:r>
            <a:r>
              <a:rPr lang="pt-BR" i="1" dirty="0" smtClean="0"/>
              <a:t> </a:t>
            </a:r>
            <a:r>
              <a:rPr lang="pt-BR" i="1" dirty="0" err="1" smtClean="0"/>
              <a:t>squamosissimus</a:t>
            </a:r>
            <a:endParaRPr lang="pt-BR" dirty="0"/>
          </a:p>
        </p:txBody>
      </p:sp>
      <p:sp>
        <p:nvSpPr>
          <p:cNvPr id="10" name="Subtítulo 6"/>
          <p:cNvSpPr txBox="1">
            <a:spLocks/>
          </p:cNvSpPr>
          <p:nvPr/>
        </p:nvSpPr>
        <p:spPr>
          <a:xfrm>
            <a:off x="122412" y="1103980"/>
            <a:ext cx="2225930" cy="29881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pt-BR" sz="1600" b="1" dirty="0" smtClean="0">
                <a:solidFill>
                  <a:schemeClr val="tx1"/>
                </a:solidFill>
              </a:rPr>
              <a:t>Reservatório Tucutu</a:t>
            </a:r>
            <a:endParaRPr lang="pt-BR" sz="1600" b="1" dirty="0">
              <a:solidFill>
                <a:schemeClr val="tx1"/>
              </a:solidFill>
            </a:endParaRPr>
          </a:p>
        </p:txBody>
      </p:sp>
      <p:sp>
        <p:nvSpPr>
          <p:cNvPr id="11" name="Título 1"/>
          <p:cNvSpPr txBox="1">
            <a:spLocks/>
          </p:cNvSpPr>
          <p:nvPr/>
        </p:nvSpPr>
        <p:spPr>
          <a:xfrm>
            <a:off x="251520" y="467569"/>
            <a:ext cx="2399853" cy="490066"/>
          </a:xfrm>
          <a:prstGeom prst="rect">
            <a:avLst/>
          </a:prstGeom>
        </p:spPr>
        <p:txBody>
          <a:bodyPr/>
          <a:lstStyle/>
          <a:p>
            <a:pPr algn="ctr" eaLnBrk="0" fontAlgn="base" hangingPunct="0">
              <a:spcBef>
                <a:spcPct val="0"/>
              </a:spcBef>
              <a:spcAft>
                <a:spcPct val="0"/>
              </a:spcAft>
              <a:defRPr/>
            </a:pPr>
            <a:r>
              <a:rPr lang="pt-BR" sz="2000" b="1" dirty="0" smtClean="0">
                <a:solidFill>
                  <a:prstClr val="black"/>
                </a:solidFill>
                <a:cs typeface="Arial" charset="0"/>
              </a:rPr>
              <a:t>Ictiofauna - </a:t>
            </a:r>
            <a:r>
              <a:rPr lang="pt-BR" sz="1600" i="1" dirty="0" smtClean="0">
                <a:solidFill>
                  <a:prstClr val="black"/>
                </a:solidFill>
                <a:cs typeface="Arial" charset="0"/>
              </a:rPr>
              <a:t>Resultados </a:t>
            </a:r>
            <a:endParaRPr lang="pt-BR" sz="2000" b="1" dirty="0" smtClean="0">
              <a:solidFill>
                <a:prstClr val="black"/>
              </a:solidFill>
              <a:cs typeface="Arial" charset="0"/>
            </a:endParaRPr>
          </a:p>
        </p:txBody>
      </p:sp>
      <p:sp>
        <p:nvSpPr>
          <p:cNvPr id="4" name="Retângulo 3"/>
          <p:cNvSpPr/>
          <p:nvPr/>
        </p:nvSpPr>
        <p:spPr>
          <a:xfrm>
            <a:off x="8055317" y="5733256"/>
            <a:ext cx="1080120" cy="1124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 xmlns:p14="http://schemas.microsoft.com/office/powerpoint/2010/main" val="10852946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sp>
        <p:nvSpPr>
          <p:cNvPr id="3" name="CaixaDeTexto 2"/>
          <p:cNvSpPr txBox="1"/>
          <p:nvPr/>
        </p:nvSpPr>
        <p:spPr>
          <a:xfrm>
            <a:off x="191760" y="332656"/>
            <a:ext cx="8412688" cy="369332"/>
          </a:xfrm>
          <a:prstGeom prst="rect">
            <a:avLst/>
          </a:prstGeom>
          <a:noFill/>
        </p:spPr>
        <p:txBody>
          <a:bodyPr wrap="square" rtlCol="0">
            <a:spAutoFit/>
          </a:bodyPr>
          <a:lstStyle/>
          <a:p>
            <a:r>
              <a:rPr lang="pt-BR" dirty="0" smtClean="0"/>
              <a:t>Delineamento Amostral - </a:t>
            </a:r>
            <a:r>
              <a:rPr lang="pt-BR" sz="1400" i="1" dirty="0" smtClean="0"/>
              <a:t>Subprograma de Monitoramento da Ictiofauna</a:t>
            </a:r>
            <a:endParaRPr lang="pt-BR" sz="1400" i="1" dirty="0"/>
          </a:p>
        </p:txBody>
      </p:sp>
      <p:sp>
        <p:nvSpPr>
          <p:cNvPr id="2" name="Retângulo 1"/>
          <p:cNvSpPr/>
          <p:nvPr/>
        </p:nvSpPr>
        <p:spPr>
          <a:xfrm>
            <a:off x="213092" y="836712"/>
            <a:ext cx="8496944" cy="461665"/>
          </a:xfrm>
          <a:prstGeom prst="rect">
            <a:avLst/>
          </a:prstGeom>
          <a:solidFill>
            <a:schemeClr val="accent3">
              <a:lumMod val="60000"/>
              <a:lumOff val="40000"/>
            </a:schemeClr>
          </a:solidFill>
        </p:spPr>
        <p:txBody>
          <a:bodyPr wrap="square">
            <a:spAutoFit/>
          </a:bodyPr>
          <a:lstStyle/>
          <a:p>
            <a:r>
              <a:rPr lang="pt-BR" sz="1200" b="1" dirty="0"/>
              <a:t>PLANO DE CONTENÇÃO DA BIOTA AQUÁTICA NA FASE DE TESTE E COMISSIONAMENTO DAS ESTRUTURAS DO PROJETO DE INTEGRAÇÃO DO RIO SÃO FRANCISCO COM BACIAS HIDROGRÁFICAS DO NORDESTE </a:t>
            </a:r>
            <a:r>
              <a:rPr lang="pt-BR" sz="1200" b="1" dirty="0" smtClean="0"/>
              <a:t>SETENTRIONAL (2014 a 2016)</a:t>
            </a:r>
            <a:endParaRPr lang="pt-BR" sz="1200" dirty="0"/>
          </a:p>
        </p:txBody>
      </p:sp>
      <p:pic>
        <p:nvPicPr>
          <p:cNvPr id="102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7544" y="1555277"/>
            <a:ext cx="2160240" cy="1620913"/>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059832" y="1555276"/>
            <a:ext cx="2160241" cy="1620913"/>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Imagem 5"/>
          <p:cNvPicPr/>
          <p:nvPr/>
        </p:nvPicPr>
        <p:blipFill rotWithShape="1">
          <a:blip r:embed="rId6" cstate="print">
            <a:extLst>
              <a:ext uri="{28A0092B-C50C-407E-A947-70E740481C1C}">
                <a14:useLocalDpi xmlns="" xmlns:a14="http://schemas.microsoft.com/office/drawing/2010/main" val="0"/>
              </a:ext>
            </a:extLst>
          </a:blip>
          <a:srcRect r="7994" b="1129"/>
          <a:stretch/>
        </p:blipFill>
        <p:spPr bwMode="auto">
          <a:xfrm>
            <a:off x="5721493" y="1555278"/>
            <a:ext cx="2985839" cy="1620913"/>
          </a:xfrm>
          <a:prstGeom prst="rect">
            <a:avLst/>
          </a:prstGeom>
          <a:ln>
            <a:noFill/>
          </a:ln>
          <a:effectLst>
            <a:outerShdw blurRad="190500" algn="tl" rotWithShape="0">
              <a:srgbClr val="000000">
                <a:alpha val="70000"/>
              </a:srgbClr>
            </a:outerShdw>
          </a:effectLst>
          <a:extLst>
            <a:ext uri="{53640926-AAD7-44D8-BBD7-CCE9431645EC}">
              <a14:shadowObscured xmlns="" xmlns:a14="http://schemas.microsoft.com/office/drawing/2010/main"/>
            </a:ext>
          </a:extLst>
        </p:spPr>
      </p:pic>
      <p:pic>
        <p:nvPicPr>
          <p:cNvPr id="8" name="Picture 2"/>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l="29695" t="7170" r="28418" b="26413"/>
          <a:stretch/>
        </p:blipFill>
        <p:spPr bwMode="auto">
          <a:xfrm>
            <a:off x="1077111" y="3702777"/>
            <a:ext cx="2544362" cy="2857707"/>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4" name="CaixaDeTexto 3"/>
          <p:cNvSpPr txBox="1"/>
          <p:nvPr/>
        </p:nvSpPr>
        <p:spPr>
          <a:xfrm>
            <a:off x="1896706" y="3431111"/>
            <a:ext cx="850939" cy="276999"/>
          </a:xfrm>
          <a:prstGeom prst="rect">
            <a:avLst/>
          </a:prstGeom>
          <a:noFill/>
        </p:spPr>
        <p:txBody>
          <a:bodyPr wrap="none" rtlCol="0">
            <a:spAutoFit/>
          </a:bodyPr>
          <a:lstStyle/>
          <a:p>
            <a:r>
              <a:rPr lang="pt-BR" sz="1200" b="1" dirty="0" smtClean="0"/>
              <a:t>Eixo Norte</a:t>
            </a:r>
            <a:endParaRPr lang="pt-BR" sz="1200" b="1" dirty="0"/>
          </a:p>
        </p:txBody>
      </p:sp>
      <p:pic>
        <p:nvPicPr>
          <p:cNvPr id="10" name="Picture 2"/>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l="24482" t="6182" r="20986" b="26409"/>
          <a:stretch/>
        </p:blipFill>
        <p:spPr bwMode="auto">
          <a:xfrm>
            <a:off x="4644008" y="3740017"/>
            <a:ext cx="3222932" cy="2811736"/>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11" name="CaixaDeTexto 10"/>
          <p:cNvSpPr txBox="1"/>
          <p:nvPr/>
        </p:nvSpPr>
        <p:spPr>
          <a:xfrm>
            <a:off x="5830004" y="3482251"/>
            <a:ext cx="813941" cy="276999"/>
          </a:xfrm>
          <a:prstGeom prst="rect">
            <a:avLst/>
          </a:prstGeom>
          <a:noFill/>
        </p:spPr>
        <p:txBody>
          <a:bodyPr wrap="none" rtlCol="0">
            <a:spAutoFit/>
          </a:bodyPr>
          <a:lstStyle/>
          <a:p>
            <a:r>
              <a:rPr lang="pt-BR" sz="1200" b="1" dirty="0" smtClean="0"/>
              <a:t>Eixo Leste</a:t>
            </a:r>
            <a:endParaRPr lang="pt-BR" sz="1200" b="1" dirty="0"/>
          </a:p>
        </p:txBody>
      </p:sp>
    </p:spTree>
    <p:extLst>
      <p:ext uri="{BB962C8B-B14F-4D97-AF65-F5344CB8AC3E}">
        <p14:creationId xmlns="" xmlns:p14="http://schemas.microsoft.com/office/powerpoint/2010/main" val="10635339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sp>
        <p:nvSpPr>
          <p:cNvPr id="2" name="CaixaDeTexto 1"/>
          <p:cNvSpPr txBox="1"/>
          <p:nvPr/>
        </p:nvSpPr>
        <p:spPr>
          <a:xfrm>
            <a:off x="191760" y="332656"/>
            <a:ext cx="6036424" cy="369332"/>
          </a:xfrm>
          <a:prstGeom prst="rect">
            <a:avLst/>
          </a:prstGeom>
          <a:noFill/>
        </p:spPr>
        <p:txBody>
          <a:bodyPr wrap="square" rtlCol="0">
            <a:spAutoFit/>
          </a:bodyPr>
          <a:lstStyle/>
          <a:p>
            <a:r>
              <a:rPr lang="pt-BR" dirty="0" smtClean="0"/>
              <a:t>Delineamento Amostral - </a:t>
            </a:r>
            <a:r>
              <a:rPr lang="pt-BR" sz="1400" i="1" dirty="0" smtClean="0"/>
              <a:t>Subprograma de Monitoramento da Ictiofauna</a:t>
            </a:r>
            <a:endParaRPr lang="pt-BR" sz="1400" i="1" dirty="0"/>
          </a:p>
        </p:txBody>
      </p:sp>
      <p:pic>
        <p:nvPicPr>
          <p:cNvPr id="4098" name="Picture 2" descr="C:\Users\Geo\Documents\PLANO DE CONTENÇÃO DA BIOTA\2017\Contenção da biota aquática\MAPAS\PMC.t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65381" y="1700808"/>
            <a:ext cx="6212511" cy="4392488"/>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4" name="Picture 2" descr="C:\Users\Geo\Documents\PLANO DE CONTENÇÃO DA BIOTA\2017\Contenção da biota aquática\MAPAS\PMC1.tif"/>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816" t="6661" r="51006" b="16837"/>
          <a:stretch/>
        </p:blipFill>
        <p:spPr bwMode="auto">
          <a:xfrm>
            <a:off x="6602187" y="1700808"/>
            <a:ext cx="2233768" cy="2259682"/>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3" name="Retângulo 2"/>
          <p:cNvSpPr/>
          <p:nvPr/>
        </p:nvSpPr>
        <p:spPr>
          <a:xfrm>
            <a:off x="265381" y="889556"/>
            <a:ext cx="8566804" cy="523220"/>
          </a:xfrm>
          <a:prstGeom prst="rect">
            <a:avLst/>
          </a:prstGeom>
          <a:solidFill>
            <a:schemeClr val="accent6">
              <a:lumMod val="40000"/>
              <a:lumOff val="60000"/>
            </a:schemeClr>
          </a:solidFill>
        </p:spPr>
        <p:txBody>
          <a:bodyPr wrap="square">
            <a:spAutoFit/>
          </a:bodyPr>
          <a:lstStyle/>
          <a:p>
            <a:r>
              <a:rPr lang="pt-BR" sz="1400" b="1" dirty="0"/>
              <a:t>Plano de Monitoramento das Estruturas de Contenção da Biota Aquática nas Estações de Bombeamento do Eixo Norte e Eixo Leste do </a:t>
            </a:r>
            <a:r>
              <a:rPr lang="pt-BR" sz="1400" b="1" dirty="0" smtClean="0"/>
              <a:t>PISF – Novembro de 2016</a:t>
            </a:r>
            <a:endParaRPr lang="pt-BR" sz="1400" b="1" dirty="0"/>
          </a:p>
        </p:txBody>
      </p:sp>
      <p:pic>
        <p:nvPicPr>
          <p:cNvPr id="7" name="Imagem 6"/>
          <p:cNvPicPr/>
          <p:nvPr/>
        </p:nvPicPr>
        <p:blipFill>
          <a:blip r:embed="rId6" cstate="print">
            <a:extLst>
              <a:ext uri="{28A0092B-C50C-407E-A947-70E740481C1C}">
                <a14:useLocalDpi xmlns="" xmlns:a14="http://schemas.microsoft.com/office/drawing/2010/main" val="0"/>
              </a:ext>
            </a:extLst>
          </a:blip>
          <a:stretch>
            <a:fillRect/>
          </a:stretch>
        </p:blipFill>
        <p:spPr>
          <a:xfrm>
            <a:off x="6627711" y="4077072"/>
            <a:ext cx="2204474" cy="1550218"/>
          </a:xfrm>
          <a:prstGeom prst="rect">
            <a:avLst/>
          </a:prstGeom>
          <a:ln>
            <a:solidFill>
              <a:schemeClr val="tx1"/>
            </a:solidFill>
          </a:ln>
        </p:spPr>
      </p:pic>
    </p:spTree>
    <p:extLst>
      <p:ext uri="{BB962C8B-B14F-4D97-AF65-F5344CB8AC3E}">
        <p14:creationId xmlns="" xmlns:p14="http://schemas.microsoft.com/office/powerpoint/2010/main" val="27363299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91760" y="1032991"/>
            <a:ext cx="6036424" cy="307777"/>
          </a:xfrm>
          <a:prstGeom prst="rect">
            <a:avLst/>
          </a:prstGeom>
          <a:noFill/>
        </p:spPr>
        <p:txBody>
          <a:bodyPr wrap="square" rtlCol="0">
            <a:spAutoFit/>
          </a:bodyPr>
          <a:lstStyle/>
          <a:p>
            <a:r>
              <a:rPr lang="pt-BR" sz="1400" b="1" i="1" dirty="0" smtClean="0"/>
              <a:t>Mexilhão-dourado</a:t>
            </a:r>
            <a:endParaRPr lang="pt-BR" sz="1400" b="1" i="1" dirty="0"/>
          </a:p>
        </p:txBody>
      </p:sp>
      <p:pic>
        <p:nvPicPr>
          <p:cNvPr id="3" name="Imagem 2"/>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39" y="326579"/>
            <a:ext cx="2203273" cy="2377486"/>
          </a:xfrm>
          <a:prstGeom prst="rect">
            <a:avLst/>
          </a:prstGeom>
        </p:spPr>
      </p:pic>
      <p:pic>
        <p:nvPicPr>
          <p:cNvPr id="307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51920" y="4144302"/>
            <a:ext cx="2641032" cy="1980774"/>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5" name="Picture 3" descr="C:\Users\Geo\Documents\Mexilhão-dourado\Mexilhão\Fotos\Res. Tucutu 27.09.2016\2.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95536" y="4077072"/>
            <a:ext cx="2814436" cy="2048004"/>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3076" name="Picture 4" descr="C:\Users\Geo\Documents\Mexilhão-dourado\Mexilhão\Fotos\Res. Tucutu 27.09.2016\1.JPG"/>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t="33814" b="8164"/>
          <a:stretch/>
        </p:blipFill>
        <p:spPr bwMode="auto">
          <a:xfrm>
            <a:off x="3821250" y="1552998"/>
            <a:ext cx="2671702" cy="1943635"/>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9" name="Imagem 8"/>
          <p:cNvPicPr/>
          <p:nvPr/>
        </p:nvPicPr>
        <p:blipFill>
          <a:blip r:embed="rId7" cstate="print">
            <a:extLst>
              <a:ext uri="{28A0092B-C50C-407E-A947-70E740481C1C}">
                <a14:useLocalDpi xmlns="" xmlns:a14="http://schemas.microsoft.com/office/drawing/2010/main" val="0"/>
              </a:ext>
            </a:extLst>
          </a:blip>
          <a:stretch>
            <a:fillRect/>
          </a:stretch>
        </p:blipFill>
        <p:spPr>
          <a:xfrm>
            <a:off x="395536" y="1557562"/>
            <a:ext cx="2774950" cy="1939071"/>
          </a:xfrm>
          <a:prstGeom prst="rect">
            <a:avLst/>
          </a:prstGeom>
          <a:ln>
            <a:noFill/>
          </a:ln>
          <a:effectLst>
            <a:outerShdw blurRad="190500" algn="tl" rotWithShape="0">
              <a:srgbClr val="000000">
                <a:alpha val="70000"/>
              </a:srgbClr>
            </a:outerShdw>
          </a:effectLst>
        </p:spPr>
      </p:pic>
      <p:sp>
        <p:nvSpPr>
          <p:cNvPr id="10" name="Retângulo 9"/>
          <p:cNvSpPr/>
          <p:nvPr/>
        </p:nvSpPr>
        <p:spPr>
          <a:xfrm>
            <a:off x="395536" y="3496633"/>
            <a:ext cx="2774950" cy="261610"/>
          </a:xfrm>
          <a:prstGeom prst="rect">
            <a:avLst/>
          </a:prstGeom>
        </p:spPr>
        <p:txBody>
          <a:bodyPr wrap="square">
            <a:spAutoFit/>
          </a:bodyPr>
          <a:lstStyle/>
          <a:p>
            <a:pPr algn="ctr"/>
            <a:r>
              <a:rPr lang="pt-BR" sz="1100" dirty="0" smtClean="0"/>
              <a:t>Canal de Aproximação – Eixo Norte</a:t>
            </a:r>
            <a:endParaRPr lang="pt-BR" sz="1100" dirty="0"/>
          </a:p>
        </p:txBody>
      </p:sp>
      <p:sp>
        <p:nvSpPr>
          <p:cNvPr id="11" name="Retângulo 10"/>
          <p:cNvSpPr/>
          <p:nvPr/>
        </p:nvSpPr>
        <p:spPr>
          <a:xfrm>
            <a:off x="395536" y="6125076"/>
            <a:ext cx="2814436" cy="261610"/>
          </a:xfrm>
          <a:prstGeom prst="rect">
            <a:avLst/>
          </a:prstGeom>
        </p:spPr>
        <p:txBody>
          <a:bodyPr wrap="square">
            <a:spAutoFit/>
          </a:bodyPr>
          <a:lstStyle/>
          <a:p>
            <a:pPr algn="ctr"/>
            <a:r>
              <a:rPr lang="pt-BR" sz="1100" dirty="0" smtClean="0"/>
              <a:t>Reservatório Tucutu – Eixo Norte</a:t>
            </a:r>
            <a:endParaRPr lang="pt-BR" sz="1100" dirty="0"/>
          </a:p>
        </p:txBody>
      </p:sp>
      <p:sp>
        <p:nvSpPr>
          <p:cNvPr id="12" name="Retângulo 11"/>
          <p:cNvSpPr/>
          <p:nvPr/>
        </p:nvSpPr>
        <p:spPr>
          <a:xfrm>
            <a:off x="3821250" y="3496633"/>
            <a:ext cx="2506491" cy="430887"/>
          </a:xfrm>
          <a:prstGeom prst="rect">
            <a:avLst/>
          </a:prstGeom>
        </p:spPr>
        <p:txBody>
          <a:bodyPr wrap="square">
            <a:spAutoFit/>
          </a:bodyPr>
          <a:lstStyle/>
          <a:p>
            <a:pPr algn="ctr"/>
            <a:r>
              <a:rPr lang="pt-BR" sz="1100" dirty="0" smtClean="0"/>
              <a:t>Controle de saída do Reservatório Tucutu  – Eixo Norte</a:t>
            </a:r>
            <a:endParaRPr lang="pt-BR" sz="1100" dirty="0"/>
          </a:p>
        </p:txBody>
      </p:sp>
      <p:sp>
        <p:nvSpPr>
          <p:cNvPr id="13" name="Retângulo 12"/>
          <p:cNvSpPr/>
          <p:nvPr/>
        </p:nvSpPr>
        <p:spPr>
          <a:xfrm>
            <a:off x="3851920" y="6116052"/>
            <a:ext cx="2641032" cy="261610"/>
          </a:xfrm>
          <a:prstGeom prst="rect">
            <a:avLst/>
          </a:prstGeom>
        </p:spPr>
        <p:txBody>
          <a:bodyPr wrap="square">
            <a:spAutoFit/>
          </a:bodyPr>
          <a:lstStyle/>
          <a:p>
            <a:pPr algn="ctr"/>
            <a:r>
              <a:rPr lang="pt-BR" sz="1100" dirty="0" smtClean="0"/>
              <a:t>Reservatório Terra Nova  – Eixo Norte</a:t>
            </a:r>
            <a:endParaRPr lang="pt-BR" sz="1100" dirty="0"/>
          </a:p>
        </p:txBody>
      </p:sp>
      <p:sp>
        <p:nvSpPr>
          <p:cNvPr id="14" name="CaixaDeTexto 13"/>
          <p:cNvSpPr txBox="1"/>
          <p:nvPr/>
        </p:nvSpPr>
        <p:spPr>
          <a:xfrm>
            <a:off x="164583" y="436566"/>
            <a:ext cx="5146345" cy="369332"/>
          </a:xfrm>
          <a:prstGeom prst="rect">
            <a:avLst/>
          </a:prstGeom>
          <a:noFill/>
        </p:spPr>
        <p:txBody>
          <a:bodyPr wrap="none" rtlCol="0">
            <a:spAutoFit/>
          </a:bodyPr>
          <a:lstStyle/>
          <a:p>
            <a:r>
              <a:rPr lang="pt-BR" i="1" dirty="0" smtClean="0"/>
              <a:t>Subprogramas de Monitoramento da Fauna Aquática</a:t>
            </a:r>
            <a:endParaRPr lang="pt-BR" i="1" dirty="0"/>
          </a:p>
        </p:txBody>
      </p:sp>
      <p:pic>
        <p:nvPicPr>
          <p:cNvPr id="15" name="Picture 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6" name="Conector reto 15"/>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6956582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pic>
        <p:nvPicPr>
          <p:cNvPr id="2" name="Imagem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60326" y="1578779"/>
            <a:ext cx="5876697" cy="4154477"/>
          </a:xfrm>
          <a:prstGeom prst="rect">
            <a:avLst/>
          </a:prstGeom>
          <a:ln>
            <a:noFill/>
          </a:ln>
          <a:effectLst>
            <a:outerShdw blurRad="190500" algn="tl" rotWithShape="0">
              <a:srgbClr val="000000">
                <a:alpha val="70000"/>
              </a:srgbClr>
            </a:outerShdw>
          </a:effectLst>
        </p:spPr>
      </p:pic>
      <p:sp>
        <p:nvSpPr>
          <p:cNvPr id="3" name="CaixaDeTexto 2"/>
          <p:cNvSpPr txBox="1"/>
          <p:nvPr/>
        </p:nvSpPr>
        <p:spPr>
          <a:xfrm>
            <a:off x="179512" y="260648"/>
            <a:ext cx="6036424" cy="369332"/>
          </a:xfrm>
          <a:prstGeom prst="rect">
            <a:avLst/>
          </a:prstGeom>
          <a:noFill/>
        </p:spPr>
        <p:txBody>
          <a:bodyPr wrap="square" rtlCol="0">
            <a:spAutoFit/>
          </a:bodyPr>
          <a:lstStyle/>
          <a:p>
            <a:r>
              <a:rPr lang="pt-BR" dirty="0" smtClean="0"/>
              <a:t>Delineamento Amostral – </a:t>
            </a:r>
            <a:r>
              <a:rPr lang="pt-BR" sz="1400" i="1" dirty="0" smtClean="0"/>
              <a:t>Mexilhão-dourado</a:t>
            </a:r>
            <a:endParaRPr lang="pt-BR" sz="1400" i="1" dirty="0"/>
          </a:p>
        </p:txBody>
      </p:sp>
      <p:sp>
        <p:nvSpPr>
          <p:cNvPr id="4" name="Retângulo 3"/>
          <p:cNvSpPr/>
          <p:nvPr/>
        </p:nvSpPr>
        <p:spPr>
          <a:xfrm>
            <a:off x="251520" y="765845"/>
            <a:ext cx="8712968" cy="523220"/>
          </a:xfrm>
          <a:prstGeom prst="rect">
            <a:avLst/>
          </a:prstGeom>
        </p:spPr>
        <p:txBody>
          <a:bodyPr wrap="square">
            <a:spAutoFit/>
          </a:bodyPr>
          <a:lstStyle/>
          <a:p>
            <a:r>
              <a:rPr lang="pt-BR" sz="1400" dirty="0"/>
              <a:t>Plano de Monitoramento da Contenção da Biota Aquática modificado </a:t>
            </a:r>
            <a:r>
              <a:rPr lang="pt-BR" sz="1400" dirty="0" smtClean="0"/>
              <a:t>com </a:t>
            </a:r>
            <a:r>
              <a:rPr lang="pt-BR" sz="1400" dirty="0"/>
              <a:t>a inclusão do monitoramento do mexilhão </a:t>
            </a:r>
            <a:r>
              <a:rPr lang="pt-BR" sz="1400" dirty="0" smtClean="0"/>
              <a:t>dourado – Novembro de 2016</a:t>
            </a:r>
            <a:endParaRPr lang="pt-BR" sz="1400" dirty="0"/>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3073" name="Imagem 9"/>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277278" y="1485017"/>
            <a:ext cx="2484465" cy="1861214"/>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6" name="Rectangle 3"/>
          <p:cNvSpPr>
            <a:spLocks noChangeArrowheads="1"/>
          </p:cNvSpPr>
          <p:nvPr/>
        </p:nvSpPr>
        <p:spPr bwMode="auto">
          <a:xfrm>
            <a:off x="6277279" y="3332892"/>
            <a:ext cx="2484464" cy="6001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dirty="0" smtClean="0">
                <a:ln>
                  <a:noFill/>
                </a:ln>
                <a:solidFill>
                  <a:schemeClr val="tx1"/>
                </a:solidFill>
                <a:effectLst/>
                <a:ea typeface="Calibri" pitchFamily="34" charset="0"/>
                <a:cs typeface="Times New Roman" pitchFamily="18" charset="0"/>
              </a:rPr>
              <a:t>Filtragem de 1000 litros de água na rede de plâncton com abertura de malha de 30 </a:t>
            </a:r>
            <a:r>
              <a:rPr kumimoji="0" lang="pt-BR" sz="1100" b="0" i="0" u="none" strike="noStrike" cap="none" normalizeH="0" baseline="0" dirty="0" err="1" smtClean="0">
                <a:ln>
                  <a:noFill/>
                </a:ln>
                <a:solidFill>
                  <a:schemeClr val="tx1"/>
                </a:solidFill>
                <a:effectLst/>
                <a:ea typeface="Calibri" pitchFamily="34" charset="0"/>
                <a:cs typeface="Calibri" pitchFamily="34" charset="0"/>
              </a:rPr>
              <a:t>μ</a:t>
            </a:r>
            <a:r>
              <a:rPr kumimoji="0" lang="pt-BR" sz="1100" b="0" i="0" u="none" strike="noStrike" cap="none" normalizeH="0" baseline="0" dirty="0" err="1" smtClean="0">
                <a:ln>
                  <a:noFill/>
                </a:ln>
                <a:solidFill>
                  <a:schemeClr val="tx1"/>
                </a:solidFill>
                <a:effectLst/>
                <a:ea typeface="Calibri" pitchFamily="34" charset="0"/>
                <a:cs typeface="Times New Roman" pitchFamily="18" charset="0"/>
              </a:rPr>
              <a:t>m</a:t>
            </a:r>
            <a:r>
              <a:rPr kumimoji="0" lang="pt-BR" sz="1100" b="0" i="0" u="none" strike="noStrike" cap="none" normalizeH="0" baseline="0" dirty="0" smtClean="0">
                <a:ln>
                  <a:noFill/>
                </a:ln>
                <a:solidFill>
                  <a:schemeClr val="tx1"/>
                </a:solidFill>
                <a:effectLst/>
                <a:ea typeface="Calibri" pitchFamily="34" charset="0"/>
                <a:cs typeface="Times New Roman" pitchFamily="18" charset="0"/>
              </a:rPr>
              <a:t>.</a:t>
            </a:r>
            <a:r>
              <a:rPr kumimoji="0" lang="pt-BR" sz="1100" b="0" i="0" u="none" strike="noStrike" cap="none" normalizeH="0" baseline="0" dirty="0" smtClean="0">
                <a:ln>
                  <a:noFill/>
                </a:ln>
                <a:solidFill>
                  <a:schemeClr val="tx1"/>
                </a:solidFill>
                <a:effectLst/>
                <a:cs typeface="Arial" pitchFamily="34" charset="0"/>
              </a:rPr>
              <a:t> </a:t>
            </a:r>
          </a:p>
        </p:txBody>
      </p:sp>
      <p:pic>
        <p:nvPicPr>
          <p:cNvPr id="8" name="Imagem 7"/>
          <p:cNvPicPr/>
          <p:nvPr/>
        </p:nvPicPr>
        <p:blipFill rotWithShape="1">
          <a:blip r:embed="rId6" cstate="print">
            <a:extLst>
              <a:ext uri="{28A0092B-C50C-407E-A947-70E740481C1C}">
                <a14:useLocalDpi xmlns="" xmlns:a14="http://schemas.microsoft.com/office/drawing/2010/main" val="0"/>
              </a:ext>
            </a:extLst>
          </a:blip>
          <a:stretch/>
        </p:blipFill>
        <p:spPr bwMode="auto">
          <a:xfrm>
            <a:off x="6306996" y="4058498"/>
            <a:ext cx="2454747" cy="1800200"/>
          </a:xfrm>
          <a:prstGeom prst="rect">
            <a:avLst/>
          </a:prstGeom>
          <a:ln>
            <a:noFill/>
          </a:ln>
          <a:effectLst>
            <a:outerShdw blurRad="190500" algn="tl" rotWithShape="0">
              <a:srgbClr val="000000">
                <a:alpha val="70000"/>
              </a:srgbClr>
            </a:outerShdw>
          </a:effectLst>
          <a:extLst>
            <a:ext uri="{53640926-AAD7-44D8-BBD7-CCE9431645EC}">
              <a14:shadowObscured xmlns="" xmlns:a14="http://schemas.microsoft.com/office/drawing/2010/main"/>
            </a:ext>
          </a:extLst>
        </p:spPr>
      </p:pic>
      <p:sp>
        <p:nvSpPr>
          <p:cNvPr id="7" name="Retângulo 6"/>
          <p:cNvSpPr/>
          <p:nvPr/>
        </p:nvSpPr>
        <p:spPr>
          <a:xfrm>
            <a:off x="6306996" y="5878433"/>
            <a:ext cx="2454747" cy="430887"/>
          </a:xfrm>
          <a:prstGeom prst="rect">
            <a:avLst/>
          </a:prstGeom>
        </p:spPr>
        <p:txBody>
          <a:bodyPr wrap="square">
            <a:spAutoFit/>
          </a:bodyPr>
          <a:lstStyle/>
          <a:p>
            <a:pPr algn="just"/>
            <a:r>
              <a:rPr lang="pt-BR" sz="1100" dirty="0"/>
              <a:t>A</a:t>
            </a:r>
            <a:r>
              <a:rPr lang="pt-BR" sz="1100" dirty="0" smtClean="0"/>
              <a:t>mostrador </a:t>
            </a:r>
            <a:r>
              <a:rPr lang="pt-BR" sz="1100" dirty="0"/>
              <a:t>quadrado de 10 x 10 cm </a:t>
            </a:r>
            <a:r>
              <a:rPr lang="pt-BR" sz="1100" dirty="0" smtClean="0"/>
              <a:t>em </a:t>
            </a:r>
            <a:r>
              <a:rPr lang="pt-BR" sz="1100" dirty="0"/>
              <a:t>tréplicas distantes 10 m entre si.</a:t>
            </a:r>
          </a:p>
        </p:txBody>
      </p:sp>
    </p:spTree>
    <p:extLst>
      <p:ext uri="{BB962C8B-B14F-4D97-AF65-F5344CB8AC3E}">
        <p14:creationId xmlns="" xmlns:p14="http://schemas.microsoft.com/office/powerpoint/2010/main" val="29252024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pic>
        <p:nvPicPr>
          <p:cNvPr id="2" name="Imagem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60326" y="1578779"/>
            <a:ext cx="5876697" cy="4154477"/>
          </a:xfrm>
          <a:prstGeom prst="rect">
            <a:avLst/>
          </a:prstGeom>
          <a:ln>
            <a:noFill/>
          </a:ln>
          <a:effectLst>
            <a:outerShdw blurRad="190500" algn="tl" rotWithShape="0">
              <a:srgbClr val="000000">
                <a:alpha val="70000"/>
              </a:srgbClr>
            </a:outerShdw>
          </a:effectLst>
        </p:spPr>
      </p:pic>
      <p:sp>
        <p:nvSpPr>
          <p:cNvPr id="3" name="CaixaDeTexto 2"/>
          <p:cNvSpPr txBox="1"/>
          <p:nvPr/>
        </p:nvSpPr>
        <p:spPr>
          <a:xfrm>
            <a:off x="179512" y="260648"/>
            <a:ext cx="6036424" cy="369332"/>
          </a:xfrm>
          <a:prstGeom prst="rect">
            <a:avLst/>
          </a:prstGeom>
          <a:noFill/>
        </p:spPr>
        <p:txBody>
          <a:bodyPr wrap="square" rtlCol="0">
            <a:spAutoFit/>
          </a:bodyPr>
          <a:lstStyle/>
          <a:p>
            <a:r>
              <a:rPr lang="pt-BR" dirty="0" smtClean="0"/>
              <a:t>Delineamento Amostral – </a:t>
            </a:r>
            <a:r>
              <a:rPr lang="pt-BR" sz="1400" i="1" dirty="0" smtClean="0"/>
              <a:t>Mexilhão-dourado</a:t>
            </a:r>
            <a:endParaRPr lang="pt-BR" sz="1400" i="1" dirty="0"/>
          </a:p>
        </p:txBody>
      </p:sp>
      <p:sp>
        <p:nvSpPr>
          <p:cNvPr id="4" name="Retângulo 3"/>
          <p:cNvSpPr/>
          <p:nvPr/>
        </p:nvSpPr>
        <p:spPr>
          <a:xfrm>
            <a:off x="251520" y="765845"/>
            <a:ext cx="8712968" cy="523220"/>
          </a:xfrm>
          <a:prstGeom prst="rect">
            <a:avLst/>
          </a:prstGeom>
        </p:spPr>
        <p:txBody>
          <a:bodyPr wrap="square">
            <a:spAutoFit/>
          </a:bodyPr>
          <a:lstStyle/>
          <a:p>
            <a:r>
              <a:rPr lang="pt-BR" sz="1400" dirty="0"/>
              <a:t>Plano de Monitoramento da Contenção da Biota Aquática modificado </a:t>
            </a:r>
            <a:r>
              <a:rPr lang="pt-BR" sz="1400" dirty="0" smtClean="0"/>
              <a:t>com </a:t>
            </a:r>
            <a:r>
              <a:rPr lang="pt-BR" sz="1400" dirty="0"/>
              <a:t>a inclusão do monitoramento do mexilhão </a:t>
            </a:r>
            <a:r>
              <a:rPr lang="pt-BR" sz="1400" dirty="0" smtClean="0"/>
              <a:t>dourado – Novembro de 2016</a:t>
            </a:r>
            <a:endParaRPr lang="pt-BR" sz="1400" dirty="0"/>
          </a:p>
        </p:txBody>
      </p:sp>
      <p:pic>
        <p:nvPicPr>
          <p:cNvPr id="5" name="Imagem 4"/>
          <p:cNvPicPr/>
          <p:nvPr/>
        </p:nvPicPr>
        <p:blipFill rotWithShape="1">
          <a:blip r:embed="rId5" cstate="print">
            <a:extLst>
              <a:ext uri="{28A0092B-C50C-407E-A947-70E740481C1C}">
                <a14:useLocalDpi xmlns="" xmlns:a14="http://schemas.microsoft.com/office/drawing/2010/main" val="0"/>
              </a:ext>
            </a:extLst>
          </a:blip>
          <a:srcRect/>
          <a:stretch/>
        </p:blipFill>
        <p:spPr bwMode="auto">
          <a:xfrm>
            <a:off x="6359952" y="1578779"/>
            <a:ext cx="2532528" cy="1922229"/>
          </a:xfrm>
          <a:prstGeom prst="rect">
            <a:avLst/>
          </a:prstGeom>
          <a:ln>
            <a:noFill/>
          </a:ln>
          <a:effectLst>
            <a:outerShdw blurRad="190500" algn="tl" rotWithShape="0">
              <a:srgbClr val="000000">
                <a:alpha val="70000"/>
              </a:srgbClr>
            </a:outerShdw>
          </a:effectLst>
          <a:extLst>
            <a:ext uri="{53640926-AAD7-44D8-BBD7-CCE9431645EC}">
              <a14:shadowObscured xmlns="" xmlns:a14="http://schemas.microsoft.com/office/drawing/2010/main"/>
            </a:ext>
          </a:extLst>
        </p:spPr>
      </p:pic>
      <p:pic>
        <p:nvPicPr>
          <p:cNvPr id="6" name="Imagem 5"/>
          <p:cNvPicPr/>
          <p:nvPr/>
        </p:nvPicPr>
        <p:blipFill>
          <a:blip r:embed="rId6" cstate="print">
            <a:extLst>
              <a:ext uri="{28A0092B-C50C-407E-A947-70E740481C1C}">
                <a14:useLocalDpi xmlns="" xmlns:a14="http://schemas.microsoft.com/office/drawing/2010/main" val="0"/>
              </a:ext>
            </a:extLst>
          </a:blip>
          <a:stretch>
            <a:fillRect/>
          </a:stretch>
        </p:blipFill>
        <p:spPr>
          <a:xfrm>
            <a:off x="6359953" y="3533492"/>
            <a:ext cx="2532528" cy="1911732"/>
          </a:xfrm>
          <a:prstGeom prst="rect">
            <a:avLst/>
          </a:prstGeom>
          <a:ln>
            <a:noFill/>
          </a:ln>
          <a:effectLst>
            <a:outerShdw blurRad="190500" algn="tl" rotWithShape="0">
              <a:srgbClr val="000000">
                <a:alpha val="70000"/>
              </a:srgbClr>
            </a:outerShdw>
          </a:effectLst>
        </p:spPr>
      </p:pic>
      <p:sp>
        <p:nvSpPr>
          <p:cNvPr id="7" name="Retângulo 6"/>
          <p:cNvSpPr/>
          <p:nvPr/>
        </p:nvSpPr>
        <p:spPr>
          <a:xfrm>
            <a:off x="6359953" y="5412740"/>
            <a:ext cx="2532528" cy="600164"/>
          </a:xfrm>
          <a:prstGeom prst="rect">
            <a:avLst/>
          </a:prstGeom>
        </p:spPr>
        <p:txBody>
          <a:bodyPr wrap="square">
            <a:spAutoFit/>
          </a:bodyPr>
          <a:lstStyle/>
          <a:p>
            <a:r>
              <a:rPr lang="pt-BR" sz="1100" dirty="0" smtClean="0"/>
              <a:t>Triplicatas </a:t>
            </a:r>
            <a:r>
              <a:rPr lang="pt-BR" sz="1100" dirty="0"/>
              <a:t>de tijolos vazados de cerâmica de 19 x 19 x </a:t>
            </a:r>
            <a:r>
              <a:rPr lang="pt-BR" sz="1100" dirty="0" smtClean="0"/>
              <a:t>9 cm</a:t>
            </a:r>
            <a:r>
              <a:rPr lang="pt-BR" sz="1100" dirty="0"/>
              <a:t>, com oito perfurações de 3 cm de diâmetro </a:t>
            </a:r>
          </a:p>
        </p:txBody>
      </p:sp>
    </p:spTree>
    <p:extLst>
      <p:ext uri="{BB962C8B-B14F-4D97-AF65-F5344CB8AC3E}">
        <p14:creationId xmlns="" xmlns:p14="http://schemas.microsoft.com/office/powerpoint/2010/main" val="37712323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cstate="print">
            <a:extLst>
              <a:ext uri="{28A0092B-C50C-407E-A947-70E740481C1C}">
                <a14:useLocalDpi xmlns="" xmlns:a14="http://schemas.microsoft.com/office/drawing/2010/main" val="0"/>
              </a:ext>
            </a:extLst>
          </a:blip>
          <a:srcRect l="47260" t="45705" r="18223" b="1979"/>
          <a:stretch/>
        </p:blipFill>
        <p:spPr>
          <a:xfrm>
            <a:off x="5904231" y="3284983"/>
            <a:ext cx="3240860" cy="3472591"/>
          </a:xfrm>
          <a:prstGeom prst="rect">
            <a:avLst/>
          </a:prstGeom>
          <a:ln>
            <a:noFill/>
          </a:ln>
        </p:spPr>
      </p:pic>
      <p:graphicFrame>
        <p:nvGraphicFramePr>
          <p:cNvPr id="2" name="Gráfico 1"/>
          <p:cNvGraphicFramePr>
            <a:graphicFrameLocks/>
          </p:cNvGraphicFramePr>
          <p:nvPr>
            <p:extLst>
              <p:ext uri="{D42A27DB-BD31-4B8C-83A1-F6EECF244321}">
                <p14:modId xmlns="" xmlns:p14="http://schemas.microsoft.com/office/powerpoint/2010/main" val="189689095"/>
              </p:ext>
            </p:extLst>
          </p:nvPr>
        </p:nvGraphicFramePr>
        <p:xfrm>
          <a:off x="179512" y="1644022"/>
          <a:ext cx="6264696" cy="3657186"/>
        </p:xfrm>
        <a:graphic>
          <a:graphicData uri="http://schemas.openxmlformats.org/drawingml/2006/chart">
            <c:chart xmlns:c="http://schemas.openxmlformats.org/drawingml/2006/chart" xmlns:r="http://schemas.openxmlformats.org/officeDocument/2006/relationships" r:id="rId3"/>
          </a:graphicData>
        </a:graphic>
      </p:graphicFrame>
      <p:sp>
        <p:nvSpPr>
          <p:cNvPr id="3" name="CaixaDeTexto 2"/>
          <p:cNvSpPr txBox="1"/>
          <p:nvPr/>
        </p:nvSpPr>
        <p:spPr>
          <a:xfrm>
            <a:off x="179512" y="1202682"/>
            <a:ext cx="6036424" cy="369332"/>
          </a:xfrm>
          <a:prstGeom prst="rect">
            <a:avLst/>
          </a:prstGeom>
          <a:noFill/>
        </p:spPr>
        <p:txBody>
          <a:bodyPr wrap="square" rtlCol="0">
            <a:spAutoFit/>
          </a:bodyPr>
          <a:lstStyle/>
          <a:p>
            <a:r>
              <a:rPr lang="pt-BR" dirty="0" smtClean="0"/>
              <a:t>Resultados – </a:t>
            </a:r>
            <a:r>
              <a:rPr lang="pt-BR" sz="1400" i="1" dirty="0" smtClean="0"/>
              <a:t>Mexilhão-dourado</a:t>
            </a:r>
            <a:endParaRPr lang="pt-BR" sz="1400" i="1" dirty="0"/>
          </a:p>
        </p:txBody>
      </p:sp>
      <p:grpSp>
        <p:nvGrpSpPr>
          <p:cNvPr id="18" name="Grupo 17"/>
          <p:cNvGrpSpPr/>
          <p:nvPr/>
        </p:nvGrpSpPr>
        <p:grpSpPr>
          <a:xfrm>
            <a:off x="967133" y="4655152"/>
            <a:ext cx="4636388" cy="545911"/>
            <a:chOff x="3707904" y="578833"/>
            <a:chExt cx="4636388" cy="545911"/>
          </a:xfrm>
        </p:grpSpPr>
        <p:cxnSp>
          <p:nvCxnSpPr>
            <p:cNvPr id="6" name="Conector reto 5"/>
            <p:cNvCxnSpPr/>
            <p:nvPr/>
          </p:nvCxnSpPr>
          <p:spPr>
            <a:xfrm>
              <a:off x="3707904" y="764704"/>
              <a:ext cx="3600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3707904" y="980728"/>
              <a:ext cx="360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ector reto 7"/>
            <p:cNvCxnSpPr/>
            <p:nvPr/>
          </p:nvCxnSpPr>
          <p:spPr>
            <a:xfrm>
              <a:off x="5652120" y="748646"/>
              <a:ext cx="360040"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Conector reto 8"/>
            <p:cNvCxnSpPr/>
            <p:nvPr/>
          </p:nvCxnSpPr>
          <p:spPr>
            <a:xfrm>
              <a:off x="5652120" y="1001207"/>
              <a:ext cx="36004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Conector reto 9"/>
            <p:cNvCxnSpPr/>
            <p:nvPr/>
          </p:nvCxnSpPr>
          <p:spPr>
            <a:xfrm>
              <a:off x="6948264" y="736492"/>
              <a:ext cx="360040"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Conector reto 10"/>
            <p:cNvCxnSpPr/>
            <p:nvPr/>
          </p:nvCxnSpPr>
          <p:spPr>
            <a:xfrm>
              <a:off x="6948264" y="980728"/>
              <a:ext cx="36004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CaixaDeTexto 11"/>
            <p:cNvSpPr txBox="1"/>
            <p:nvPr/>
          </p:nvSpPr>
          <p:spPr>
            <a:xfrm>
              <a:off x="4025514" y="630764"/>
              <a:ext cx="1194558" cy="261610"/>
            </a:xfrm>
            <a:prstGeom prst="rect">
              <a:avLst/>
            </a:prstGeom>
            <a:noFill/>
          </p:spPr>
          <p:txBody>
            <a:bodyPr wrap="none" rtlCol="0">
              <a:spAutoFit/>
            </a:bodyPr>
            <a:lstStyle/>
            <a:p>
              <a:r>
                <a:rPr lang="pt-BR" sz="1100" b="1" dirty="0" smtClean="0"/>
                <a:t>Rio São Francisco</a:t>
              </a:r>
              <a:endParaRPr lang="pt-BR" sz="1100" b="1" dirty="0"/>
            </a:p>
          </p:txBody>
        </p:sp>
        <p:sp>
          <p:nvSpPr>
            <p:cNvPr id="13" name="CaixaDeTexto 12"/>
            <p:cNvSpPr txBox="1"/>
            <p:nvPr/>
          </p:nvSpPr>
          <p:spPr>
            <a:xfrm>
              <a:off x="4016990" y="863134"/>
              <a:ext cx="1491114" cy="261610"/>
            </a:xfrm>
            <a:prstGeom prst="rect">
              <a:avLst/>
            </a:prstGeom>
            <a:noFill/>
          </p:spPr>
          <p:txBody>
            <a:bodyPr wrap="none" rtlCol="0">
              <a:spAutoFit/>
            </a:bodyPr>
            <a:lstStyle/>
            <a:p>
              <a:r>
                <a:rPr lang="pt-BR" sz="1100" b="1" dirty="0" smtClean="0"/>
                <a:t>Canal de Aproximação</a:t>
              </a:r>
              <a:endParaRPr lang="pt-BR" sz="1100" b="1" dirty="0"/>
            </a:p>
          </p:txBody>
        </p:sp>
        <p:sp>
          <p:nvSpPr>
            <p:cNvPr id="14" name="CaixaDeTexto 13"/>
            <p:cNvSpPr txBox="1"/>
            <p:nvPr/>
          </p:nvSpPr>
          <p:spPr>
            <a:xfrm>
              <a:off x="5940152" y="620688"/>
              <a:ext cx="484428" cy="261610"/>
            </a:xfrm>
            <a:prstGeom prst="rect">
              <a:avLst/>
            </a:prstGeom>
            <a:noFill/>
          </p:spPr>
          <p:txBody>
            <a:bodyPr wrap="none" rtlCol="0">
              <a:spAutoFit/>
            </a:bodyPr>
            <a:lstStyle/>
            <a:p>
              <a:r>
                <a:rPr lang="pt-BR" sz="1100" b="1" dirty="0" smtClean="0"/>
                <a:t>EBI-1</a:t>
              </a:r>
              <a:endParaRPr lang="pt-BR" sz="1100" b="1" dirty="0"/>
            </a:p>
          </p:txBody>
        </p:sp>
        <p:sp>
          <p:nvSpPr>
            <p:cNvPr id="15" name="CaixaDeTexto 14"/>
            <p:cNvSpPr txBox="1"/>
            <p:nvPr/>
          </p:nvSpPr>
          <p:spPr>
            <a:xfrm>
              <a:off x="5940152" y="863134"/>
              <a:ext cx="867545" cy="261610"/>
            </a:xfrm>
            <a:prstGeom prst="rect">
              <a:avLst/>
            </a:prstGeom>
            <a:noFill/>
          </p:spPr>
          <p:txBody>
            <a:bodyPr wrap="none" rtlCol="0">
              <a:spAutoFit/>
            </a:bodyPr>
            <a:lstStyle/>
            <a:p>
              <a:r>
                <a:rPr lang="pt-BR" sz="1100" b="1" dirty="0" smtClean="0"/>
                <a:t>Res. Tucutu</a:t>
              </a:r>
              <a:endParaRPr lang="pt-BR" sz="1100" b="1" dirty="0"/>
            </a:p>
          </p:txBody>
        </p:sp>
        <p:sp>
          <p:nvSpPr>
            <p:cNvPr id="16" name="CaixaDeTexto 15"/>
            <p:cNvSpPr txBox="1"/>
            <p:nvPr/>
          </p:nvSpPr>
          <p:spPr>
            <a:xfrm>
              <a:off x="7236296" y="578833"/>
              <a:ext cx="1107996" cy="261610"/>
            </a:xfrm>
            <a:prstGeom prst="rect">
              <a:avLst/>
            </a:prstGeom>
            <a:noFill/>
          </p:spPr>
          <p:txBody>
            <a:bodyPr wrap="none" rtlCol="0">
              <a:spAutoFit/>
            </a:bodyPr>
            <a:lstStyle/>
            <a:p>
              <a:r>
                <a:rPr lang="pt-BR" sz="1100" b="1" dirty="0" smtClean="0"/>
                <a:t>Res. Terra Nova</a:t>
              </a:r>
              <a:endParaRPr lang="pt-BR" sz="1100" b="1" dirty="0"/>
            </a:p>
          </p:txBody>
        </p:sp>
        <p:sp>
          <p:nvSpPr>
            <p:cNvPr id="17" name="CaixaDeTexto 16"/>
            <p:cNvSpPr txBox="1"/>
            <p:nvPr/>
          </p:nvSpPr>
          <p:spPr>
            <a:xfrm>
              <a:off x="7236296" y="840096"/>
              <a:ext cx="484428" cy="261610"/>
            </a:xfrm>
            <a:prstGeom prst="rect">
              <a:avLst/>
            </a:prstGeom>
            <a:noFill/>
          </p:spPr>
          <p:txBody>
            <a:bodyPr wrap="none" rtlCol="0">
              <a:spAutoFit/>
            </a:bodyPr>
            <a:lstStyle/>
            <a:p>
              <a:r>
                <a:rPr lang="pt-BR" sz="1100" b="1" dirty="0" smtClean="0"/>
                <a:t>EBI-2</a:t>
              </a:r>
              <a:endParaRPr lang="pt-BR" sz="1100" b="1" dirty="0"/>
            </a:p>
          </p:txBody>
        </p:sp>
      </p:grpSp>
      <p:pic>
        <p:nvPicPr>
          <p:cNvPr id="19" name="Imagem 18"/>
          <p:cNvPicPr>
            <a:picLocks noChangeAspect="1"/>
          </p:cNvPicPr>
          <p:nvPr/>
        </p:nvPicPr>
        <p:blipFill rotWithShape="1">
          <a:blip r:embed="rId4"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5">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471279" y="254008"/>
            <a:ext cx="2203273" cy="2377486"/>
          </a:xfrm>
          <a:prstGeom prst="rect">
            <a:avLst/>
          </a:prstGeom>
        </p:spPr>
      </p:pic>
      <p:sp>
        <p:nvSpPr>
          <p:cNvPr id="20" name="CaixaDeTexto 19"/>
          <p:cNvSpPr txBox="1"/>
          <p:nvPr/>
        </p:nvSpPr>
        <p:spPr>
          <a:xfrm>
            <a:off x="164583" y="436566"/>
            <a:ext cx="5146345" cy="369332"/>
          </a:xfrm>
          <a:prstGeom prst="rect">
            <a:avLst/>
          </a:prstGeom>
          <a:noFill/>
        </p:spPr>
        <p:txBody>
          <a:bodyPr wrap="none" rtlCol="0">
            <a:spAutoFit/>
          </a:bodyPr>
          <a:lstStyle/>
          <a:p>
            <a:r>
              <a:rPr lang="pt-BR" i="1" dirty="0" smtClean="0"/>
              <a:t>Subprogramas de Monitoramento da Fauna Aquática</a:t>
            </a:r>
            <a:endParaRPr lang="pt-BR" i="1" dirty="0"/>
          </a:p>
        </p:txBody>
      </p:sp>
      <p:pic>
        <p:nvPicPr>
          <p:cNvPr id="21"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2" name="Conector reto 21"/>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2678070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m 18"/>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5">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471279" y="254008"/>
            <a:ext cx="2203273" cy="2377486"/>
          </a:xfrm>
          <a:prstGeom prst="rect">
            <a:avLst/>
          </a:prstGeom>
        </p:spPr>
      </p:pic>
      <p:sp>
        <p:nvSpPr>
          <p:cNvPr id="20" name="CaixaDeTexto 19"/>
          <p:cNvSpPr txBox="1"/>
          <p:nvPr/>
        </p:nvSpPr>
        <p:spPr>
          <a:xfrm>
            <a:off x="164583" y="436566"/>
            <a:ext cx="4953664" cy="369332"/>
          </a:xfrm>
          <a:prstGeom prst="rect">
            <a:avLst/>
          </a:prstGeom>
          <a:noFill/>
        </p:spPr>
        <p:txBody>
          <a:bodyPr wrap="none" rtlCol="0">
            <a:spAutoFit/>
          </a:bodyPr>
          <a:lstStyle/>
          <a:p>
            <a:r>
              <a:rPr lang="pt-BR" i="1" dirty="0" smtClean="0"/>
              <a:t>Subprogramas </a:t>
            </a:r>
            <a:r>
              <a:rPr lang="pt-BR" i="1" dirty="0" smtClean="0"/>
              <a:t>Resgate e Monitoramento </a:t>
            </a:r>
            <a:r>
              <a:rPr lang="pt-BR" i="1" dirty="0" smtClean="0"/>
              <a:t>de Fauna</a:t>
            </a:r>
            <a:endParaRPr lang="pt-BR" i="1" dirty="0"/>
          </a:p>
        </p:txBody>
      </p:sp>
      <p:pic>
        <p:nvPicPr>
          <p:cNvPr id="21"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2" name="Conector reto 21"/>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aixaDeTexto 6">
            <a:extLst>
              <a:ext uri="{FF2B5EF4-FFF2-40B4-BE49-F238E27FC236}"/>
            </a:extLst>
          </p:cNvPr>
          <p:cNvSpPr txBox="1"/>
          <p:nvPr/>
        </p:nvSpPr>
        <p:spPr>
          <a:xfrm>
            <a:off x="395536" y="980728"/>
            <a:ext cx="4303871" cy="2677656"/>
          </a:xfrm>
          <a:prstGeom prst="rect">
            <a:avLst/>
          </a:prstGeom>
          <a:noFill/>
        </p:spPr>
        <p:txBody>
          <a:bodyPr wrap="none">
            <a:spAutoFit/>
          </a:bodyPr>
          <a:lstStyle/>
          <a:p>
            <a:pPr algn="just" eaLnBrk="1" fontAlgn="auto" hangingPunct="1">
              <a:spcBef>
                <a:spcPts val="0"/>
              </a:spcBef>
              <a:spcAft>
                <a:spcPts val="0"/>
              </a:spcAft>
              <a:defRPr/>
            </a:pPr>
            <a:r>
              <a:rPr lang="pt-BR" sz="2800" b="1" dirty="0" smtClean="0">
                <a:solidFill>
                  <a:schemeClr val="accent5">
                    <a:lumMod val="50000"/>
                  </a:schemeClr>
                </a:solidFill>
                <a:cs typeface="Arial" panose="020B0604020202020204" pitchFamily="34" charset="0"/>
              </a:rPr>
              <a:t>326 espécies – Terrestres</a:t>
            </a:r>
          </a:p>
          <a:p>
            <a:pPr algn="just" eaLnBrk="1" fontAlgn="auto" hangingPunct="1">
              <a:spcBef>
                <a:spcPts val="0"/>
              </a:spcBef>
              <a:spcAft>
                <a:spcPts val="0"/>
              </a:spcAft>
              <a:defRPr/>
            </a:pPr>
            <a:endParaRPr lang="pt-BR" sz="2800" b="1" dirty="0">
              <a:solidFill>
                <a:schemeClr val="accent6">
                  <a:lumMod val="50000"/>
                </a:schemeClr>
              </a:solidFill>
              <a:cs typeface="Arial" panose="020B0604020202020204" pitchFamily="34" charset="0"/>
            </a:endParaRPr>
          </a:p>
          <a:p>
            <a:pPr algn="just" eaLnBrk="1" fontAlgn="auto" hangingPunct="1">
              <a:spcBef>
                <a:spcPts val="0"/>
              </a:spcBef>
              <a:spcAft>
                <a:spcPts val="0"/>
              </a:spcAft>
              <a:defRPr/>
            </a:pPr>
            <a:r>
              <a:rPr lang="pt-BR" sz="2800" b="1" dirty="0" err="1">
                <a:solidFill>
                  <a:schemeClr val="accent6">
                    <a:lumMod val="50000"/>
                  </a:schemeClr>
                </a:solidFill>
                <a:cs typeface="Arial" panose="020B0604020202020204" pitchFamily="34" charset="0"/>
              </a:rPr>
              <a:t>Avifauna</a:t>
            </a:r>
            <a:r>
              <a:rPr lang="pt-BR" sz="2800" b="1" dirty="0">
                <a:solidFill>
                  <a:schemeClr val="accent6">
                    <a:lumMod val="50000"/>
                  </a:schemeClr>
                </a:solidFill>
                <a:cs typeface="Arial" panose="020B0604020202020204" pitchFamily="34" charset="0"/>
              </a:rPr>
              <a:t> – 202 espécies</a:t>
            </a:r>
          </a:p>
          <a:p>
            <a:pPr algn="just" eaLnBrk="1" fontAlgn="auto" hangingPunct="1">
              <a:spcBef>
                <a:spcPts val="0"/>
              </a:spcBef>
              <a:spcAft>
                <a:spcPts val="0"/>
              </a:spcAft>
              <a:defRPr/>
            </a:pPr>
            <a:r>
              <a:rPr lang="pt-BR" sz="2800" b="1" dirty="0" err="1">
                <a:solidFill>
                  <a:schemeClr val="accent6">
                    <a:lumMod val="50000"/>
                  </a:schemeClr>
                </a:solidFill>
                <a:cs typeface="Arial" panose="020B0604020202020204" pitchFamily="34" charset="0"/>
              </a:rPr>
              <a:t>Herpetofauna</a:t>
            </a:r>
            <a:r>
              <a:rPr lang="pt-BR" sz="2800" b="1" dirty="0">
                <a:solidFill>
                  <a:schemeClr val="accent6">
                    <a:lumMod val="50000"/>
                  </a:schemeClr>
                </a:solidFill>
                <a:cs typeface="Arial" panose="020B0604020202020204" pitchFamily="34" charset="0"/>
              </a:rPr>
              <a:t> – 45 espécies</a:t>
            </a:r>
          </a:p>
          <a:p>
            <a:pPr algn="just" eaLnBrk="1" fontAlgn="auto" hangingPunct="1">
              <a:spcBef>
                <a:spcPts val="0"/>
              </a:spcBef>
              <a:spcAft>
                <a:spcPts val="0"/>
              </a:spcAft>
              <a:defRPr/>
            </a:pPr>
            <a:r>
              <a:rPr lang="pt-BR" sz="2800" b="1" dirty="0" err="1">
                <a:solidFill>
                  <a:schemeClr val="accent6">
                    <a:lumMod val="50000"/>
                  </a:schemeClr>
                </a:solidFill>
                <a:cs typeface="Arial" panose="020B0604020202020204" pitchFamily="34" charset="0"/>
              </a:rPr>
              <a:t>Mastofauna</a:t>
            </a:r>
            <a:r>
              <a:rPr lang="pt-BR" sz="2800" b="1" dirty="0">
                <a:solidFill>
                  <a:schemeClr val="accent6">
                    <a:lumMod val="50000"/>
                  </a:schemeClr>
                </a:solidFill>
                <a:cs typeface="Arial" panose="020B0604020202020204" pitchFamily="34" charset="0"/>
              </a:rPr>
              <a:t> – 37 espécies</a:t>
            </a:r>
          </a:p>
          <a:p>
            <a:pPr algn="just" eaLnBrk="1" fontAlgn="auto" hangingPunct="1">
              <a:spcBef>
                <a:spcPts val="0"/>
              </a:spcBef>
              <a:spcAft>
                <a:spcPts val="0"/>
              </a:spcAft>
              <a:defRPr/>
            </a:pPr>
            <a:r>
              <a:rPr lang="pt-BR" sz="2800" b="1" dirty="0" err="1">
                <a:solidFill>
                  <a:schemeClr val="accent6">
                    <a:lumMod val="50000"/>
                  </a:schemeClr>
                </a:solidFill>
                <a:cs typeface="Arial" panose="020B0604020202020204" pitchFamily="34" charset="0"/>
              </a:rPr>
              <a:t>Entomofauna</a:t>
            </a:r>
            <a:r>
              <a:rPr lang="pt-BR" sz="2800" b="1" dirty="0">
                <a:solidFill>
                  <a:schemeClr val="accent6">
                    <a:lumMod val="50000"/>
                  </a:schemeClr>
                </a:solidFill>
                <a:cs typeface="Arial" panose="020B0604020202020204" pitchFamily="34" charset="0"/>
              </a:rPr>
              <a:t> – 42 espécies</a:t>
            </a:r>
          </a:p>
        </p:txBody>
      </p:sp>
      <p:pic>
        <p:nvPicPr>
          <p:cNvPr id="1026" name="Picture 2" descr="C:\Users\Luiz Cezar\Desktop\NOVEMBRO 2017\GERAL 2014.1\Nova pasta (3)\2012\CHESF\fotoscema\cetas\IMG_2031.JPG"/>
          <p:cNvPicPr>
            <a:picLocks noChangeAspect="1" noChangeArrowheads="1"/>
          </p:cNvPicPr>
          <p:nvPr/>
        </p:nvPicPr>
        <p:blipFill>
          <a:blip r:embed="rId7" cstate="print"/>
          <a:srcRect/>
          <a:stretch>
            <a:fillRect/>
          </a:stretch>
        </p:blipFill>
        <p:spPr bwMode="auto">
          <a:xfrm>
            <a:off x="4499992" y="3645024"/>
            <a:ext cx="4572000" cy="3049488"/>
          </a:xfrm>
          <a:prstGeom prst="rect">
            <a:avLst/>
          </a:prstGeom>
          <a:noFill/>
        </p:spPr>
      </p:pic>
      <p:sp>
        <p:nvSpPr>
          <p:cNvPr id="1028" name="AutoShape 4" descr="https://mail.google.com/mail/u/0?ui=2&amp;ik=5a01a9a2c9&amp;attid=0.2&amp;permmsgid=msg-f:1619109692728636160&amp;th=16783bafe77b7300&amp;view=fimg&amp;sz=s0-l75-ft&amp;attbid=ANGjdJ9dvn-8b2HjEjvUSYLxf-ri3nCBPPS00JMTuJxq_WoXGrydf4_IxTbi82vqD76nENMHkV9OHxhqEKxzTDRs1eXwUWqZ4BwEzR1byTfv1czw1TYXysbmLI1reLw&amp;disp=emb&amp;realattid=16783ba5c05207cf5f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https://mail.google.com/mail/u/0?ui=2&amp;ik=5a01a9a2c9&amp;attid=0.2&amp;permmsgid=msg-f:1619109692728636160&amp;th=16783bafe77b7300&amp;view=fimg&amp;sz=s0-l75-ft&amp;attbid=ANGjdJ9dvn-8b2HjEjvUSYLxf-ri3nCBPPS00JMTuJxq_WoXGrydf4_IxTbi82vqD76nENMHkV9OHxhqEKxzTDRs1eXwUWqZ4BwEzR1byTfv1czw1TYXysbmLI1reLw&amp;disp=emb&amp;realattid=16783ba5c05207cf5f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 xmlns:p14="http://schemas.microsoft.com/office/powerpoint/2010/main" val="12678070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m 18"/>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5">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940727" y="260648"/>
            <a:ext cx="2203273" cy="2377486"/>
          </a:xfrm>
          <a:prstGeom prst="rect">
            <a:avLst/>
          </a:prstGeom>
        </p:spPr>
      </p:pic>
      <p:sp>
        <p:nvSpPr>
          <p:cNvPr id="20" name="CaixaDeTexto 19"/>
          <p:cNvSpPr txBox="1"/>
          <p:nvPr/>
        </p:nvSpPr>
        <p:spPr>
          <a:xfrm>
            <a:off x="164583" y="436566"/>
            <a:ext cx="4953664" cy="369332"/>
          </a:xfrm>
          <a:prstGeom prst="rect">
            <a:avLst/>
          </a:prstGeom>
          <a:noFill/>
        </p:spPr>
        <p:txBody>
          <a:bodyPr wrap="none" rtlCol="0">
            <a:spAutoFit/>
          </a:bodyPr>
          <a:lstStyle/>
          <a:p>
            <a:r>
              <a:rPr lang="pt-BR" i="1" dirty="0" smtClean="0"/>
              <a:t>Subprogramas </a:t>
            </a:r>
            <a:r>
              <a:rPr lang="pt-BR" i="1" dirty="0" smtClean="0"/>
              <a:t>Resgate e Monitoramento </a:t>
            </a:r>
            <a:r>
              <a:rPr lang="pt-BR" i="1" dirty="0" smtClean="0"/>
              <a:t>de Fauna</a:t>
            </a:r>
            <a:endParaRPr lang="pt-BR" i="1" dirty="0"/>
          </a:p>
        </p:txBody>
      </p:sp>
      <p:pic>
        <p:nvPicPr>
          <p:cNvPr id="21"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2" name="Conector reto 21"/>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Imagem 6"/>
          <p:cNvPicPr>
            <a:picLocks noChangeAspect="1" noChangeArrowheads="1"/>
          </p:cNvPicPr>
          <p:nvPr/>
        </p:nvPicPr>
        <p:blipFill>
          <a:blip r:embed="rId7" cstate="print"/>
          <a:srcRect l="-21" t="-37" r="-21" b="-37"/>
          <a:stretch>
            <a:fillRect/>
          </a:stretch>
        </p:blipFill>
        <p:spPr bwMode="auto">
          <a:xfrm>
            <a:off x="899592" y="1448898"/>
            <a:ext cx="7272808" cy="4240484"/>
          </a:xfrm>
          <a:prstGeom prst="rect">
            <a:avLst/>
          </a:prstGeom>
          <a:solidFill>
            <a:srgbClr val="FFFFFF"/>
          </a:solidFill>
          <a:ln w="9525">
            <a:noFill/>
            <a:miter lim="800000"/>
            <a:headEnd/>
            <a:tailEnd/>
          </a:ln>
        </p:spPr>
      </p:pic>
      <p:sp>
        <p:nvSpPr>
          <p:cNvPr id="12" name="CaixaDeTexto 11">
            <a:extLst>
              <a:ext uri="{FF2B5EF4-FFF2-40B4-BE49-F238E27FC236}"/>
            </a:extLst>
          </p:cNvPr>
          <p:cNvSpPr txBox="1"/>
          <p:nvPr/>
        </p:nvSpPr>
        <p:spPr>
          <a:xfrm>
            <a:off x="395536" y="1052736"/>
            <a:ext cx="7812360" cy="553998"/>
          </a:xfrm>
          <a:prstGeom prst="rect">
            <a:avLst/>
          </a:prstGeom>
          <a:noFill/>
        </p:spPr>
        <p:txBody>
          <a:bodyPr wrap="square">
            <a:spAutoFit/>
          </a:bodyPr>
          <a:lstStyle/>
          <a:p>
            <a:pPr algn="ctr" eaLnBrk="1" fontAlgn="auto" hangingPunct="1">
              <a:spcBef>
                <a:spcPts val="0"/>
              </a:spcBef>
              <a:spcAft>
                <a:spcPts val="0"/>
              </a:spcAft>
              <a:defRPr/>
            </a:pPr>
            <a:r>
              <a:rPr lang="pt-BR" sz="1000" b="1" cap="small" dirty="0">
                <a:latin typeface="Arial" panose="020B0604020202020204" pitchFamily="34" charset="0"/>
                <a:cs typeface="Arial" panose="020B0604020202020204" pitchFamily="34" charset="0"/>
              </a:rPr>
              <a:t>Proposta para a criação da Unidade de Conservação </a:t>
            </a:r>
            <a:endParaRPr lang="pt-BR" sz="1000" dirty="0">
              <a:latin typeface="Arial" panose="020B0604020202020204" pitchFamily="34" charset="0"/>
              <a:cs typeface="Arial" panose="020B0604020202020204" pitchFamily="34" charset="0"/>
            </a:endParaRPr>
          </a:p>
          <a:p>
            <a:pPr algn="ctr">
              <a:defRPr/>
            </a:pPr>
            <a:r>
              <a:rPr lang="pt-BR" sz="1000" b="1" cap="small" dirty="0">
                <a:latin typeface="Arial" panose="020B0604020202020204" pitchFamily="34" charset="0"/>
                <a:cs typeface="Arial" panose="020B0604020202020204" pitchFamily="34" charset="0"/>
              </a:rPr>
              <a:t>Refúgio de Vida Silvestre Serras </a:t>
            </a:r>
            <a:r>
              <a:rPr lang="pt-BR" sz="1000" b="1" cap="small" dirty="0" err="1" smtClean="0">
                <a:latin typeface="Arial" panose="020B0604020202020204" pitchFamily="34" charset="0"/>
                <a:cs typeface="Arial" panose="020B0604020202020204" pitchFamily="34" charset="0"/>
              </a:rPr>
              <a:t>CaatingueirasSalgueiro</a:t>
            </a:r>
            <a:r>
              <a:rPr lang="pt-BR" sz="1000" b="1" cap="small" dirty="0" smtClean="0">
                <a:latin typeface="Arial" panose="020B0604020202020204" pitchFamily="34" charset="0"/>
                <a:cs typeface="Arial" panose="020B0604020202020204" pitchFamily="34" charset="0"/>
              </a:rPr>
              <a:t> e </a:t>
            </a:r>
            <a:r>
              <a:rPr lang="pt-BR" sz="1000" b="1" cap="small" dirty="0" err="1" smtClean="0">
                <a:latin typeface="Arial" panose="020B0604020202020204" pitchFamily="34" charset="0"/>
                <a:cs typeface="Arial" panose="020B0604020202020204" pitchFamily="34" charset="0"/>
              </a:rPr>
              <a:t>Cabrobó</a:t>
            </a:r>
            <a:r>
              <a:rPr lang="pt-BR" sz="1000" b="1" cap="small" dirty="0" smtClean="0">
                <a:latin typeface="Arial" panose="020B0604020202020204" pitchFamily="34" charset="0"/>
                <a:cs typeface="Arial" panose="020B0604020202020204" pitchFamily="34" charset="0"/>
              </a:rPr>
              <a:t>, Pernambuco -</a:t>
            </a:r>
            <a:endParaRPr lang="pt-BR" sz="1000" dirty="0">
              <a:latin typeface="Arial" panose="020B0604020202020204" pitchFamily="34" charset="0"/>
              <a:cs typeface="Arial" panose="020B0604020202020204" pitchFamily="34" charset="0"/>
            </a:endParaRPr>
          </a:p>
          <a:p>
            <a:pPr algn="just" eaLnBrk="1" fontAlgn="auto" hangingPunct="1">
              <a:spcBef>
                <a:spcPts val="0"/>
              </a:spcBef>
              <a:spcAft>
                <a:spcPts val="0"/>
              </a:spcAft>
              <a:defRPr/>
            </a:pPr>
            <a:r>
              <a:rPr lang="pt-BR" sz="1000" b="1" cap="small" dirty="0">
                <a:latin typeface="Arial" panose="020B0604020202020204" pitchFamily="34" charset="0"/>
                <a:cs typeface="Arial" panose="020B0604020202020204" pitchFamily="34" charset="0"/>
              </a:rPr>
              <a:t> </a:t>
            </a:r>
            <a:r>
              <a:rPr lang="pt-BR" sz="1000" b="1" cap="small" dirty="0" smtClean="0">
                <a:latin typeface="Arial" panose="020B0604020202020204" pitchFamily="34" charset="0"/>
                <a:cs typeface="Arial" panose="020B0604020202020204" pitchFamily="34" charset="0"/>
              </a:rPr>
              <a:t>-</a:t>
            </a:r>
            <a:endParaRPr lang="pt-BR" sz="100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2678070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eo\Documents\Entomofauna Aquática\Resgate FOTOS e PLANILHAS\Resgate Cajazeiras Boa Vista 280915 a 031015\30_09_15\Saída Tunel Cuncas\GPS CJZCUNCA 1 _19\DSCF566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3568" y="2132856"/>
            <a:ext cx="3744416" cy="2660386"/>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3"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4" name="Conector reto 3"/>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aixaDeTexto 4"/>
          <p:cNvSpPr txBox="1"/>
          <p:nvPr/>
        </p:nvSpPr>
        <p:spPr>
          <a:xfrm>
            <a:off x="164583" y="436566"/>
            <a:ext cx="1494063" cy="369332"/>
          </a:xfrm>
          <a:prstGeom prst="rect">
            <a:avLst/>
          </a:prstGeom>
          <a:noFill/>
        </p:spPr>
        <p:txBody>
          <a:bodyPr wrap="none" rtlCol="0">
            <a:spAutoFit/>
          </a:bodyPr>
          <a:lstStyle/>
          <a:p>
            <a:r>
              <a:rPr lang="pt-BR" b="1" dirty="0" smtClean="0"/>
              <a:t>Apresentação</a:t>
            </a:r>
            <a:endParaRPr lang="pt-BR" b="1" dirty="0"/>
          </a:p>
        </p:txBody>
      </p:sp>
      <p:pic>
        <p:nvPicPr>
          <p:cNvPr id="3075" name="Picture 3" descr="C:\Users\Geo\Documents\Entomofauna Aquática\Resgate FOTOS e PLANILHAS\Resgate Cajazeiras Boa Vista 280915 a 031015\30_09_15\Saída Tunel Cuncas\GPS CJZCUNCA 1 _19\DSCF5654.JP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4669929" y="2132856"/>
            <a:ext cx="3851430" cy="2672916"/>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
        <p:nvSpPr>
          <p:cNvPr id="7" name="CaixaDeTexto 6"/>
          <p:cNvSpPr txBox="1"/>
          <p:nvPr/>
        </p:nvSpPr>
        <p:spPr>
          <a:xfrm>
            <a:off x="3937852" y="1628800"/>
            <a:ext cx="1268296" cy="338554"/>
          </a:xfrm>
          <a:prstGeom prst="rect">
            <a:avLst/>
          </a:prstGeom>
          <a:noFill/>
        </p:spPr>
        <p:txBody>
          <a:bodyPr wrap="none" rtlCol="0">
            <a:spAutoFit/>
          </a:bodyPr>
          <a:lstStyle/>
          <a:p>
            <a:r>
              <a:rPr lang="pt-BR" sz="1600" dirty="0" smtClean="0"/>
              <a:t>Túnel </a:t>
            </a:r>
            <a:r>
              <a:rPr lang="pt-BR" sz="1600" dirty="0" err="1" smtClean="0"/>
              <a:t>Cuncas</a:t>
            </a:r>
            <a:endParaRPr lang="pt-BR" sz="1600" dirty="0"/>
          </a:p>
        </p:txBody>
      </p:sp>
    </p:spTree>
    <p:extLst>
      <p:ext uri="{BB962C8B-B14F-4D97-AF65-F5344CB8AC3E}">
        <p14:creationId xmlns="" xmlns:p14="http://schemas.microsoft.com/office/powerpoint/2010/main" val="164638450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m 18"/>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5">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471279" y="254008"/>
            <a:ext cx="2203273" cy="2377486"/>
          </a:xfrm>
          <a:prstGeom prst="rect">
            <a:avLst/>
          </a:prstGeom>
        </p:spPr>
      </p:pic>
      <p:sp>
        <p:nvSpPr>
          <p:cNvPr id="20" name="CaixaDeTexto 19"/>
          <p:cNvSpPr txBox="1"/>
          <p:nvPr/>
        </p:nvSpPr>
        <p:spPr>
          <a:xfrm>
            <a:off x="164583" y="436566"/>
            <a:ext cx="4953664" cy="369332"/>
          </a:xfrm>
          <a:prstGeom prst="rect">
            <a:avLst/>
          </a:prstGeom>
          <a:noFill/>
        </p:spPr>
        <p:txBody>
          <a:bodyPr wrap="none" rtlCol="0">
            <a:spAutoFit/>
          </a:bodyPr>
          <a:lstStyle/>
          <a:p>
            <a:r>
              <a:rPr lang="pt-BR" i="1" dirty="0" smtClean="0"/>
              <a:t>Subprogramas </a:t>
            </a:r>
            <a:r>
              <a:rPr lang="pt-BR" i="1" dirty="0" smtClean="0"/>
              <a:t>Resgate e Monitoramento </a:t>
            </a:r>
            <a:r>
              <a:rPr lang="pt-BR" i="1" dirty="0" smtClean="0"/>
              <a:t>de Fauna</a:t>
            </a:r>
            <a:endParaRPr lang="pt-BR" i="1" dirty="0"/>
          </a:p>
        </p:txBody>
      </p:sp>
      <p:pic>
        <p:nvPicPr>
          <p:cNvPr id="21"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2" name="Conector reto 21"/>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8" name="AutoShape 4" descr="https://mail.google.com/mail/u/0?ui=2&amp;ik=5a01a9a2c9&amp;attid=0.2&amp;permmsgid=msg-f:1619109692728636160&amp;th=16783bafe77b7300&amp;view=fimg&amp;sz=s0-l75-ft&amp;attbid=ANGjdJ9dvn-8b2HjEjvUSYLxf-ri3nCBPPS00JMTuJxq_WoXGrydf4_IxTbi82vqD76nENMHkV9OHxhqEKxzTDRs1eXwUWqZ4BwEzR1byTfv1czw1TYXysbmLI1reLw&amp;disp=emb&amp;realattid=16783ba5c05207cf5f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https://mail.google.com/mail/u/0?ui=2&amp;ik=5a01a9a2c9&amp;attid=0.2&amp;permmsgid=msg-f:1619109692728636160&amp;th=16783bafe77b7300&amp;view=fimg&amp;sz=s0-l75-ft&amp;attbid=ANGjdJ9dvn-8b2HjEjvUSYLxf-ri3nCBPPS00JMTuJxq_WoXGrydf4_IxTbi82vqD76nENMHkV9OHxhqEKxzTDRs1eXwUWqZ4BwEzR1byTfv1czw1TYXysbmLI1reLw&amp;disp=emb&amp;realattid=16783ba5c05207cf5f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93186" name="Picture 2" descr="C:\Users\Luiz Cezar\Desktop\NOVEMBRO 2017\Nova pasta (3)\Downloads\image_6483441.JPG"/>
          <p:cNvPicPr>
            <a:picLocks noChangeAspect="1" noChangeArrowheads="1"/>
          </p:cNvPicPr>
          <p:nvPr/>
        </p:nvPicPr>
        <p:blipFill>
          <a:blip r:embed="rId7" cstate="print"/>
          <a:srcRect/>
          <a:stretch>
            <a:fillRect/>
          </a:stretch>
        </p:blipFill>
        <p:spPr bwMode="auto">
          <a:xfrm>
            <a:off x="35496" y="980729"/>
            <a:ext cx="3882082" cy="2735976"/>
          </a:xfrm>
          <a:prstGeom prst="rect">
            <a:avLst/>
          </a:prstGeom>
          <a:noFill/>
        </p:spPr>
      </p:pic>
      <p:pic>
        <p:nvPicPr>
          <p:cNvPr id="93187" name="Picture 3" descr="C:\Users\Luiz Cezar\Desktop\NOVEMBRO 2017\Nova pasta (3)\Downloads\image_6483441 (1).JPG"/>
          <p:cNvPicPr>
            <a:picLocks noChangeAspect="1" noChangeArrowheads="1"/>
          </p:cNvPicPr>
          <p:nvPr/>
        </p:nvPicPr>
        <p:blipFill>
          <a:blip r:embed="rId8" cstate="print"/>
          <a:srcRect/>
          <a:stretch>
            <a:fillRect/>
          </a:stretch>
        </p:blipFill>
        <p:spPr bwMode="auto">
          <a:xfrm>
            <a:off x="4259966" y="3825044"/>
            <a:ext cx="3624402" cy="2718302"/>
          </a:xfrm>
          <a:prstGeom prst="rect">
            <a:avLst/>
          </a:prstGeom>
          <a:noFill/>
        </p:spPr>
      </p:pic>
      <p:pic>
        <p:nvPicPr>
          <p:cNvPr id="93188" name="Picture 4" descr="C:\Users\Luiz Cezar\Desktop\NOVEMBRO 2017\Nova pasta (3)\Downloads\image_6483441 (2).JPG"/>
          <p:cNvPicPr>
            <a:picLocks noChangeAspect="1" noChangeArrowheads="1"/>
          </p:cNvPicPr>
          <p:nvPr/>
        </p:nvPicPr>
        <p:blipFill>
          <a:blip r:embed="rId9" cstate="print"/>
          <a:srcRect/>
          <a:stretch>
            <a:fillRect/>
          </a:stretch>
        </p:blipFill>
        <p:spPr bwMode="auto">
          <a:xfrm>
            <a:off x="35496" y="3789040"/>
            <a:ext cx="3744416" cy="2808312"/>
          </a:xfrm>
          <a:prstGeom prst="rect">
            <a:avLst/>
          </a:prstGeom>
          <a:noFill/>
        </p:spPr>
      </p:pic>
      <p:pic>
        <p:nvPicPr>
          <p:cNvPr id="93189" name="Picture 5" descr="C:\Users\Luiz Cezar\Desktop\NOVEMBRO 2017\Nova pasta (3)\Downloads\WhatsApp Image 2018-12-06 at 11.21.35.jpeg"/>
          <p:cNvPicPr>
            <a:picLocks noChangeAspect="1" noChangeArrowheads="1"/>
          </p:cNvPicPr>
          <p:nvPr/>
        </p:nvPicPr>
        <p:blipFill>
          <a:blip r:embed="rId10" cstate="print"/>
          <a:srcRect/>
          <a:stretch>
            <a:fillRect/>
          </a:stretch>
        </p:blipFill>
        <p:spPr bwMode="auto">
          <a:xfrm>
            <a:off x="4283968" y="1052736"/>
            <a:ext cx="3552395" cy="2664296"/>
          </a:xfrm>
          <a:prstGeom prst="rect">
            <a:avLst/>
          </a:prstGeom>
          <a:noFill/>
        </p:spPr>
      </p:pic>
    </p:spTree>
    <p:extLst>
      <p:ext uri="{BB962C8B-B14F-4D97-AF65-F5344CB8AC3E}">
        <p14:creationId xmlns="" xmlns:p14="http://schemas.microsoft.com/office/powerpoint/2010/main" val="12678070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m 18"/>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5">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471279" y="254008"/>
            <a:ext cx="2203273" cy="2377486"/>
          </a:xfrm>
          <a:prstGeom prst="rect">
            <a:avLst/>
          </a:prstGeom>
        </p:spPr>
      </p:pic>
      <p:sp>
        <p:nvSpPr>
          <p:cNvPr id="20" name="CaixaDeTexto 19"/>
          <p:cNvSpPr txBox="1"/>
          <p:nvPr/>
        </p:nvSpPr>
        <p:spPr>
          <a:xfrm>
            <a:off x="164583" y="436566"/>
            <a:ext cx="4953664" cy="369332"/>
          </a:xfrm>
          <a:prstGeom prst="rect">
            <a:avLst/>
          </a:prstGeom>
          <a:noFill/>
        </p:spPr>
        <p:txBody>
          <a:bodyPr wrap="none" rtlCol="0">
            <a:spAutoFit/>
          </a:bodyPr>
          <a:lstStyle/>
          <a:p>
            <a:r>
              <a:rPr lang="pt-BR" i="1" dirty="0" smtClean="0"/>
              <a:t>Subprogramas Resgate </a:t>
            </a:r>
            <a:r>
              <a:rPr lang="pt-BR" i="1" dirty="0" smtClean="0"/>
              <a:t>e Monitoramento de </a:t>
            </a:r>
            <a:r>
              <a:rPr lang="pt-BR" i="1" dirty="0" smtClean="0"/>
              <a:t>Fauna</a:t>
            </a:r>
            <a:endParaRPr lang="pt-BR" i="1" dirty="0"/>
          </a:p>
        </p:txBody>
      </p:sp>
      <p:pic>
        <p:nvPicPr>
          <p:cNvPr id="21"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2" name="Conector reto 21"/>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3"/>
          <p:cNvSpPr txBox="1">
            <a:spLocks noChangeArrowheads="1"/>
          </p:cNvSpPr>
          <p:nvPr/>
        </p:nvSpPr>
        <p:spPr>
          <a:xfrm>
            <a:off x="395288" y="2708275"/>
            <a:ext cx="8280400" cy="2881313"/>
          </a:xfrm>
          <a:prstGeom prst="rect">
            <a:avLst/>
          </a:prstGeom>
        </p:spPr>
        <p:txBody>
          <a:bodyPr/>
          <a:lstStyle/>
          <a:p>
            <a:pPr marL="742950" marR="0" lvl="1" indent="-285750" algn="ctr" defTabSz="914400" rtl="0" eaLnBrk="1" fontAlgn="auto" latinLnBrk="0" hangingPunct="1">
              <a:lnSpc>
                <a:spcPct val="100000"/>
              </a:lnSpc>
              <a:spcBef>
                <a:spcPct val="20000"/>
              </a:spcBef>
              <a:spcAft>
                <a:spcPts val="0"/>
              </a:spcAft>
              <a:buClrTx/>
              <a:buSzTx/>
              <a:buFont typeface="Wingdings" pitchFamily="2" charset="2"/>
              <a:buNone/>
              <a:tabLst/>
              <a:defRPr/>
            </a:pPr>
            <a:r>
              <a:rPr lang="pt-BR" sz="2400" b="1" i="1" dirty="0" smtClean="0">
                <a:effectLst>
                  <a:outerShdw blurRad="38100" dist="38100" dir="2700000" algn="tl">
                    <a:srgbClr val="000000">
                      <a:alpha val="43137"/>
                    </a:srgbClr>
                  </a:outerShdw>
                </a:effectLst>
              </a:rPr>
              <a:t>Parte  da Caatinga Brasileira CE-PE-PB e RN - PISF </a:t>
            </a:r>
            <a:r>
              <a:rPr lang="pt-BR" sz="2400" i="1" dirty="0" smtClean="0">
                <a:effectLst>
                  <a:outerShdw blurRad="38100" dist="38100" dir="2700000" algn="tl">
                    <a:srgbClr val="000000">
                      <a:alpha val="43137"/>
                    </a:srgbClr>
                  </a:outerShdw>
                </a:effectLst>
              </a:rPr>
              <a:t>hoje </a:t>
            </a:r>
            <a:r>
              <a:rPr lang="pt-BR" sz="2400" b="1" i="1" dirty="0" smtClean="0">
                <a:effectLst>
                  <a:outerShdw blurRad="38100" dist="38100" dir="2700000" algn="tl">
                    <a:srgbClr val="000000">
                      <a:alpha val="43137"/>
                    </a:srgbClr>
                  </a:outerShdw>
                </a:effectLst>
              </a:rPr>
              <a:t>está condicionada a </a:t>
            </a:r>
            <a:r>
              <a:rPr kumimoji="0" lang="pt-BR" sz="2400" b="1" i="1"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recuperação e </a:t>
            </a:r>
            <a:r>
              <a:rPr lang="pt-BR" sz="2400" b="1" i="1" noProof="0" dirty="0" smtClean="0">
                <a:effectLst>
                  <a:outerShdw blurRad="38100" dist="38100" dir="2700000" algn="tl">
                    <a:srgbClr val="000000">
                      <a:alpha val="43137"/>
                    </a:srgbClr>
                  </a:outerShdw>
                </a:effectLst>
              </a:rPr>
              <a:t>c</a:t>
            </a:r>
            <a:r>
              <a:rPr kumimoji="0" lang="pt-BR" sz="2400" b="1" i="1"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onservação do Cerrado</a:t>
            </a:r>
            <a:r>
              <a:rPr kumimoji="0" lang="pt-BR" sz="2400" b="1" i="1"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a:t>
            </a:r>
            <a:r>
              <a:rPr kumimoji="0" lang="pt-BR" sz="2400" b="1" i="1" u="none" strike="noStrike" kern="1200" cap="none" spc="0" normalizeH="0" noProof="0" dirty="0" smtClean="0">
                <a:ln>
                  <a:noFill/>
                </a:ln>
                <a:solidFill>
                  <a:schemeClr val="tx1"/>
                </a:solidFill>
                <a:uLnTx/>
                <a:uFillTx/>
                <a:latin typeface="+mn-lt"/>
                <a:ea typeface="+mn-ea"/>
                <a:cs typeface="+mn-cs"/>
              </a:rPr>
              <a:t>este </a:t>
            </a:r>
            <a:r>
              <a:rPr kumimoji="0" lang="pt-BR" sz="2400" b="1" i="1"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associado ao Rio São Francisco.</a:t>
            </a:r>
            <a:endParaRPr kumimoji="0" lang="pt-BR" sz="2400" b="1" i="1"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742950" marR="0" lvl="1" indent="-285750" algn="ctr"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pt-BR" sz="32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742950" marR="0" lvl="1" indent="-285750" algn="ctr"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pt-BR" sz="32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742950" marR="0" lvl="1" indent="-285750" algn="ctr" defTabSz="914400" rtl="0" eaLnBrk="1" fontAlgn="auto" latinLnBrk="0" hangingPunct="1">
              <a:lnSpc>
                <a:spcPct val="100000"/>
              </a:lnSpc>
              <a:spcBef>
                <a:spcPct val="20000"/>
              </a:spcBef>
              <a:spcAft>
                <a:spcPts val="0"/>
              </a:spcAft>
              <a:buClrTx/>
              <a:buSzTx/>
              <a:buFont typeface="Wingdings" pitchFamily="2" charset="2"/>
              <a:buNone/>
              <a:tabLst/>
              <a:defRPr/>
            </a:pPr>
            <a:r>
              <a:rPr kumimoji="0" lang="pt-BR" sz="32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Obrigado.</a:t>
            </a:r>
          </a:p>
          <a:p>
            <a:pPr marL="742950" marR="0" lvl="1" indent="-285750" algn="ctr" defTabSz="914400" rtl="0" eaLnBrk="1" fontAlgn="auto" latinLnBrk="0" hangingPunct="1">
              <a:lnSpc>
                <a:spcPct val="100000"/>
              </a:lnSpc>
              <a:spcBef>
                <a:spcPct val="20000"/>
              </a:spcBef>
              <a:spcAft>
                <a:spcPts val="0"/>
              </a:spcAft>
              <a:buClrTx/>
              <a:buSzTx/>
              <a:buFont typeface="Wingdings" pitchFamily="2" charset="2"/>
              <a:buNone/>
              <a:tabLst/>
              <a:defRPr/>
            </a:pPr>
            <a:r>
              <a:rPr kumimoji="0" lang="pt-BR" sz="32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pt-BR" sz="24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pt-BR" sz="24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12678070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m 33"/>
          <p:cNvPicPr>
            <a:picLocks noChangeAspect="1"/>
          </p:cNvPicPr>
          <p:nvPr/>
        </p:nvPicPr>
        <p:blipFill rotWithShape="1">
          <a:blip r:embed="rId2" cstate="print">
            <a:clrChange>
              <a:clrFrom>
                <a:srgbClr val="FFFCE6"/>
              </a:clrFrom>
              <a:clrTo>
                <a:srgbClr val="FFFCE6">
                  <a:alpha val="0"/>
                </a:srgbClr>
              </a:clrTo>
            </a:clrChange>
            <a:lum bright="70000" contrast="-70000"/>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3104" t="2625" r="3055" b="3709"/>
          <a:stretch/>
        </p:blipFill>
        <p:spPr>
          <a:xfrm>
            <a:off x="6816440" y="115411"/>
            <a:ext cx="2203273" cy="2377486"/>
          </a:xfrm>
          <a:prstGeom prst="rect">
            <a:avLst/>
          </a:prstGeom>
        </p:spPr>
      </p:pic>
      <p:sp>
        <p:nvSpPr>
          <p:cNvPr id="3" name="Retângulo 2"/>
          <p:cNvSpPr/>
          <p:nvPr/>
        </p:nvSpPr>
        <p:spPr>
          <a:xfrm>
            <a:off x="1065506" y="3039710"/>
            <a:ext cx="749116" cy="369332"/>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pt-BR" dirty="0" smtClean="0"/>
              <a:t>Fauna</a:t>
            </a:r>
            <a:endParaRPr lang="pt-BR" dirty="0"/>
          </a:p>
        </p:txBody>
      </p:sp>
      <p:sp>
        <p:nvSpPr>
          <p:cNvPr id="4" name="Retângulo 3"/>
          <p:cNvSpPr/>
          <p:nvPr/>
        </p:nvSpPr>
        <p:spPr>
          <a:xfrm>
            <a:off x="2112326" y="1474540"/>
            <a:ext cx="803490" cy="307777"/>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r>
              <a:rPr lang="pt-BR" sz="1400" b="1" dirty="0" smtClean="0"/>
              <a:t>Resgate </a:t>
            </a:r>
          </a:p>
        </p:txBody>
      </p:sp>
      <p:sp>
        <p:nvSpPr>
          <p:cNvPr id="5" name="Retângulo 4"/>
          <p:cNvSpPr/>
          <p:nvPr/>
        </p:nvSpPr>
        <p:spPr>
          <a:xfrm>
            <a:off x="2062216" y="4579236"/>
            <a:ext cx="1411477" cy="307777"/>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r>
              <a:rPr lang="pt-BR" sz="1400" b="1" dirty="0" smtClean="0"/>
              <a:t>Monitoramento </a:t>
            </a:r>
          </a:p>
        </p:txBody>
      </p:sp>
      <p:sp>
        <p:nvSpPr>
          <p:cNvPr id="6" name="Retângulo 5"/>
          <p:cNvSpPr/>
          <p:nvPr/>
        </p:nvSpPr>
        <p:spPr>
          <a:xfrm>
            <a:off x="3718400" y="3437169"/>
            <a:ext cx="1151726" cy="276999"/>
          </a:xfrm>
          <a:prstGeom prst="rect">
            <a:avLst/>
          </a:prstGeom>
          <a:solidFill>
            <a:srgbClr val="908652"/>
          </a:solidFill>
        </p:spPr>
        <p:style>
          <a:lnRef idx="0">
            <a:schemeClr val="accent1"/>
          </a:lnRef>
          <a:fillRef idx="3">
            <a:schemeClr val="accent1"/>
          </a:fillRef>
          <a:effectRef idx="3">
            <a:schemeClr val="accent1"/>
          </a:effectRef>
          <a:fontRef idx="minor">
            <a:schemeClr val="lt1"/>
          </a:fontRef>
        </p:style>
        <p:txBody>
          <a:bodyPr wrap="none">
            <a:spAutoFit/>
          </a:bodyPr>
          <a:lstStyle/>
          <a:p>
            <a:r>
              <a:rPr lang="pt-BR" sz="1200" dirty="0" smtClean="0"/>
              <a:t>Fauna Terrestre</a:t>
            </a:r>
            <a:endParaRPr lang="pt-BR" sz="1200" dirty="0"/>
          </a:p>
        </p:txBody>
      </p:sp>
      <p:sp>
        <p:nvSpPr>
          <p:cNvPr id="7" name="Retângulo 6"/>
          <p:cNvSpPr/>
          <p:nvPr/>
        </p:nvSpPr>
        <p:spPr>
          <a:xfrm>
            <a:off x="5210551" y="2145630"/>
            <a:ext cx="2277867" cy="461665"/>
          </a:xfrm>
          <a:prstGeom prst="rect">
            <a:avLst/>
          </a:prstGeom>
          <a:solidFill>
            <a:srgbClr val="908652"/>
          </a:solidFill>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pt-BR" sz="1200" dirty="0" smtClean="0"/>
              <a:t>Subprograma de Monitoramento </a:t>
            </a:r>
          </a:p>
          <a:p>
            <a:pPr algn="ctr"/>
            <a:r>
              <a:rPr lang="pt-BR" sz="1200" dirty="0" smtClean="0"/>
              <a:t>da Herpetofauna</a:t>
            </a:r>
            <a:endParaRPr lang="pt-BR" sz="1200" dirty="0"/>
          </a:p>
        </p:txBody>
      </p:sp>
      <p:sp>
        <p:nvSpPr>
          <p:cNvPr id="8" name="Retângulo 7"/>
          <p:cNvSpPr/>
          <p:nvPr/>
        </p:nvSpPr>
        <p:spPr>
          <a:xfrm>
            <a:off x="5230567" y="2734762"/>
            <a:ext cx="2277867" cy="461665"/>
          </a:xfrm>
          <a:prstGeom prst="rect">
            <a:avLst/>
          </a:prstGeom>
          <a:solidFill>
            <a:srgbClr val="908652"/>
          </a:solidFill>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pt-BR" sz="1200" dirty="0" smtClean="0"/>
              <a:t>Subprograma de Monitoramento </a:t>
            </a:r>
          </a:p>
          <a:p>
            <a:pPr algn="ctr"/>
            <a:r>
              <a:rPr lang="pt-BR" sz="1200" dirty="0" smtClean="0"/>
              <a:t>da Avifauna</a:t>
            </a:r>
            <a:endParaRPr lang="pt-BR" sz="1200" dirty="0"/>
          </a:p>
        </p:txBody>
      </p:sp>
      <p:sp>
        <p:nvSpPr>
          <p:cNvPr id="9" name="Retângulo 8"/>
          <p:cNvSpPr/>
          <p:nvPr/>
        </p:nvSpPr>
        <p:spPr>
          <a:xfrm>
            <a:off x="5249594" y="3327375"/>
            <a:ext cx="2277867" cy="461665"/>
          </a:xfrm>
          <a:prstGeom prst="rect">
            <a:avLst/>
          </a:prstGeom>
          <a:solidFill>
            <a:srgbClr val="908652"/>
          </a:solidFill>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pt-BR" sz="1200" dirty="0" smtClean="0"/>
              <a:t>Subprograma de Monitoramento </a:t>
            </a:r>
          </a:p>
          <a:p>
            <a:pPr algn="ctr"/>
            <a:r>
              <a:rPr lang="pt-BR" sz="1200" dirty="0" smtClean="0"/>
              <a:t>da Mastofauna</a:t>
            </a:r>
            <a:endParaRPr lang="pt-BR" sz="1200" dirty="0"/>
          </a:p>
        </p:txBody>
      </p:sp>
      <p:sp>
        <p:nvSpPr>
          <p:cNvPr id="10" name="Retângulo 9"/>
          <p:cNvSpPr/>
          <p:nvPr/>
        </p:nvSpPr>
        <p:spPr>
          <a:xfrm>
            <a:off x="5249594" y="3945830"/>
            <a:ext cx="2277867" cy="461665"/>
          </a:xfrm>
          <a:prstGeom prst="rect">
            <a:avLst/>
          </a:prstGeom>
          <a:solidFill>
            <a:srgbClr val="908652"/>
          </a:solidFill>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pt-BR" sz="1200" dirty="0" smtClean="0"/>
              <a:t>Subprograma de Monitoramento </a:t>
            </a:r>
          </a:p>
          <a:p>
            <a:pPr algn="ctr"/>
            <a:r>
              <a:rPr lang="pt-BR" sz="1200" dirty="0" smtClean="0"/>
              <a:t>da Entomofauna: Terrestre</a:t>
            </a:r>
            <a:endParaRPr lang="pt-BR" sz="1200" dirty="0"/>
          </a:p>
        </p:txBody>
      </p:sp>
      <p:sp>
        <p:nvSpPr>
          <p:cNvPr id="11" name="Retângulo 10"/>
          <p:cNvSpPr/>
          <p:nvPr/>
        </p:nvSpPr>
        <p:spPr>
          <a:xfrm>
            <a:off x="5230566" y="4551511"/>
            <a:ext cx="2492669" cy="461665"/>
          </a:xfrm>
          <a:prstGeom prst="rect">
            <a:avLst/>
          </a:prstGeom>
          <a:solidFill>
            <a:srgbClr val="908652"/>
          </a:solidFill>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pt-BR" sz="1200" dirty="0" smtClean="0"/>
              <a:t>Subprograma de Monitoramento das</a:t>
            </a:r>
          </a:p>
          <a:p>
            <a:pPr algn="ctr"/>
            <a:r>
              <a:rPr lang="pt-BR" sz="1200" dirty="0" smtClean="0"/>
              <a:t> Passagens Artificias de Fauna</a:t>
            </a:r>
          </a:p>
        </p:txBody>
      </p:sp>
      <p:sp>
        <p:nvSpPr>
          <p:cNvPr id="12" name="Retângulo 11"/>
          <p:cNvSpPr/>
          <p:nvPr/>
        </p:nvSpPr>
        <p:spPr>
          <a:xfrm>
            <a:off x="3718400" y="5742757"/>
            <a:ext cx="1141274" cy="276999"/>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pt-BR" sz="1200" dirty="0" smtClean="0"/>
              <a:t>Fauna Aquática</a:t>
            </a:r>
            <a:endParaRPr lang="pt-BR" sz="1200" dirty="0"/>
          </a:p>
        </p:txBody>
      </p:sp>
      <p:sp>
        <p:nvSpPr>
          <p:cNvPr id="13" name="Retângulo 12"/>
          <p:cNvSpPr/>
          <p:nvPr/>
        </p:nvSpPr>
        <p:spPr>
          <a:xfrm>
            <a:off x="5232850" y="5343599"/>
            <a:ext cx="2277867" cy="461665"/>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pt-BR" sz="1200" dirty="0" smtClean="0"/>
              <a:t>Subprograma de Monitoramento </a:t>
            </a:r>
          </a:p>
          <a:p>
            <a:pPr algn="ctr"/>
            <a:r>
              <a:rPr lang="pt-BR" sz="1200" dirty="0" smtClean="0"/>
              <a:t>da Entomofauna: Aquática</a:t>
            </a:r>
            <a:endParaRPr lang="pt-BR" sz="1200" dirty="0"/>
          </a:p>
        </p:txBody>
      </p:sp>
      <p:sp>
        <p:nvSpPr>
          <p:cNvPr id="14" name="Retângulo 13"/>
          <p:cNvSpPr/>
          <p:nvPr/>
        </p:nvSpPr>
        <p:spPr>
          <a:xfrm>
            <a:off x="5256439" y="5948803"/>
            <a:ext cx="2277867" cy="461665"/>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pt-BR" sz="1200" dirty="0" smtClean="0"/>
              <a:t>Subprograma de Monitoramento </a:t>
            </a:r>
          </a:p>
          <a:p>
            <a:pPr algn="ctr"/>
            <a:r>
              <a:rPr lang="pt-BR" sz="1200" dirty="0" smtClean="0"/>
              <a:t>da Ictiofauna</a:t>
            </a:r>
            <a:endParaRPr lang="pt-BR" sz="1200" dirty="0"/>
          </a:p>
        </p:txBody>
      </p:sp>
      <p:sp>
        <p:nvSpPr>
          <p:cNvPr id="18" name="Chave esquerda 17"/>
          <p:cNvSpPr/>
          <p:nvPr/>
        </p:nvSpPr>
        <p:spPr>
          <a:xfrm>
            <a:off x="3534899" y="3402571"/>
            <a:ext cx="255509" cy="266110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9" name="Chave esquerda 18"/>
          <p:cNvSpPr/>
          <p:nvPr/>
        </p:nvSpPr>
        <p:spPr>
          <a:xfrm>
            <a:off x="4951555" y="2091713"/>
            <a:ext cx="304884" cy="296791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1" name="Chave esquerda 20"/>
          <p:cNvSpPr/>
          <p:nvPr/>
        </p:nvSpPr>
        <p:spPr>
          <a:xfrm>
            <a:off x="5022350" y="5286299"/>
            <a:ext cx="258931" cy="118991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2" name="Retângulo 21"/>
          <p:cNvSpPr/>
          <p:nvPr/>
        </p:nvSpPr>
        <p:spPr>
          <a:xfrm>
            <a:off x="5212436" y="1412776"/>
            <a:ext cx="2368789" cy="461665"/>
          </a:xfrm>
          <a:prstGeom prst="rect">
            <a:avLst/>
          </a:prstGeom>
        </p:spPr>
        <p:style>
          <a:lnRef idx="0">
            <a:schemeClr val="accent4"/>
          </a:lnRef>
          <a:fillRef idx="3">
            <a:schemeClr val="accent4"/>
          </a:fillRef>
          <a:effectRef idx="3">
            <a:schemeClr val="accent4"/>
          </a:effectRef>
          <a:fontRef idx="minor">
            <a:schemeClr val="lt1"/>
          </a:fontRef>
        </p:style>
        <p:txBody>
          <a:bodyPr wrap="none">
            <a:spAutoFit/>
          </a:bodyPr>
          <a:lstStyle/>
          <a:p>
            <a:pPr algn="ctr"/>
            <a:r>
              <a:rPr lang="pt-BR" sz="1200" dirty="0" smtClean="0"/>
              <a:t>Subprograma de Resgate da Fauna </a:t>
            </a:r>
          </a:p>
          <a:p>
            <a:pPr algn="ctr"/>
            <a:r>
              <a:rPr lang="pt-BR" sz="1200" dirty="0" smtClean="0"/>
              <a:t>Silvestre</a:t>
            </a:r>
            <a:endParaRPr lang="pt-BR" sz="1200" dirty="0"/>
          </a:p>
        </p:txBody>
      </p:sp>
      <p:sp>
        <p:nvSpPr>
          <p:cNvPr id="23" name="Chave esquerda 22"/>
          <p:cNvSpPr/>
          <p:nvPr/>
        </p:nvSpPr>
        <p:spPr>
          <a:xfrm>
            <a:off x="1814622" y="1400696"/>
            <a:ext cx="247594" cy="359089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cxnSp>
        <p:nvCxnSpPr>
          <p:cNvPr id="25" name="Conector de seta reta 24"/>
          <p:cNvCxnSpPr/>
          <p:nvPr/>
        </p:nvCxnSpPr>
        <p:spPr>
          <a:xfrm>
            <a:off x="2915816" y="1638301"/>
            <a:ext cx="216399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CaixaDeTexto 25"/>
          <p:cNvSpPr txBox="1"/>
          <p:nvPr/>
        </p:nvSpPr>
        <p:spPr>
          <a:xfrm>
            <a:off x="164583" y="436566"/>
            <a:ext cx="4504566" cy="369332"/>
          </a:xfrm>
          <a:prstGeom prst="rect">
            <a:avLst/>
          </a:prstGeom>
          <a:noFill/>
        </p:spPr>
        <p:txBody>
          <a:bodyPr wrap="none" rtlCol="0">
            <a:spAutoFit/>
          </a:bodyPr>
          <a:lstStyle/>
          <a:p>
            <a:r>
              <a:rPr lang="pt-BR" dirty="0" smtClean="0"/>
              <a:t>Programa de Conservação da Fauna e da Flora</a:t>
            </a:r>
            <a:endParaRPr lang="pt-BR" dirty="0"/>
          </a:p>
        </p:txBody>
      </p:sp>
      <p:pic>
        <p:nvPicPr>
          <p:cNvPr id="27"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1" name="Conector reto 30"/>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5874880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979613" y="1269132"/>
            <a:ext cx="3529012" cy="5256212"/>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pt-BR"/>
          </a:p>
        </p:txBody>
      </p:sp>
      <p:pic>
        <p:nvPicPr>
          <p:cNvPr id="3" name="Imagem 41" descr="\\kerodon.univasf.local\Depto_fotos\Fotos Mamíferos Para Livro\Kerodon rupestris (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l="28218" r="27438"/>
          <a:stretch>
            <a:fillRect/>
          </a:stretch>
        </p:blipFill>
        <p:spPr bwMode="auto">
          <a:xfrm>
            <a:off x="250825" y="2277194"/>
            <a:ext cx="1584325" cy="345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Imagem 29" descr="G:\ARQUIVOS DE FOTOS\PROFISSIONAIS\Campo - ANTIGAS\Indíviduo subadulto - Heterospizias meridionalis (8).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l="34985" t="5884" r="32680"/>
          <a:stretch>
            <a:fillRect/>
          </a:stretch>
        </p:blipFill>
        <p:spPr bwMode="auto">
          <a:xfrm>
            <a:off x="5651500" y="2277194"/>
            <a:ext cx="1584325" cy="345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7" descr="F:\ARQUIVOS DE FOTOS\PROFISSIONAIS\Campo - ANTIGAS\Ponto de soltura Negreiros (18).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l="31235" r="34406"/>
          <a:stretch>
            <a:fillRect/>
          </a:stretch>
        </p:blipFill>
        <p:spPr bwMode="auto">
          <a:xfrm>
            <a:off x="7380288" y="2277194"/>
            <a:ext cx="1584325" cy="345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aixaDeTexto 8"/>
          <p:cNvSpPr txBox="1">
            <a:spLocks noChangeArrowheads="1"/>
          </p:cNvSpPr>
          <p:nvPr/>
        </p:nvSpPr>
        <p:spPr bwMode="auto">
          <a:xfrm>
            <a:off x="2124075" y="1727919"/>
            <a:ext cx="3311525" cy="206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BR" altLang="pt-BR" sz="3200" b="1" dirty="0">
                <a:latin typeface="Calibri" pitchFamily="34" charset="0"/>
              </a:rPr>
              <a:t>PBA – 23 </a:t>
            </a:r>
          </a:p>
          <a:p>
            <a:pPr algn="ctr" eaLnBrk="1" hangingPunct="1"/>
            <a:r>
              <a:rPr lang="pt-BR" altLang="pt-BR" sz="3200" b="1" dirty="0">
                <a:latin typeface="Calibri" pitchFamily="34" charset="0"/>
              </a:rPr>
              <a:t>PROGRAMA DE CONSERVAÇÃO DE FAUNA E FLORA</a:t>
            </a:r>
          </a:p>
        </p:txBody>
      </p:sp>
      <p:sp>
        <p:nvSpPr>
          <p:cNvPr id="7" name="CaixaDeTexto 6"/>
          <p:cNvSpPr txBox="1"/>
          <p:nvPr/>
        </p:nvSpPr>
        <p:spPr>
          <a:xfrm>
            <a:off x="2124075" y="4420319"/>
            <a:ext cx="3311525" cy="954088"/>
          </a:xfrm>
          <a:prstGeom prst="rect">
            <a:avLst/>
          </a:prstGeom>
          <a:noFill/>
        </p:spPr>
        <p:txBody>
          <a:bodyPr>
            <a:spAutoFit/>
          </a:bodyPr>
          <a:lstStyle/>
          <a:p>
            <a:pPr algn="ctr" fontAlgn="auto">
              <a:spcBef>
                <a:spcPts val="0"/>
              </a:spcBef>
              <a:spcAft>
                <a:spcPts val="0"/>
              </a:spcAft>
              <a:defRPr/>
            </a:pPr>
            <a:r>
              <a:rPr lang="pt-BR" sz="2800" b="1" dirty="0">
                <a:solidFill>
                  <a:schemeClr val="bg1">
                    <a:lumMod val="95000"/>
                    <a:lumOff val="5000"/>
                  </a:schemeClr>
                </a:solidFill>
                <a:latin typeface="+mn-lt"/>
                <a:cs typeface="+mn-cs"/>
              </a:rPr>
              <a:t>SUBPROGRAMA DE RESGATE DE FAUNA</a:t>
            </a:r>
          </a:p>
        </p:txBody>
      </p:sp>
      <p:sp>
        <p:nvSpPr>
          <p:cNvPr id="8" name="CaixaDeTexto 7"/>
          <p:cNvSpPr txBox="1"/>
          <p:nvPr/>
        </p:nvSpPr>
        <p:spPr>
          <a:xfrm>
            <a:off x="164583" y="436566"/>
            <a:ext cx="3449919" cy="369332"/>
          </a:xfrm>
          <a:prstGeom prst="rect">
            <a:avLst/>
          </a:prstGeom>
          <a:noFill/>
        </p:spPr>
        <p:txBody>
          <a:bodyPr wrap="none" rtlCol="0">
            <a:spAutoFit/>
          </a:bodyPr>
          <a:lstStyle/>
          <a:p>
            <a:r>
              <a:rPr lang="pt-BR" i="1" dirty="0" smtClean="0"/>
              <a:t>Subprograma de Resgate de Fauna</a:t>
            </a:r>
            <a:endParaRPr lang="pt-BR" i="1" dirty="0"/>
          </a:p>
        </p:txBody>
      </p:sp>
      <p:pic>
        <p:nvPicPr>
          <p:cNvPr id="9"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246930" y="106050"/>
            <a:ext cx="2766871" cy="661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0" name="Conector reto 9"/>
          <p:cNvCxnSpPr/>
          <p:nvPr/>
        </p:nvCxnSpPr>
        <p:spPr>
          <a:xfrm>
            <a:off x="107504" y="908720"/>
            <a:ext cx="892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71139533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666</TotalTime>
  <Words>2433</Words>
  <Application>Microsoft Office PowerPoint</Application>
  <PresentationFormat>Apresentação na tela (4:3)</PresentationFormat>
  <Paragraphs>500</Paragraphs>
  <Slides>71</Slides>
  <Notes>7</Notes>
  <HiddenSlides>0</HiddenSlides>
  <MMClips>0</MMClips>
  <ScaleCrop>false</ScaleCrop>
  <HeadingPairs>
    <vt:vector size="4" baseType="variant">
      <vt:variant>
        <vt:lpstr>Tema</vt:lpstr>
      </vt:variant>
      <vt:variant>
        <vt:i4>1</vt:i4>
      </vt:variant>
      <vt:variant>
        <vt:lpstr>Títulos de slides</vt:lpstr>
      </vt:variant>
      <vt:variant>
        <vt:i4>71</vt:i4>
      </vt:variant>
    </vt:vector>
  </HeadingPairs>
  <TitlesOfParts>
    <vt:vector size="72" baseType="lpstr">
      <vt:lpstr>Tema do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Vera Uhde. CEMAFAUNA</dc:creator>
  <cp:lastModifiedBy>Luiz Cezar</cp:lastModifiedBy>
  <cp:revision>60</cp:revision>
  <dcterms:created xsi:type="dcterms:W3CDTF">2018-05-19T11:35:27Z</dcterms:created>
  <dcterms:modified xsi:type="dcterms:W3CDTF">2018-12-06T14:44:05Z</dcterms:modified>
</cp:coreProperties>
</file>